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4209059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A4555AD-CD1D-4755-BAF6-FB545E4ECD44}"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3656477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3339233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61846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41574446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1381784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557096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1343288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365896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409625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85891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A4555AD-CD1D-4755-BAF6-FB545E4ECD44}"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1210307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A4555AD-CD1D-4755-BAF6-FB545E4ECD44}" type="datetimeFigureOut">
              <a:rPr lang="es-GT" smtClean="0"/>
              <a:t>13/10/2025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287353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121913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323596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FA4555AD-CD1D-4755-BAF6-FB545E4ECD44}" type="datetimeFigureOut">
              <a:rPr lang="es-GT" smtClean="0"/>
              <a:t>13/10/2025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4044693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A4555AD-CD1D-4755-BAF6-FB545E4ECD44}"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6AE6C96C-2417-46E6-9923-8FF23A123EE4}" type="slidenum">
              <a:rPr lang="es-GT" smtClean="0"/>
              <a:t>‹Nº›</a:t>
            </a:fld>
            <a:endParaRPr lang="es-GT"/>
          </a:p>
        </p:txBody>
      </p:sp>
    </p:spTree>
    <p:extLst>
      <p:ext uri="{BB962C8B-B14F-4D97-AF65-F5344CB8AC3E}">
        <p14:creationId xmlns:p14="http://schemas.microsoft.com/office/powerpoint/2010/main" val="2954941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A4555AD-CD1D-4755-BAF6-FB545E4ECD44}" type="datetimeFigureOut">
              <a:rPr lang="es-GT" smtClean="0"/>
              <a:t>13/10/2025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AE6C96C-2417-46E6-9923-8FF23A123EE4}" type="slidenum">
              <a:rPr lang="es-GT" smtClean="0"/>
              <a:t>‹Nº›</a:t>
            </a:fld>
            <a:endParaRPr lang="es-GT"/>
          </a:p>
        </p:txBody>
      </p:sp>
    </p:spTree>
    <p:extLst>
      <p:ext uri="{BB962C8B-B14F-4D97-AF65-F5344CB8AC3E}">
        <p14:creationId xmlns:p14="http://schemas.microsoft.com/office/powerpoint/2010/main" val="3679755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Medio_ambiente_natural#cite_note-4" TargetMode="External"/><Relationship Id="rId3" Type="http://schemas.openxmlformats.org/officeDocument/2006/relationships/hyperlink" Target="https://es.wikipedia.org/wiki/Ser_vivo" TargetMode="External"/><Relationship Id="rId7" Type="http://schemas.openxmlformats.org/officeDocument/2006/relationships/hyperlink" Target="https://es.wikipedia.org/wiki/Medio_ambiente_natural#cite_note-3" TargetMode="External"/><Relationship Id="rId2" Type="http://schemas.openxmlformats.org/officeDocument/2006/relationships/hyperlink" Target="https://es.wikipedia.org/wiki/Medio_ambiente_natural#cite_note-:12-1" TargetMode="External"/><Relationship Id="rId1" Type="http://schemas.openxmlformats.org/officeDocument/2006/relationships/slideLayout" Target="../slideLayouts/slideLayout2.xml"/><Relationship Id="rId6" Type="http://schemas.openxmlformats.org/officeDocument/2006/relationships/hyperlink" Target="https://es.wikipedia.org/wiki/Clima" TargetMode="External"/><Relationship Id="rId5" Type="http://schemas.openxmlformats.org/officeDocument/2006/relationships/hyperlink" Target="https://es.wikipedia.org/wiki/Especie" TargetMode="External"/><Relationship Id="rId4" Type="http://schemas.openxmlformats.org/officeDocument/2006/relationships/hyperlink" Target="https://es.wikipedia.org/wiki/Medio_ambiente_natural#cite_note-2" TargetMode="External"/><Relationship Id="rId9" Type="http://schemas.openxmlformats.org/officeDocument/2006/relationships/hyperlink" Target="https://es.wikipedia.org/wiki/Ambiente_construido"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s.wikipedia.org/wiki/Medio_ambiente_natural#cite_note-9" TargetMode="External"/><Relationship Id="rId13" Type="http://schemas.openxmlformats.org/officeDocument/2006/relationships/hyperlink" Target="https://es.wikipedia.org/wiki/Oc%C3%A9ano_Pac%C3%ADfico" TargetMode="External"/><Relationship Id="rId3" Type="http://schemas.openxmlformats.org/officeDocument/2006/relationships/hyperlink" Target="https://es.wikipedia.org/wiki/Agua_de_mar" TargetMode="External"/><Relationship Id="rId7" Type="http://schemas.openxmlformats.org/officeDocument/2006/relationships/hyperlink" Target="https://es.wikipedia.org/wiki/Partes_por_notaci%C3%B3n" TargetMode="External"/><Relationship Id="rId12" Type="http://schemas.openxmlformats.org/officeDocument/2006/relationships/hyperlink" Target="https://es.wikipedia.org/wiki/Archipi%C3%A9lago" TargetMode="External"/><Relationship Id="rId17" Type="http://schemas.openxmlformats.org/officeDocument/2006/relationships/hyperlink" Target="https://es.wikipedia.org/wiki/Oc%C3%A9ano_%C3%81rtico" TargetMode="External"/><Relationship Id="rId2" Type="http://schemas.openxmlformats.org/officeDocument/2006/relationships/hyperlink" Target="https://es.wikipedia.org/wiki/Oc%C3%A9ano" TargetMode="External"/><Relationship Id="rId16" Type="http://schemas.openxmlformats.org/officeDocument/2006/relationships/hyperlink" Target="https://es.wikipedia.org/wiki/Oc%C3%A9ano_Austral" TargetMode="External"/><Relationship Id="rId1" Type="http://schemas.openxmlformats.org/officeDocument/2006/relationships/slideLayout" Target="../slideLayouts/slideLayout2.xml"/><Relationship Id="rId6" Type="http://schemas.openxmlformats.org/officeDocument/2006/relationships/hyperlink" Target="https://es.wikipedia.org/wiki/Salinidad" TargetMode="External"/><Relationship Id="rId11" Type="http://schemas.openxmlformats.org/officeDocument/2006/relationships/hyperlink" Target="https://es.wikipedia.org/wiki/Continente" TargetMode="External"/><Relationship Id="rId5" Type="http://schemas.openxmlformats.org/officeDocument/2006/relationships/hyperlink" Target="https://es.wikipedia.org/wiki/Mar" TargetMode="External"/><Relationship Id="rId15" Type="http://schemas.openxmlformats.org/officeDocument/2006/relationships/hyperlink" Target="https://es.wikipedia.org/wiki/Oc%C3%A9ano_%C3%8Dndico" TargetMode="External"/><Relationship Id="rId10" Type="http://schemas.openxmlformats.org/officeDocument/2006/relationships/hyperlink" Target="https://es.wikipedia.org/wiki/Relieve_oce%C3%A1nico" TargetMode="External"/><Relationship Id="rId4" Type="http://schemas.openxmlformats.org/officeDocument/2006/relationships/hyperlink" Target="https://es.wikipedia.org/wiki/Oc%C3%A9ano_mundial" TargetMode="External"/><Relationship Id="rId9" Type="http://schemas.openxmlformats.org/officeDocument/2006/relationships/hyperlink" Target="https://es.wikipedia.org/wiki/Medio_ambiente_natural#cite_note-UNAoO-10" TargetMode="External"/><Relationship Id="rId14" Type="http://schemas.openxmlformats.org/officeDocument/2006/relationships/hyperlink" Target="https://es.wikipedia.org/wiki/Oc%C3%A9ano_Atl%C3%A1ntico"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s.wikipedia.org/wiki/Precipitaci%C3%B3n_(meteorolog%C3%ADa)" TargetMode="External"/><Relationship Id="rId3" Type="http://schemas.openxmlformats.org/officeDocument/2006/relationships/hyperlink" Target="https://es.wikipedia.org/wiki/Cauce" TargetMode="External"/><Relationship Id="rId7" Type="http://schemas.openxmlformats.org/officeDocument/2006/relationships/hyperlink" Target="https://es.wikipedia.org/wiki/Ciclo_hidrol%C3%B3gico" TargetMode="External"/><Relationship Id="rId12" Type="http://schemas.openxmlformats.org/officeDocument/2006/relationships/hyperlink" Target="https://es.wikipedia.org/wiki/Glaciar" TargetMode="External"/><Relationship Id="rId2" Type="http://schemas.openxmlformats.org/officeDocument/2006/relationships/hyperlink" Target="https://es.wikipedia.org/wiki/Canal_natural" TargetMode="External"/><Relationship Id="rId1" Type="http://schemas.openxmlformats.org/officeDocument/2006/relationships/slideLayout" Target="../slideLayouts/slideLayout2.xml"/><Relationship Id="rId6" Type="http://schemas.openxmlformats.org/officeDocument/2006/relationships/hyperlink" Target="https://es.wikipedia.org/wiki/Terreno_inundable" TargetMode="External"/><Relationship Id="rId11" Type="http://schemas.openxmlformats.org/officeDocument/2006/relationships/hyperlink" Target="https://es.wikipedia.org/wiki/Manantial" TargetMode="External"/><Relationship Id="rId5" Type="http://schemas.openxmlformats.org/officeDocument/2006/relationships/hyperlink" Target="https://es.wikipedia.org/wiki/Banco_(geograf%C3%ADa)" TargetMode="External"/><Relationship Id="rId10" Type="http://schemas.openxmlformats.org/officeDocument/2006/relationships/hyperlink" Target="https://es.wikipedia.org/w/index.php?title=Recarga_de_aguas_subterr%C3%A1neas&amp;action=edit&amp;redlink=1" TargetMode="External"/><Relationship Id="rId4" Type="http://schemas.openxmlformats.org/officeDocument/2006/relationships/hyperlink" Target="https://es.wikipedia.org/wiki/Arroyo" TargetMode="External"/><Relationship Id="rId9" Type="http://schemas.openxmlformats.org/officeDocument/2006/relationships/hyperlink" Target="https://es.wikipedia.org/wiki/Escorrent%C3%ADa"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s.wikipedia.org/wiki/Tiempo_geol%C3%B3gico" TargetMode="External"/><Relationship Id="rId3" Type="http://schemas.openxmlformats.org/officeDocument/2006/relationships/hyperlink" Target="https://es.wikipedia.org/w/index.php?title=Zonas_de_ruptura&amp;action=edit&amp;redlink=1" TargetMode="External"/><Relationship Id="rId7" Type="http://schemas.openxmlformats.org/officeDocument/2006/relationships/hyperlink" Target="https://es.wikipedia.org/wiki/Glaciaci%C3%B3n" TargetMode="External"/><Relationship Id="rId2" Type="http://schemas.openxmlformats.org/officeDocument/2006/relationships/hyperlink" Target="https://es.wikipedia.org/wiki/Monta%C3%B1a" TargetMode="External"/><Relationship Id="rId1" Type="http://schemas.openxmlformats.org/officeDocument/2006/relationships/slideLayout" Target="../slideLayouts/slideLayout2.xml"/><Relationship Id="rId6" Type="http://schemas.openxmlformats.org/officeDocument/2006/relationships/hyperlink" Target="https://es.wikipedia.org/wiki/Red_de_drenaje" TargetMode="External"/><Relationship Id="rId5" Type="http://schemas.openxmlformats.org/officeDocument/2006/relationships/hyperlink" Target="https://es.wikipedia.org/wiki/Cuenca_endorreica" TargetMode="External"/><Relationship Id="rId4" Type="http://schemas.openxmlformats.org/officeDocument/2006/relationships/hyperlink" Target="https://es.wikipedia.org/wiki/Glaciar" TargetMode="External"/><Relationship Id="rId9" Type="http://schemas.openxmlformats.org/officeDocument/2006/relationships/hyperlink" Target="https://es.wikipedia.org/wiki/Sedimentaci%C3%B3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JENNIFER DULCE MARIA ORTIZ MEJIA </a:t>
            </a:r>
            <a:endParaRPr lang="es-GT" dirty="0"/>
          </a:p>
        </p:txBody>
      </p:sp>
      <p:sp>
        <p:nvSpPr>
          <p:cNvPr id="3" name="Subtítulo 2"/>
          <p:cNvSpPr>
            <a:spLocks noGrp="1"/>
          </p:cNvSpPr>
          <p:nvPr>
            <p:ph type="subTitle" idx="1"/>
          </p:nvPr>
        </p:nvSpPr>
        <p:spPr/>
        <p:txBody>
          <a:bodyPr/>
          <a:lstStyle/>
          <a:p>
            <a:r>
              <a:rPr lang="es-ES" dirty="0" smtClean="0"/>
              <a:t>CUARTO MECANICA</a:t>
            </a:r>
            <a:endParaRPr lang="es-GT" dirty="0"/>
          </a:p>
        </p:txBody>
      </p:sp>
    </p:spTree>
    <p:extLst>
      <p:ext uri="{BB962C8B-B14F-4D97-AF65-F5344CB8AC3E}">
        <p14:creationId xmlns:p14="http://schemas.microsoft.com/office/powerpoint/2010/main" val="36736365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3">
                                            <p:txEl>
                                              <p:pRg st="0" end="0"/>
                                            </p:txEl>
                                          </p:spTgt>
                                        </p:tgtEl>
                                      </p:cBhvr>
                                      <p:by x="150000" y="150000"/>
                                    </p:animScale>
                                  </p:childTnLst>
                                </p:cTn>
                              </p:par>
                              <p:par>
                                <p:cTn id="13" presetID="6" presetClass="emph" presetSubtype="0" fill="hold" grpId="1" nodeType="withEffect">
                                  <p:stCondLst>
                                    <p:cond delay="0"/>
                                  </p:stCondLst>
                                  <p:childTnLst>
                                    <p:animScale>
                                      <p:cBhvr>
                                        <p:cTn id="14" dur="2000" fill="hold"/>
                                        <p:tgtEl>
                                          <p:spTgt spid="2"/>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2" nodeType="clickEffect">
                                  <p:stCondLst>
                                    <p:cond delay="0"/>
                                  </p:stCondLst>
                                  <p:childTnLst>
                                    <p:anim calcmode="lin" valueType="num">
                                      <p:cBhvr additive="base">
                                        <p:cTn id="18"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p:tgtEl>
                                          <p:spTgt spid="3">
                                            <p:txEl>
                                              <p:pRg st="0" end="0"/>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3">
                                            <p:txEl>
                                              <p:pRg st="0" end="0"/>
                                            </p:txEl>
                                          </p:spTgt>
                                        </p:tgtEl>
                                        <p:attrNameLst>
                                          <p:attrName>style.visibility</p:attrName>
                                        </p:attrNameLst>
                                      </p:cBhvr>
                                      <p:to>
                                        <p:strVal val="hidden"/>
                                      </p:to>
                                    </p:set>
                                  </p:childTnLst>
                                </p:cTn>
                              </p:par>
                              <p:par>
                                <p:cTn id="21" presetID="2" presetClass="exit" presetSubtype="4" fill="hold" grpId="2" nodeType="withEffect">
                                  <p:stCondLst>
                                    <p:cond delay="0"/>
                                  </p:stCondLst>
                                  <p:childTnLst>
                                    <p:anim calcmode="lin" valueType="num">
                                      <p:cBhvr additive="base">
                                        <p:cTn id="22" dur="500"/>
                                        <p:tgtEl>
                                          <p:spTgt spid="2"/>
                                        </p:tgtEl>
                                        <p:attrNameLst>
                                          <p:attrName>ppt_x</p:attrName>
                                        </p:attrNameLst>
                                      </p:cBhvr>
                                      <p:tavLst>
                                        <p:tav tm="0">
                                          <p:val>
                                            <p:strVal val="ppt_x"/>
                                          </p:val>
                                        </p:tav>
                                        <p:tav tm="100000">
                                          <p:val>
                                            <p:strVal val="ppt_x"/>
                                          </p:val>
                                        </p:tav>
                                      </p:tavLst>
                                    </p:anim>
                                    <p:anim calcmode="lin" valueType="num">
                                      <p:cBhvr additive="base">
                                        <p:cTn id="23" dur="500"/>
                                        <p:tgtEl>
                                          <p:spTgt spid="2"/>
                                        </p:tgtEl>
                                        <p:attrNameLst>
                                          <p:attrName>ppt_y</p:attrName>
                                        </p:attrNameLst>
                                      </p:cBhvr>
                                      <p:tavLst>
                                        <p:tav tm="0">
                                          <p:val>
                                            <p:strVal val="ppt_y"/>
                                          </p:val>
                                        </p:tav>
                                        <p:tav tm="100000">
                                          <p:val>
                                            <p:strVal val="1+ppt_h/2"/>
                                          </p:val>
                                        </p:tav>
                                      </p:tavLst>
                                    </p:anim>
                                    <p:set>
                                      <p:cBhvr>
                                        <p:cTn id="24"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MEDIO AMBIENTE </a:t>
            </a:r>
            <a:endParaRPr lang="es-GT" dirty="0"/>
          </a:p>
        </p:txBody>
      </p:sp>
      <p:sp>
        <p:nvSpPr>
          <p:cNvPr id="3" name="Marcador de contenido 2"/>
          <p:cNvSpPr>
            <a:spLocks noGrp="1"/>
          </p:cNvSpPr>
          <p:nvPr>
            <p:ph idx="1"/>
          </p:nvPr>
        </p:nvSpPr>
        <p:spPr/>
        <p:txBody>
          <a:bodyPr>
            <a:normAutofit/>
          </a:bodyPr>
          <a:lstStyle/>
          <a:p>
            <a:r>
              <a:rPr lang="es-ES" dirty="0" smtClean="0"/>
              <a:t>El </a:t>
            </a:r>
            <a:r>
              <a:rPr lang="es-ES" b="1" dirty="0" smtClean="0"/>
              <a:t>medio ambiente natural</a:t>
            </a:r>
            <a:r>
              <a:rPr lang="es-ES" dirty="0" smtClean="0"/>
              <a:t> (también escrito </a:t>
            </a:r>
            <a:r>
              <a:rPr lang="es-ES" b="1" dirty="0" smtClean="0"/>
              <a:t>medioambiente</a:t>
            </a:r>
            <a:r>
              <a:rPr lang="es-ES" dirty="0" smtClean="0"/>
              <a:t>)</a:t>
            </a:r>
            <a:r>
              <a:rPr lang="es-ES" baseline="30000" dirty="0" smtClean="0">
                <a:hlinkClick r:id="rId2"/>
              </a:rPr>
              <a:t>[1]</a:t>
            </a:r>
            <a:r>
              <a:rPr lang="es-ES" dirty="0" smtClean="0"/>
              <a:t>​ o </a:t>
            </a:r>
            <a:r>
              <a:rPr lang="es-ES" b="1" dirty="0" smtClean="0"/>
              <a:t>entorno natural</a:t>
            </a:r>
            <a:r>
              <a:rPr lang="es-ES" dirty="0" smtClean="0"/>
              <a:t> es el conjunto de componentes físicos, químicos y biológicos externos con los que interactúan los </a:t>
            </a:r>
            <a:r>
              <a:rPr lang="es-ES" dirty="0" smtClean="0">
                <a:hlinkClick r:id="rId3" tooltip="Ser vivo"/>
              </a:rPr>
              <a:t>seres vivos</a:t>
            </a:r>
            <a:r>
              <a:rPr lang="es-ES" dirty="0" smtClean="0"/>
              <a:t>.</a:t>
            </a:r>
            <a:r>
              <a:rPr lang="es-ES" baseline="30000" dirty="0" smtClean="0">
                <a:hlinkClick r:id="rId4"/>
              </a:rPr>
              <a:t>[2]</a:t>
            </a:r>
            <a:r>
              <a:rPr lang="es-ES" dirty="0" smtClean="0"/>
              <a:t>​ Dicho entorno abarca la interacción de todas las </a:t>
            </a:r>
            <a:r>
              <a:rPr lang="es-ES" dirty="0" smtClean="0">
                <a:hlinkClick r:id="rId5" tooltip="Especie"/>
              </a:rPr>
              <a:t>especies</a:t>
            </a:r>
            <a:r>
              <a:rPr lang="es-ES" dirty="0" smtClean="0"/>
              <a:t> vivas, el </a:t>
            </a:r>
            <a:r>
              <a:rPr lang="es-ES" dirty="0" smtClean="0">
                <a:hlinkClick r:id="rId6" tooltip="Clima"/>
              </a:rPr>
              <a:t>clima</a:t>
            </a:r>
            <a:r>
              <a:rPr lang="es-ES" dirty="0" smtClean="0"/>
              <a:t>, y los recursos naturales que afectan la supervivencia humana y la actividad económica.</a:t>
            </a:r>
            <a:r>
              <a:rPr lang="es-ES" baseline="30000" dirty="0" smtClean="0">
                <a:hlinkClick r:id="rId7"/>
              </a:rPr>
              <a:t>[3]</a:t>
            </a:r>
            <a:r>
              <a:rPr lang="es-ES" dirty="0" smtClean="0"/>
              <a:t>​</a:t>
            </a:r>
            <a:r>
              <a:rPr lang="es-ES" baseline="30000" dirty="0" smtClean="0">
                <a:hlinkClick r:id="rId8"/>
              </a:rPr>
              <a:t>[4]</a:t>
            </a:r>
            <a:r>
              <a:rPr lang="es-ES" dirty="0" smtClean="0"/>
              <a:t>​ Se pueden distinguir como componentes del medio ambiente</a:t>
            </a:r>
          </a:p>
          <a:p>
            <a:r>
              <a:rPr lang="es-ES" dirty="0" smtClean="0"/>
              <a:t>Como contraposición al entorno natural está el </a:t>
            </a:r>
            <a:r>
              <a:rPr lang="es-ES" dirty="0" smtClean="0">
                <a:hlinkClick r:id="rId9" tooltip="Ambiente construido"/>
              </a:rPr>
              <a:t>ambiente construido</a:t>
            </a:r>
            <a:r>
              <a:rPr lang="es-ES" dirty="0" smtClean="0"/>
              <a:t>. En áreas donde el hombre ha transformado fundamentalmente paisajes como los entornos urbanos y la conversión de tierras agrícolas, el entorno natural se modifica enormemente en un entorno humano simplificado. Incluso los actos que parecen menos extremos, como la construcción de una choza</a:t>
            </a:r>
          </a:p>
        </p:txBody>
      </p:sp>
    </p:spTree>
    <p:extLst>
      <p:ext uri="{BB962C8B-B14F-4D97-AF65-F5344CB8AC3E}">
        <p14:creationId xmlns:p14="http://schemas.microsoft.com/office/powerpoint/2010/main" val="12483002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mph" presetSubtype="2" fill="hold" nodeType="clickEffect">
                                  <p:stCondLst>
                                    <p:cond delay="0"/>
                                  </p:stCondLst>
                                  <p:childTnLst>
                                    <p:animClr clrSpc="rgb" dir="cw">
                                      <p:cBhvr>
                                        <p:cTn id="25" dur="2000" fill="hold"/>
                                        <p:tgtEl>
                                          <p:spTgt spid="2"/>
                                        </p:tgtEl>
                                        <p:attrNameLst>
                                          <p:attrName>fillcolor</p:attrName>
                                        </p:attrNameLst>
                                      </p:cBhvr>
                                      <p:to>
                                        <a:schemeClr val="accent2"/>
                                      </p:to>
                                    </p:animClr>
                                    <p:set>
                                      <p:cBhvr>
                                        <p:cTn id="26" dur="2000" fill="hold"/>
                                        <p:tgtEl>
                                          <p:spTgt spid="2"/>
                                        </p:tgtEl>
                                        <p:attrNameLst>
                                          <p:attrName>fill.type</p:attrName>
                                        </p:attrNameLst>
                                      </p:cBhvr>
                                      <p:to>
                                        <p:strVal val="solid"/>
                                      </p:to>
                                    </p:set>
                                    <p:set>
                                      <p:cBhvr>
                                        <p:cTn id="27" dur="2000" fill="hold"/>
                                        <p:tgtEl>
                                          <p:spTgt spid="2"/>
                                        </p:tgtEl>
                                        <p:attrNameLst>
                                          <p:attrName>fill.on</p:attrName>
                                        </p:attrNameLst>
                                      </p:cBhvr>
                                      <p:to>
                                        <p:strVal val="true"/>
                                      </p:to>
                                    </p:set>
                                  </p:childTnLst>
                                </p:cTn>
                              </p:par>
                              <p:par>
                                <p:cTn id="28" presetID="1" presetClass="emph" presetSubtype="2" fill="hold" nodeType="withEffect">
                                  <p:stCondLst>
                                    <p:cond delay="0"/>
                                  </p:stCondLst>
                                  <p:childTnLst>
                                    <p:animClr clrSpc="rgb" dir="cw">
                                      <p:cBhvr>
                                        <p:cTn id="29" dur="2000" fill="hold"/>
                                        <p:tgtEl>
                                          <p:spTgt spid="3"/>
                                        </p:tgtEl>
                                        <p:attrNameLst>
                                          <p:attrName>fillcolor</p:attrName>
                                        </p:attrNameLst>
                                      </p:cBhvr>
                                      <p:to>
                                        <a:schemeClr val="accent2"/>
                                      </p:to>
                                    </p:animClr>
                                    <p:set>
                                      <p:cBhvr>
                                        <p:cTn id="30" dur="2000" fill="hold"/>
                                        <p:tgtEl>
                                          <p:spTgt spid="3"/>
                                        </p:tgtEl>
                                        <p:attrNameLst>
                                          <p:attrName>fill.type</p:attrName>
                                        </p:attrNameLst>
                                      </p:cBhvr>
                                      <p:to>
                                        <p:strVal val="solid"/>
                                      </p:to>
                                    </p:set>
                                    <p:set>
                                      <p:cBhvr>
                                        <p:cTn id="31" dur="2000" fill="hold"/>
                                        <p:tgtEl>
                                          <p:spTgt spid="3"/>
                                        </p:tgtEl>
                                        <p:attrNameLst>
                                          <p:attrName>fill.on</p:attrName>
                                        </p:attrNameLst>
                                      </p:cBhvr>
                                      <p:to>
                                        <p:strVal val="true"/>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2"/>
                                        </p:tgtEl>
                                      </p:cBhvr>
                                    </p:animEffect>
                                    <p:set>
                                      <p:cBhvr>
                                        <p:cTn id="36" dur="1" fill="hold">
                                          <p:stCondLst>
                                            <p:cond delay="499"/>
                                          </p:stCondLst>
                                        </p:cTn>
                                        <p:tgtEl>
                                          <p:spTgt spid="2"/>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500"/>
                                        <p:tgtEl>
                                          <p:spTgt spid="3">
                                            <p:txEl>
                                              <p:pRg st="0" end="0"/>
                                            </p:txEl>
                                          </p:spTgt>
                                        </p:tgtEl>
                                      </p:cBhvr>
                                    </p:animEffect>
                                    <p:set>
                                      <p:cBhvr>
                                        <p:cTn id="3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3">
                                            <p:txEl>
                                              <p:pRg st="1" end="1"/>
                                            </p:txEl>
                                          </p:spTgt>
                                        </p:tgtEl>
                                      </p:cBhvr>
                                    </p:animEffect>
                                    <p:set>
                                      <p:cBhvr>
                                        <p:cTn id="44"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9142" y="452718"/>
            <a:ext cx="9404723" cy="1400530"/>
          </a:xfrm>
        </p:spPr>
        <p:txBody>
          <a:bodyPr/>
          <a:lstStyle/>
          <a:p>
            <a:r>
              <a:rPr lang="es-ES" dirty="0" smtClean="0"/>
              <a:t>OCEANO</a:t>
            </a:r>
            <a:endParaRPr lang="es-GT" dirty="0"/>
          </a:p>
        </p:txBody>
      </p:sp>
      <p:sp>
        <p:nvSpPr>
          <p:cNvPr id="3" name="Marcador de contenido 2"/>
          <p:cNvSpPr>
            <a:spLocks noGrp="1"/>
          </p:cNvSpPr>
          <p:nvPr>
            <p:ph idx="1"/>
          </p:nvPr>
        </p:nvSpPr>
        <p:spPr>
          <a:xfrm>
            <a:off x="1146343" y="2031403"/>
            <a:ext cx="8946541" cy="4195481"/>
          </a:xfrm>
        </p:spPr>
        <p:txBody>
          <a:bodyPr>
            <a:normAutofit fontScale="85000" lnSpcReduction="10000"/>
          </a:bodyPr>
          <a:lstStyle/>
          <a:p>
            <a:r>
              <a:rPr lang="es-ES" dirty="0" smtClean="0"/>
              <a:t>Un </a:t>
            </a:r>
            <a:r>
              <a:rPr lang="es-ES" dirty="0" smtClean="0">
                <a:hlinkClick r:id="rId2" tooltip="Océano"/>
              </a:rPr>
              <a:t>océano</a:t>
            </a:r>
            <a:r>
              <a:rPr lang="es-ES" dirty="0" smtClean="0"/>
              <a:t> es un cuerpo importante de </a:t>
            </a:r>
            <a:r>
              <a:rPr lang="es-ES" dirty="0" smtClean="0">
                <a:hlinkClick r:id="rId3" tooltip="Agua de mar"/>
              </a:rPr>
              <a:t>agua salina</a:t>
            </a:r>
            <a:r>
              <a:rPr lang="es-ES" dirty="0" smtClean="0"/>
              <a:t> y un componente de la hidrosfera. Aproximadamente el 71 % de la superficie de la Tierra (un área de unos 362 millones de kilómetros cuadrados) está cubierta por el océano, una </a:t>
            </a:r>
            <a:r>
              <a:rPr lang="es-ES" dirty="0" smtClean="0">
                <a:hlinkClick r:id="rId4" tooltip="Océano mundial"/>
              </a:rPr>
              <a:t>masa de agua continua</a:t>
            </a:r>
            <a:r>
              <a:rPr lang="es-ES" dirty="0" smtClean="0"/>
              <a:t> que normalmente se divide en varios océanos principales y </a:t>
            </a:r>
            <a:r>
              <a:rPr lang="es-ES" dirty="0" smtClean="0">
                <a:hlinkClick r:id="rId5" tooltip="Mar"/>
              </a:rPr>
              <a:t>mares</a:t>
            </a:r>
            <a:r>
              <a:rPr lang="es-ES" dirty="0" smtClean="0"/>
              <a:t> más pequeños. Más de la mitad de esta área tiene más de 3000 metros (9800 pies) de profundidad. La </a:t>
            </a:r>
            <a:r>
              <a:rPr lang="es-ES" dirty="0" smtClean="0">
                <a:hlinkClick r:id="rId6" tooltip="Salinidad"/>
              </a:rPr>
              <a:t>salinidad</a:t>
            </a:r>
            <a:r>
              <a:rPr lang="es-ES" dirty="0" smtClean="0"/>
              <a:t> oceánica promedio es de alrededor de 35 </a:t>
            </a:r>
            <a:r>
              <a:rPr lang="es-ES" dirty="0" err="1" smtClean="0">
                <a:hlinkClick r:id="rId7" tooltip="Partes por notación"/>
              </a:rPr>
              <a:t>ppt</a:t>
            </a:r>
            <a:r>
              <a:rPr lang="es-ES" dirty="0" smtClean="0">
                <a:hlinkClick r:id="rId7" tooltip="Partes por notación"/>
              </a:rPr>
              <a:t> (partes por mil)</a:t>
            </a:r>
            <a:r>
              <a:rPr lang="es-ES" dirty="0" smtClean="0"/>
              <a:t> (3.5 %), y casi toda el agua de mar tiene una salinidad en el rango de 30 a 38 </a:t>
            </a:r>
            <a:r>
              <a:rPr lang="es-ES" dirty="0" err="1" smtClean="0"/>
              <a:t>ppt</a:t>
            </a:r>
            <a:r>
              <a:rPr lang="es-ES" dirty="0" smtClean="0"/>
              <a:t>. Aunque generalmente reconocidas como varios océanos «separados», estas aguas comprenden un cuerpo global e interconectado de agua salada a menudo conocido como el océano mundial o el océano global.</a:t>
            </a:r>
            <a:r>
              <a:rPr lang="es-ES" baseline="30000" dirty="0" smtClean="0">
                <a:hlinkClick r:id="rId8"/>
              </a:rPr>
              <a:t>[9]</a:t>
            </a:r>
            <a:r>
              <a:rPr lang="es-ES" dirty="0" smtClean="0"/>
              <a:t>​</a:t>
            </a:r>
            <a:r>
              <a:rPr lang="es-ES" baseline="30000" dirty="0" smtClean="0">
                <a:hlinkClick r:id="rId9"/>
              </a:rPr>
              <a:t>[10]</a:t>
            </a:r>
            <a:r>
              <a:rPr lang="es-ES" dirty="0" smtClean="0"/>
              <a:t>​ Los </a:t>
            </a:r>
            <a:r>
              <a:rPr lang="es-ES" dirty="0" smtClean="0">
                <a:hlinkClick r:id="rId10" tooltip="Relieve oceánico"/>
              </a:rPr>
              <a:t>fondos marinos</a:t>
            </a:r>
            <a:r>
              <a:rPr lang="es-ES" dirty="0" smtClean="0"/>
              <a:t> profundos son más de la mitad de la superficie de la Tierra, y se encuentran entre los entornos naturales menos modificados. Las principales divisiones oceánicas están definidas en parte por los </a:t>
            </a:r>
            <a:r>
              <a:rPr lang="es-ES" dirty="0" smtClean="0">
                <a:hlinkClick r:id="rId11" tooltip="Continente"/>
              </a:rPr>
              <a:t>continentes</a:t>
            </a:r>
            <a:r>
              <a:rPr lang="es-ES" dirty="0" smtClean="0"/>
              <a:t>, varios </a:t>
            </a:r>
            <a:r>
              <a:rPr lang="es-ES" dirty="0" smtClean="0">
                <a:hlinkClick r:id="rId12" tooltip="Archipiélago"/>
              </a:rPr>
              <a:t>archipiélagos</a:t>
            </a:r>
            <a:r>
              <a:rPr lang="es-ES" dirty="0" smtClean="0"/>
              <a:t> y otros criterios: estas divisiones son (en orden descendente de tamaño) el </a:t>
            </a:r>
            <a:r>
              <a:rPr lang="es-ES" dirty="0" smtClean="0">
                <a:hlinkClick r:id="rId13" tooltip="Océano Pacífico"/>
              </a:rPr>
              <a:t>océano Pacífico</a:t>
            </a:r>
            <a:r>
              <a:rPr lang="es-ES" dirty="0" smtClean="0"/>
              <a:t>, el </a:t>
            </a:r>
            <a:r>
              <a:rPr lang="es-ES" dirty="0" smtClean="0">
                <a:hlinkClick r:id="rId14" tooltip="Océano Atlántico"/>
              </a:rPr>
              <a:t>océano Atlántico</a:t>
            </a:r>
            <a:r>
              <a:rPr lang="es-ES" dirty="0" smtClean="0"/>
              <a:t>, el </a:t>
            </a:r>
            <a:r>
              <a:rPr lang="es-ES" dirty="0" smtClean="0">
                <a:hlinkClick r:id="rId15" tooltip="Océano Índico"/>
              </a:rPr>
              <a:t>océano Índico</a:t>
            </a:r>
            <a:r>
              <a:rPr lang="es-ES" dirty="0" smtClean="0"/>
              <a:t>, el </a:t>
            </a:r>
            <a:r>
              <a:rPr lang="es-ES" dirty="0" smtClean="0">
                <a:hlinkClick r:id="rId16" tooltip="Océano Austral"/>
              </a:rPr>
              <a:t>océano Antártico</a:t>
            </a:r>
            <a:r>
              <a:rPr lang="es-ES" dirty="0" smtClean="0"/>
              <a:t> y el </a:t>
            </a:r>
            <a:r>
              <a:rPr lang="es-ES" dirty="0" smtClean="0">
                <a:hlinkClick r:id="rId17" tooltip="Océano Ártico"/>
              </a:rPr>
              <a:t>océano Ártico</a:t>
            </a:r>
            <a:r>
              <a:rPr lang="es-ES" dirty="0" smtClean="0"/>
              <a:t>. </a:t>
            </a:r>
          </a:p>
          <a:p>
            <a:endParaRPr lang="es-GT" dirty="0"/>
          </a:p>
        </p:txBody>
      </p:sp>
    </p:spTree>
    <p:extLst>
      <p:ext uri="{BB962C8B-B14F-4D97-AF65-F5344CB8AC3E}">
        <p14:creationId xmlns:p14="http://schemas.microsoft.com/office/powerpoint/2010/main" val="7259459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21" presetClass="exit" presetSubtype="1" fill="hold" grpId="0" nodeType="withEffect">
                                  <p:stCondLst>
                                    <p:cond delay="0"/>
                                  </p:stCondLst>
                                  <p:childTnLst>
                                    <p:animEffect transition="out" filter="wheel(1)">
                                      <p:cBhvr>
                                        <p:cTn id="9" dur="2000"/>
                                        <p:tgtEl>
                                          <p:spTgt spid="3">
                                            <p:txEl>
                                              <p:pRg st="0" end="0"/>
                                            </p:txEl>
                                          </p:spTgt>
                                        </p:tgtEl>
                                      </p:cBhvr>
                                    </p:animEffect>
                                    <p:set>
                                      <p:cBhvr>
                                        <p:cTn id="10"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80">
                                          <p:stCondLst>
                                            <p:cond delay="0"/>
                                          </p:stCondLst>
                                        </p:cTn>
                                        <p:tgtEl>
                                          <p:spTgt spid="2"/>
                                        </p:tgtEl>
                                      </p:cBhvr>
                                    </p:animEffect>
                                    <p:anim calcmode="lin" valueType="num">
                                      <p:cBhvr>
                                        <p:cTn id="1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1" dur="26">
                                          <p:stCondLst>
                                            <p:cond delay="650"/>
                                          </p:stCondLst>
                                        </p:cTn>
                                        <p:tgtEl>
                                          <p:spTgt spid="2"/>
                                        </p:tgtEl>
                                      </p:cBhvr>
                                      <p:to x="100000" y="60000"/>
                                    </p:animScale>
                                    <p:animScale>
                                      <p:cBhvr>
                                        <p:cTn id="22" dur="166" decel="50000">
                                          <p:stCondLst>
                                            <p:cond delay="676"/>
                                          </p:stCondLst>
                                        </p:cTn>
                                        <p:tgtEl>
                                          <p:spTgt spid="2"/>
                                        </p:tgtEl>
                                      </p:cBhvr>
                                      <p:to x="100000" y="100000"/>
                                    </p:animScale>
                                    <p:animScale>
                                      <p:cBhvr>
                                        <p:cTn id="23" dur="26">
                                          <p:stCondLst>
                                            <p:cond delay="1312"/>
                                          </p:stCondLst>
                                        </p:cTn>
                                        <p:tgtEl>
                                          <p:spTgt spid="2"/>
                                        </p:tgtEl>
                                      </p:cBhvr>
                                      <p:to x="100000" y="80000"/>
                                    </p:animScale>
                                    <p:animScale>
                                      <p:cBhvr>
                                        <p:cTn id="24" dur="166" decel="50000">
                                          <p:stCondLst>
                                            <p:cond delay="1338"/>
                                          </p:stCondLst>
                                        </p:cTn>
                                        <p:tgtEl>
                                          <p:spTgt spid="2"/>
                                        </p:tgtEl>
                                      </p:cBhvr>
                                      <p:to x="100000" y="100000"/>
                                    </p:animScale>
                                    <p:animScale>
                                      <p:cBhvr>
                                        <p:cTn id="25" dur="26">
                                          <p:stCondLst>
                                            <p:cond delay="1642"/>
                                          </p:stCondLst>
                                        </p:cTn>
                                        <p:tgtEl>
                                          <p:spTgt spid="2"/>
                                        </p:tgtEl>
                                      </p:cBhvr>
                                      <p:to x="100000" y="90000"/>
                                    </p:animScale>
                                    <p:animScale>
                                      <p:cBhvr>
                                        <p:cTn id="26" dur="166" decel="50000">
                                          <p:stCondLst>
                                            <p:cond delay="1668"/>
                                          </p:stCondLst>
                                        </p:cTn>
                                        <p:tgtEl>
                                          <p:spTgt spid="2"/>
                                        </p:tgtEl>
                                      </p:cBhvr>
                                      <p:to x="100000" y="100000"/>
                                    </p:animScale>
                                    <p:animScale>
                                      <p:cBhvr>
                                        <p:cTn id="27" dur="26">
                                          <p:stCondLst>
                                            <p:cond delay="1808"/>
                                          </p:stCondLst>
                                        </p:cTn>
                                        <p:tgtEl>
                                          <p:spTgt spid="2"/>
                                        </p:tgtEl>
                                      </p:cBhvr>
                                      <p:to x="100000" y="95000"/>
                                    </p:animScale>
                                    <p:animScale>
                                      <p:cBhvr>
                                        <p:cTn id="28" dur="166" decel="50000">
                                          <p:stCondLst>
                                            <p:cond delay="1834"/>
                                          </p:stCondLst>
                                        </p:cTn>
                                        <p:tgtEl>
                                          <p:spTgt spid="2"/>
                                        </p:tgtEl>
                                      </p:cBhvr>
                                      <p:to x="100000" y="100000"/>
                                    </p:animScale>
                                  </p:childTnLst>
                                </p:cTn>
                              </p:par>
                              <p:par>
                                <p:cTn id="29" presetID="26" presetClass="entr" presetSubtype="0" fill="hold" grpId="1" nodeType="with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ipe(down)">
                                      <p:cBhvr>
                                        <p:cTn id="31" dur="580">
                                          <p:stCondLst>
                                            <p:cond delay="0"/>
                                          </p:stCondLst>
                                        </p:cTn>
                                        <p:tgtEl>
                                          <p:spTgt spid="3">
                                            <p:txEl>
                                              <p:pRg st="0" end="0"/>
                                            </p:txEl>
                                          </p:spTgt>
                                        </p:tgtEl>
                                      </p:cBhvr>
                                    </p:animEffect>
                                    <p:anim calcmode="lin" valueType="num">
                                      <p:cBhvr>
                                        <p:cTn id="3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0" end="0"/>
                                            </p:txEl>
                                          </p:spTgt>
                                        </p:tgtEl>
                                      </p:cBhvr>
                                      <p:to x="100000" y="60000"/>
                                    </p:animScale>
                                    <p:animScale>
                                      <p:cBhvr>
                                        <p:cTn id="38" dur="166" decel="50000">
                                          <p:stCondLst>
                                            <p:cond delay="676"/>
                                          </p:stCondLst>
                                        </p:cTn>
                                        <p:tgtEl>
                                          <p:spTgt spid="3">
                                            <p:txEl>
                                              <p:pRg st="0" end="0"/>
                                            </p:txEl>
                                          </p:spTgt>
                                        </p:tgtEl>
                                      </p:cBhvr>
                                      <p:to x="100000" y="100000"/>
                                    </p:animScale>
                                    <p:animScale>
                                      <p:cBhvr>
                                        <p:cTn id="39" dur="26">
                                          <p:stCondLst>
                                            <p:cond delay="1312"/>
                                          </p:stCondLst>
                                        </p:cTn>
                                        <p:tgtEl>
                                          <p:spTgt spid="3">
                                            <p:txEl>
                                              <p:pRg st="0" end="0"/>
                                            </p:txEl>
                                          </p:spTgt>
                                        </p:tgtEl>
                                      </p:cBhvr>
                                      <p:to x="100000" y="80000"/>
                                    </p:animScale>
                                    <p:animScale>
                                      <p:cBhvr>
                                        <p:cTn id="40" dur="166" decel="50000">
                                          <p:stCondLst>
                                            <p:cond delay="1338"/>
                                          </p:stCondLst>
                                        </p:cTn>
                                        <p:tgtEl>
                                          <p:spTgt spid="3">
                                            <p:txEl>
                                              <p:pRg st="0" end="0"/>
                                            </p:txEl>
                                          </p:spTgt>
                                        </p:tgtEl>
                                      </p:cBhvr>
                                      <p:to x="100000" y="100000"/>
                                    </p:animScale>
                                    <p:animScale>
                                      <p:cBhvr>
                                        <p:cTn id="41" dur="26">
                                          <p:stCondLst>
                                            <p:cond delay="1642"/>
                                          </p:stCondLst>
                                        </p:cTn>
                                        <p:tgtEl>
                                          <p:spTgt spid="3">
                                            <p:txEl>
                                              <p:pRg st="0" end="0"/>
                                            </p:txEl>
                                          </p:spTgt>
                                        </p:tgtEl>
                                      </p:cBhvr>
                                      <p:to x="100000" y="90000"/>
                                    </p:animScale>
                                    <p:animScale>
                                      <p:cBhvr>
                                        <p:cTn id="42" dur="166" decel="50000">
                                          <p:stCondLst>
                                            <p:cond delay="1668"/>
                                          </p:stCondLst>
                                        </p:cTn>
                                        <p:tgtEl>
                                          <p:spTgt spid="3">
                                            <p:txEl>
                                              <p:pRg st="0" end="0"/>
                                            </p:txEl>
                                          </p:spTgt>
                                        </p:tgtEl>
                                      </p:cBhvr>
                                      <p:to x="100000" y="100000"/>
                                    </p:animScale>
                                    <p:animScale>
                                      <p:cBhvr>
                                        <p:cTn id="43" dur="26">
                                          <p:stCondLst>
                                            <p:cond delay="1808"/>
                                          </p:stCondLst>
                                        </p:cTn>
                                        <p:tgtEl>
                                          <p:spTgt spid="3">
                                            <p:txEl>
                                              <p:pRg st="0" end="0"/>
                                            </p:txEl>
                                          </p:spTgt>
                                        </p:tgtEl>
                                      </p:cBhvr>
                                      <p:to x="100000" y="95000"/>
                                    </p:animScale>
                                    <p:animScale>
                                      <p:cBhvr>
                                        <p:cTn id="44"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5130" y="420445"/>
            <a:ext cx="9404723" cy="1400530"/>
          </a:xfrm>
        </p:spPr>
        <p:txBody>
          <a:bodyPr/>
          <a:lstStyle/>
          <a:p>
            <a:r>
              <a:rPr lang="es-ES" dirty="0" smtClean="0"/>
              <a:t>RIOS</a:t>
            </a:r>
            <a:br>
              <a:rPr lang="es-ES" dirty="0" smtClean="0"/>
            </a:br>
            <a:endParaRPr lang="es-GT" dirty="0"/>
          </a:p>
        </p:txBody>
      </p:sp>
      <p:sp>
        <p:nvSpPr>
          <p:cNvPr id="3" name="Marcador de contenido 2"/>
          <p:cNvSpPr>
            <a:spLocks noGrp="1"/>
          </p:cNvSpPr>
          <p:nvPr>
            <p:ph idx="1"/>
          </p:nvPr>
        </p:nvSpPr>
        <p:spPr>
          <a:xfrm>
            <a:off x="1103312" y="2106706"/>
            <a:ext cx="8946541" cy="4195481"/>
          </a:xfrm>
        </p:spPr>
        <p:txBody>
          <a:bodyPr/>
          <a:lstStyle/>
          <a:p>
            <a:r>
              <a:rPr lang="es-ES" dirty="0" smtClean="0"/>
              <a:t>El agua en un río está generalmente en un </a:t>
            </a:r>
            <a:r>
              <a:rPr lang="es-ES" dirty="0" smtClean="0">
                <a:hlinkClick r:id="rId2" tooltip="Canal natural"/>
              </a:rPr>
              <a:t>canal</a:t>
            </a:r>
            <a:r>
              <a:rPr lang="es-ES" dirty="0" smtClean="0"/>
              <a:t>, formado por un </a:t>
            </a:r>
            <a:r>
              <a:rPr lang="es-ES" dirty="0" smtClean="0">
                <a:hlinkClick r:id="rId3" tooltip="Cauce"/>
              </a:rPr>
              <a:t>lecho</a:t>
            </a:r>
            <a:r>
              <a:rPr lang="es-ES" dirty="0" smtClean="0"/>
              <a:t> de un </a:t>
            </a:r>
            <a:r>
              <a:rPr lang="es-ES" dirty="0" smtClean="0">
                <a:hlinkClick r:id="rId4" tooltip="Arroyo"/>
              </a:rPr>
              <a:t>arroyo</a:t>
            </a:r>
            <a:r>
              <a:rPr lang="es-ES" dirty="0" smtClean="0"/>
              <a:t> entre las </a:t>
            </a:r>
            <a:r>
              <a:rPr lang="es-ES" dirty="0" smtClean="0">
                <a:hlinkClick r:id="rId5" tooltip="Banco (geografía)"/>
              </a:rPr>
              <a:t>orillas</a:t>
            </a:r>
            <a:r>
              <a:rPr lang="es-ES" dirty="0" smtClean="0"/>
              <a:t>. En los ríos más grandes también hay una </a:t>
            </a:r>
            <a:r>
              <a:rPr lang="es-ES" dirty="0" smtClean="0">
                <a:hlinkClick r:id="rId6" tooltip="Terreno inundable"/>
              </a:rPr>
              <a:t>llanura de inundación</a:t>
            </a:r>
            <a:r>
              <a:rPr lang="es-ES" dirty="0" smtClean="0"/>
              <a:t> más amplia formada por aguas que cubren el canal. Las llanuras de inundación pueden ser muy anchas en relación con el tamaño del canal del río. Los ríos son parte del </a:t>
            </a:r>
            <a:r>
              <a:rPr lang="es-ES" dirty="0" smtClean="0">
                <a:hlinkClick r:id="rId7" tooltip="Ciclo hidrológico"/>
              </a:rPr>
              <a:t>ciclo hidrológico</a:t>
            </a:r>
            <a:r>
              <a:rPr lang="es-ES" dirty="0" smtClean="0"/>
              <a:t>. El agua dentro de un río generalmente se recolecta de la </a:t>
            </a:r>
            <a:r>
              <a:rPr lang="es-ES" dirty="0" smtClean="0">
                <a:hlinkClick r:id="rId8" tooltip="Precipitación (meteorología)"/>
              </a:rPr>
              <a:t>precipitación</a:t>
            </a:r>
            <a:r>
              <a:rPr lang="es-ES" dirty="0" smtClean="0"/>
              <a:t> a través de la </a:t>
            </a:r>
            <a:r>
              <a:rPr lang="es-ES" dirty="0" smtClean="0">
                <a:hlinkClick r:id="rId9" tooltip="Escorrentía"/>
              </a:rPr>
              <a:t>escorrentía</a:t>
            </a:r>
            <a:r>
              <a:rPr lang="es-ES" dirty="0" smtClean="0"/>
              <a:t> superficial, la </a:t>
            </a:r>
            <a:r>
              <a:rPr lang="es-ES" dirty="0" smtClean="0">
                <a:hlinkClick r:id="rId10" tooltip="Recarga de aguas subterráneas (aún no redactado)"/>
              </a:rPr>
              <a:t>recarga de aguas subterráneas</a:t>
            </a:r>
            <a:r>
              <a:rPr lang="es-ES" dirty="0" smtClean="0"/>
              <a:t>, los </a:t>
            </a:r>
            <a:r>
              <a:rPr lang="es-ES" dirty="0" smtClean="0">
                <a:hlinkClick r:id="rId11" tooltip="Manantial"/>
              </a:rPr>
              <a:t>manantiales</a:t>
            </a:r>
            <a:r>
              <a:rPr lang="es-ES" dirty="0" smtClean="0"/>
              <a:t> y la liberación de agua almacenada en </a:t>
            </a:r>
            <a:r>
              <a:rPr lang="es-ES" dirty="0" smtClean="0">
                <a:hlinkClick r:id="rId12" tooltip="Glaciar"/>
              </a:rPr>
              <a:t>glaciares</a:t>
            </a:r>
            <a:r>
              <a:rPr lang="es-ES" dirty="0" smtClean="0"/>
              <a:t> y paquetes de nieve. </a:t>
            </a:r>
            <a:endParaRPr lang="es-ES" dirty="0"/>
          </a:p>
        </p:txBody>
      </p:sp>
    </p:spTree>
    <p:extLst>
      <p:ext uri="{BB962C8B-B14F-4D97-AF65-F5344CB8AC3E}">
        <p14:creationId xmlns:p14="http://schemas.microsoft.com/office/powerpoint/2010/main" val="32975778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1"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500"/>
                                        <p:tgtEl>
                                          <p:spTgt spid="3">
                                            <p:txEl>
                                              <p:pRg st="0" end="0"/>
                                            </p:txEl>
                                          </p:spTgt>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grpId="2" nodeType="clickEffect">
                                  <p:stCondLst>
                                    <p:cond delay="0"/>
                                  </p:stCondLst>
                                  <p:childTnLst>
                                    <p:animEffect transition="out" filter="randombar(horizontal)">
                                      <p:cBhvr>
                                        <p:cTn id="26" dur="500"/>
                                        <p:tgtEl>
                                          <p:spTgt spid="3">
                                            <p:txEl>
                                              <p:pRg st="0" end="0"/>
                                            </p:txEl>
                                          </p:spTgt>
                                        </p:tgtEl>
                                      </p:cBhvr>
                                    </p:animEffect>
                                    <p:set>
                                      <p:cBhvr>
                                        <p:cTn id="27" dur="1" fill="hold">
                                          <p:stCondLst>
                                            <p:cond delay="499"/>
                                          </p:stCondLst>
                                        </p:cTn>
                                        <p:tgtEl>
                                          <p:spTgt spid="3">
                                            <p:txEl>
                                              <p:pRg st="0" end="0"/>
                                            </p:txEl>
                                          </p:spTgt>
                                        </p:tgtEl>
                                        <p:attrNameLst>
                                          <p:attrName>style.visibility</p:attrName>
                                        </p:attrNameLst>
                                      </p:cBhvr>
                                      <p:to>
                                        <p:strVal val="hidden"/>
                                      </p:to>
                                    </p:set>
                                  </p:childTnLst>
                                </p:cTn>
                              </p:par>
                              <p:par>
                                <p:cTn id="28" presetID="14" presetClass="exit" presetSubtype="10" fill="hold" grpId="2" nodeType="withEffect">
                                  <p:stCondLst>
                                    <p:cond delay="0"/>
                                  </p:stCondLst>
                                  <p:childTnLst>
                                    <p:animEffect transition="out" filter="randombar(horizontal)">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LAGOS</a:t>
            </a:r>
            <a:endParaRPr lang="es-GT" dirty="0"/>
          </a:p>
        </p:txBody>
      </p:sp>
      <p:sp>
        <p:nvSpPr>
          <p:cNvPr id="3" name="Marcador de contenido 2"/>
          <p:cNvSpPr>
            <a:spLocks noGrp="1"/>
          </p:cNvSpPr>
          <p:nvPr>
            <p:ph idx="1"/>
          </p:nvPr>
        </p:nvSpPr>
        <p:spPr/>
        <p:txBody>
          <a:bodyPr/>
          <a:lstStyle/>
          <a:p>
            <a:r>
              <a:rPr lang="es-ES" dirty="0" smtClean="0"/>
              <a:t>Los lagos naturales de la Tierra se encuentran generalmente en áreas </a:t>
            </a:r>
            <a:r>
              <a:rPr lang="es-ES" dirty="0" smtClean="0">
                <a:hlinkClick r:id="rId2" tooltip="Montaña"/>
              </a:rPr>
              <a:t>montañosas</a:t>
            </a:r>
            <a:r>
              <a:rPr lang="es-ES" dirty="0" smtClean="0"/>
              <a:t>, </a:t>
            </a:r>
            <a:r>
              <a:rPr lang="es-ES" dirty="0" smtClean="0">
                <a:hlinkClick r:id="rId3" tooltip="Zonas de ruptura (aún no redactado)"/>
              </a:rPr>
              <a:t>zonas de ruptura</a:t>
            </a:r>
            <a:r>
              <a:rPr lang="es-ES" dirty="0" smtClean="0"/>
              <a:t> y áreas con </a:t>
            </a:r>
            <a:r>
              <a:rPr lang="es-ES" dirty="0" smtClean="0">
                <a:hlinkClick r:id="rId4" tooltip="Glaciar"/>
              </a:rPr>
              <a:t>glaciaciones</a:t>
            </a:r>
            <a:r>
              <a:rPr lang="es-ES" dirty="0" smtClean="0"/>
              <a:t> recientes o en curso. Otros lagos se encuentran en las </a:t>
            </a:r>
            <a:r>
              <a:rPr lang="es-ES" dirty="0" smtClean="0">
                <a:hlinkClick r:id="rId5" tooltip="Cuenca endorreica"/>
              </a:rPr>
              <a:t>cuencas endorreicas</a:t>
            </a:r>
            <a:r>
              <a:rPr lang="es-ES" dirty="0" smtClean="0"/>
              <a:t> o a lo largo de los cursos de los ríos maduros. En algunas partes del mundo, hay muchos lagos debido a los caóticos </a:t>
            </a:r>
            <a:r>
              <a:rPr lang="es-ES" dirty="0" smtClean="0">
                <a:hlinkClick r:id="rId6" tooltip="Red de drenaje"/>
              </a:rPr>
              <a:t>patrones de drenaje</a:t>
            </a:r>
            <a:r>
              <a:rPr lang="es-ES" dirty="0" smtClean="0"/>
              <a:t> que quedaron de la última </a:t>
            </a:r>
            <a:r>
              <a:rPr lang="es-ES" dirty="0" smtClean="0">
                <a:hlinkClick r:id="rId7" tooltip="Glaciación"/>
              </a:rPr>
              <a:t>Edad de Hielo</a:t>
            </a:r>
            <a:r>
              <a:rPr lang="es-ES" dirty="0" smtClean="0"/>
              <a:t>. Todos los lagos son temporales en escalas de </a:t>
            </a:r>
            <a:r>
              <a:rPr lang="es-ES" dirty="0" smtClean="0">
                <a:hlinkClick r:id="rId8" tooltip="Tiempo geológico"/>
              </a:rPr>
              <a:t>tiempo geológico</a:t>
            </a:r>
            <a:r>
              <a:rPr lang="es-ES" dirty="0" smtClean="0"/>
              <a:t>, ya que se llenarán lentamente con </a:t>
            </a:r>
            <a:r>
              <a:rPr lang="es-ES" dirty="0" smtClean="0">
                <a:hlinkClick r:id="rId9" tooltip="Sedimentación"/>
              </a:rPr>
              <a:t>sedimentos</a:t>
            </a:r>
            <a:r>
              <a:rPr lang="es-ES" dirty="0" smtClean="0"/>
              <a:t> o se derramarán fuera de la cuenca que los contiene. </a:t>
            </a:r>
          </a:p>
          <a:p>
            <a:endParaRPr lang="es-GT" dirty="0"/>
          </a:p>
        </p:txBody>
      </p:sp>
    </p:spTree>
    <p:extLst>
      <p:ext uri="{BB962C8B-B14F-4D97-AF65-F5344CB8AC3E}">
        <p14:creationId xmlns:p14="http://schemas.microsoft.com/office/powerpoint/2010/main" val="6032468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TotalTime>
  <Words>375</Words>
  <Application>Microsoft Office PowerPoint</Application>
  <PresentationFormat>Panorámica</PresentationFormat>
  <Paragraphs>11</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Century Gothic</vt:lpstr>
      <vt:lpstr>Wingdings 3</vt:lpstr>
      <vt:lpstr>Ion</vt:lpstr>
      <vt:lpstr>JENNIFER DULCE MARIA ORTIZ MEJIA </vt:lpstr>
      <vt:lpstr>MEDIO AMBIENTE </vt:lpstr>
      <vt:lpstr>OCEANO</vt:lpstr>
      <vt:lpstr>RIOS </vt:lpstr>
      <vt:lpstr>LAGOS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JENNIFER DULCE MARIA ORTIZ MEJIA</dc:title>
  <dc:creator>GNet</dc:creator>
  <cp:lastModifiedBy>GNet</cp:lastModifiedBy>
  <cp:revision>3</cp:revision>
  <dcterms:created xsi:type="dcterms:W3CDTF">2025-10-13T18:08:19Z</dcterms:created>
  <dcterms:modified xsi:type="dcterms:W3CDTF">2025-10-13T18:32:50Z</dcterms:modified>
</cp:coreProperties>
</file>