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1342F-C31E-4C2A-9D50-D1EB2FCBB292}" type="datetimeFigureOut">
              <a:rPr lang="es-GT" smtClean="0"/>
              <a:t>21/10/2025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02B55-AAE3-443A-BF56-354953A11D1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904013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1342F-C31E-4C2A-9D50-D1EB2FCBB292}" type="datetimeFigureOut">
              <a:rPr lang="es-GT" smtClean="0"/>
              <a:t>21/10/2025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02B55-AAE3-443A-BF56-354953A11D1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081954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1342F-C31E-4C2A-9D50-D1EB2FCBB292}" type="datetimeFigureOut">
              <a:rPr lang="es-GT" smtClean="0"/>
              <a:t>21/10/2025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02B55-AAE3-443A-BF56-354953A11D1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086155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1342F-C31E-4C2A-9D50-D1EB2FCBB292}" type="datetimeFigureOut">
              <a:rPr lang="es-GT" smtClean="0"/>
              <a:t>21/10/2025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02B55-AAE3-443A-BF56-354953A11D1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54578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1342F-C31E-4C2A-9D50-D1EB2FCBB292}" type="datetimeFigureOut">
              <a:rPr lang="es-GT" smtClean="0"/>
              <a:t>21/10/2025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02B55-AAE3-443A-BF56-354953A11D1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621057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1342F-C31E-4C2A-9D50-D1EB2FCBB292}" type="datetimeFigureOut">
              <a:rPr lang="es-GT" smtClean="0"/>
              <a:t>21/10/2025</a:t>
            </a:fld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02B55-AAE3-443A-BF56-354953A11D1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794062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1342F-C31E-4C2A-9D50-D1EB2FCBB292}" type="datetimeFigureOut">
              <a:rPr lang="es-GT" smtClean="0"/>
              <a:t>21/10/2025</a:t>
            </a:fld>
            <a:endParaRPr lang="es-GT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02B55-AAE3-443A-BF56-354953A11D1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544911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1342F-C31E-4C2A-9D50-D1EB2FCBB292}" type="datetimeFigureOut">
              <a:rPr lang="es-GT" smtClean="0"/>
              <a:t>21/10/2025</a:t>
            </a:fld>
            <a:endParaRPr lang="es-GT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02B55-AAE3-443A-BF56-354953A11D1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82133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1342F-C31E-4C2A-9D50-D1EB2FCBB292}" type="datetimeFigureOut">
              <a:rPr lang="es-GT" smtClean="0"/>
              <a:t>21/10/2025</a:t>
            </a:fld>
            <a:endParaRPr lang="es-GT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02B55-AAE3-443A-BF56-354953A11D1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686633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1342F-C31E-4C2A-9D50-D1EB2FCBB292}" type="datetimeFigureOut">
              <a:rPr lang="es-GT" smtClean="0"/>
              <a:t>21/10/2025</a:t>
            </a:fld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02B55-AAE3-443A-BF56-354953A11D1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318774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GT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1342F-C31E-4C2A-9D50-D1EB2FCBB292}" type="datetimeFigureOut">
              <a:rPr lang="es-GT" smtClean="0"/>
              <a:t>21/10/2025</a:t>
            </a:fld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02B55-AAE3-443A-BF56-354953A11D1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413134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1342F-C31E-4C2A-9D50-D1EB2FCBB292}" type="datetimeFigureOut">
              <a:rPr lang="es-GT" smtClean="0"/>
              <a:t>21/10/2025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02B55-AAE3-443A-BF56-354953A11D1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901727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es.wikipedia.org/wiki/Teor%C3%ADa_del_conflicto" TargetMode="External"/><Relationship Id="rId13" Type="http://schemas.openxmlformats.org/officeDocument/2006/relationships/hyperlink" Target="https://es.wikipedia.org/wiki/Crimen" TargetMode="External"/><Relationship Id="rId18" Type="http://schemas.openxmlformats.org/officeDocument/2006/relationships/hyperlink" Target="https://es.wikipedia.org/wiki/Violencia_de_g%C3%A9nero" TargetMode="External"/><Relationship Id="rId26" Type="http://schemas.openxmlformats.org/officeDocument/2006/relationships/hyperlink" Target="https://es.wikipedia.org/wiki/Artes_marciales" TargetMode="External"/><Relationship Id="rId3" Type="http://schemas.openxmlformats.org/officeDocument/2006/relationships/hyperlink" Target="https://es.wikipedia.org/wiki/Estado" TargetMode="External"/><Relationship Id="rId21" Type="http://schemas.openxmlformats.org/officeDocument/2006/relationships/hyperlink" Target="https://es.wikipedia.org/wiki/Derecho_de_rebeli%C3%B3n" TargetMode="External"/><Relationship Id="rId7" Type="http://schemas.openxmlformats.org/officeDocument/2006/relationships/hyperlink" Target="https://es.wikipedia.org/wiki/Duelos" TargetMode="External"/><Relationship Id="rId12" Type="http://schemas.openxmlformats.org/officeDocument/2006/relationships/hyperlink" Target="https://es.wikipedia.org/wiki/Genocidio" TargetMode="External"/><Relationship Id="rId17" Type="http://schemas.openxmlformats.org/officeDocument/2006/relationships/hyperlink" Target="https://es.wikipedia.org/wiki/Leg%C3%ADtima_defensa" TargetMode="External"/><Relationship Id="rId25" Type="http://schemas.openxmlformats.org/officeDocument/2006/relationships/hyperlink" Target="https://es.wikipedia.org/wiki/Deportes" TargetMode="External"/><Relationship Id="rId3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hyperlink" Target="https://es.wikipedia.org/wiki/Terrorismo" TargetMode="External"/><Relationship Id="rId20" Type="http://schemas.openxmlformats.org/officeDocument/2006/relationships/hyperlink" Target="https://es.wikipedia.org/wiki/Maltrato_infantil" TargetMode="External"/><Relationship Id="rId29" Type="http://schemas.openxmlformats.org/officeDocument/2006/relationships/hyperlink" Target="https://es.wikipedia.org/wiki/Violencia#cite_note-9" TargetMode="External"/><Relationship Id="rId1" Type="http://schemas.openxmlformats.org/officeDocument/2006/relationships/vmlDrawing" Target="../drawings/vmlDrawing1.vml"/><Relationship Id="rId6" Type="http://schemas.openxmlformats.org/officeDocument/2006/relationships/hyperlink" Target="https://es.wikipedia.org/wiki/Violencia#cite_note-5" TargetMode="External"/><Relationship Id="rId11" Type="http://schemas.openxmlformats.org/officeDocument/2006/relationships/hyperlink" Target="https://es.wikipedia.org/wiki/Guerra" TargetMode="External"/><Relationship Id="rId24" Type="http://schemas.openxmlformats.org/officeDocument/2006/relationships/hyperlink" Target="https://es.wiktionary.org/wiki/pelea" TargetMode="External"/><Relationship Id="rId32" Type="http://schemas.openxmlformats.org/officeDocument/2006/relationships/image" Target="../media/image1.wmf"/><Relationship Id="rId5" Type="http://schemas.openxmlformats.org/officeDocument/2006/relationships/hyperlink" Target="https://es.wikipedia.org/wiki/Violencia#cite_note-Dorlin-4" TargetMode="External"/><Relationship Id="rId15" Type="http://schemas.openxmlformats.org/officeDocument/2006/relationships/hyperlink" Target="https://es.wikipedia.org/wiki/Revoluciones" TargetMode="External"/><Relationship Id="rId23" Type="http://schemas.openxmlformats.org/officeDocument/2006/relationships/hyperlink" Target="https://es.wikipedia.org/wiki/C%C3%A1rceles" TargetMode="External"/><Relationship Id="rId28" Type="http://schemas.openxmlformats.org/officeDocument/2006/relationships/hyperlink" Target="https://es.wikipedia.org/wiki/Violencia#cite_note-8" TargetMode="External"/><Relationship Id="rId10" Type="http://schemas.openxmlformats.org/officeDocument/2006/relationships/hyperlink" Target="https://es.wikipedia.org/wiki/Violencia#cite_note-7" TargetMode="External"/><Relationship Id="rId19" Type="http://schemas.openxmlformats.org/officeDocument/2006/relationships/hyperlink" Target="https://es.wikipedia.org/wiki/Violencia_dom%C3%A9stica" TargetMode="External"/><Relationship Id="rId31" Type="http://schemas.openxmlformats.org/officeDocument/2006/relationships/oleObject" Target="../embeddings/oleObject1.bin"/><Relationship Id="rId4" Type="http://schemas.openxmlformats.org/officeDocument/2006/relationships/hyperlink" Target="https://es.wikipedia.org/wiki/Violencia_de_estado" TargetMode="External"/><Relationship Id="rId9" Type="http://schemas.openxmlformats.org/officeDocument/2006/relationships/hyperlink" Target="https://es.wikipedia.org/wiki/Violencia#cite_note-6" TargetMode="External"/><Relationship Id="rId14" Type="http://schemas.openxmlformats.org/officeDocument/2006/relationships/hyperlink" Target="https://es.wikipedia.org/wiki/Terrorismo_de_Estado" TargetMode="External"/><Relationship Id="rId22" Type="http://schemas.openxmlformats.org/officeDocument/2006/relationships/hyperlink" Target="https://es.wikipedia.org/wiki/Esclavitud" TargetMode="External"/><Relationship Id="rId27" Type="http://schemas.openxmlformats.org/officeDocument/2006/relationships/hyperlink" Target="https://es.wikipedia.org/wiki/Crueldad_hacia_los_animales" TargetMode="External"/><Relationship Id="rId30" Type="http://schemas.openxmlformats.org/officeDocument/2006/relationships/hyperlink" Target="https://es.wikipedia.org/wiki/Violencia#cite_note-10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png"/><Relationship Id="rId4" Type="http://schemas.openxmlformats.org/officeDocument/2006/relationships/image" Target="../media/image8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9300" y="1122363"/>
            <a:ext cx="11023600" cy="2941638"/>
          </a:xfrm>
        </p:spPr>
        <p:txBody>
          <a:bodyPr>
            <a:normAutofit fontScale="90000"/>
          </a:bodyPr>
          <a:lstStyle/>
          <a:p>
            <a:pPr algn="l"/>
            <a:r>
              <a:rPr lang="es-ES" dirty="0" smtClean="0"/>
              <a:t>Instituto Nacional De Educación  Diversificada  </a:t>
            </a:r>
            <a:br>
              <a:rPr lang="es-ES" dirty="0" smtClean="0"/>
            </a:br>
            <a:r>
              <a:rPr lang="es-ES" dirty="0" smtClean="0"/>
              <a:t>Santa Cruz Naranjo, Santa Rosa</a:t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endParaRPr lang="es-G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93700" y="2794000"/>
            <a:ext cx="11277600" cy="4064000"/>
          </a:xfrm>
        </p:spPr>
        <p:txBody>
          <a:bodyPr>
            <a:normAutofit/>
          </a:bodyPr>
          <a:lstStyle/>
          <a:p>
            <a:pPr algn="l"/>
            <a:r>
              <a:rPr lang="es-ES" dirty="0" smtClean="0"/>
              <a:t>. Catedra: Computación</a:t>
            </a:r>
          </a:p>
          <a:p>
            <a:pPr algn="l"/>
            <a:r>
              <a:rPr lang="es-ES" dirty="0" smtClean="0"/>
              <a:t>.Catedrático: Gustavo Blanco </a:t>
            </a:r>
          </a:p>
          <a:p>
            <a:pPr algn="l"/>
            <a:r>
              <a:rPr lang="es-ES" dirty="0" smtClean="0"/>
              <a:t>. Ciclo Escolar: 2025</a:t>
            </a:r>
          </a:p>
          <a:p>
            <a:pPr algn="l"/>
            <a:r>
              <a:rPr lang="es-ES" dirty="0" smtClean="0"/>
              <a:t>. </a:t>
            </a:r>
            <a:r>
              <a:rPr lang="es-ES" dirty="0"/>
              <a:t> </a:t>
            </a:r>
            <a:endParaRPr lang="es-ES" dirty="0" smtClean="0"/>
          </a:p>
          <a:p>
            <a:pPr algn="l"/>
            <a:r>
              <a:rPr lang="es-ES" dirty="0"/>
              <a:t> </a:t>
            </a:r>
            <a:r>
              <a:rPr lang="es-ES" dirty="0" smtClean="0"/>
              <a:t>                                              Tema:  Ejercicio 2                           </a:t>
            </a:r>
          </a:p>
          <a:p>
            <a:r>
              <a:rPr lang="es-ES" dirty="0"/>
              <a:t> </a:t>
            </a:r>
            <a:r>
              <a:rPr lang="es-ES" dirty="0" smtClean="0"/>
              <a:t>                                                                                              Estudiante: Isabel Antonia </a:t>
            </a:r>
            <a:r>
              <a:rPr lang="es-ES" dirty="0" err="1" smtClean="0"/>
              <a:t>Yan</a:t>
            </a:r>
            <a:r>
              <a:rPr lang="es-ES" dirty="0" smtClean="0"/>
              <a:t> Mejía</a:t>
            </a:r>
          </a:p>
          <a:p>
            <a:r>
              <a:rPr lang="es-ES" dirty="0"/>
              <a:t> </a:t>
            </a:r>
            <a:r>
              <a:rPr lang="es-ES" dirty="0" smtClean="0"/>
              <a:t>                                                                                               Grado: 4to</a:t>
            </a:r>
          </a:p>
          <a:p>
            <a:r>
              <a:rPr lang="es-ES" dirty="0"/>
              <a:t> </a:t>
            </a:r>
            <a:r>
              <a:rPr lang="es-ES" dirty="0" smtClean="0"/>
              <a:t>                                                                                                Sección: Única</a:t>
            </a:r>
          </a:p>
        </p:txBody>
      </p:sp>
    </p:spTree>
    <p:extLst>
      <p:ext uri="{BB962C8B-B14F-4D97-AF65-F5344CB8AC3E}">
        <p14:creationId xmlns:p14="http://schemas.microsoft.com/office/powerpoint/2010/main" val="928381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La violencia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3100" y="1389592"/>
            <a:ext cx="10515600" cy="2382308"/>
          </a:xfrm>
        </p:spPr>
        <p:txBody>
          <a:bodyPr>
            <a:normAutofit fontScale="70000" lnSpcReduction="20000"/>
          </a:bodyPr>
          <a:lstStyle/>
          <a:p>
            <a:r>
              <a:rPr lang="es-GT" dirty="0" smtClean="0"/>
              <a:t>En las sociedades humanas organizadas estatalmente, la violencia se caracteriza por la intervención del </a:t>
            </a:r>
            <a:r>
              <a:rPr lang="es-GT" dirty="0" smtClean="0">
                <a:hlinkClick r:id="rId3" tooltip="Estado"/>
              </a:rPr>
              <a:t>Estado</a:t>
            </a:r>
            <a:r>
              <a:rPr lang="es-GT" dirty="0" smtClean="0"/>
              <a:t> como </a:t>
            </a:r>
            <a:r>
              <a:rPr lang="es-GT" dirty="0" smtClean="0">
                <a:hlinkClick r:id="rId4" tooltip="Violencia de estado"/>
              </a:rPr>
              <a:t>institución monopolizadora de la violencia física</a:t>
            </a:r>
            <a:r>
              <a:rPr lang="es-GT" dirty="0" smtClean="0"/>
              <a:t>, pero también permitiendo en algunos casos la violencia física defensiva por parte de la población,</a:t>
            </a:r>
            <a:r>
              <a:rPr lang="es-GT" baseline="30000" dirty="0" smtClean="0">
                <a:hlinkClick r:id="rId5"/>
              </a:rPr>
              <a:t>[4]</a:t>
            </a:r>
            <a:r>
              <a:rPr lang="es-GT" dirty="0" smtClean="0"/>
              <a:t>​ o la violencia con fines educativos.</a:t>
            </a:r>
            <a:r>
              <a:rPr lang="es-GT" baseline="30000" dirty="0" smtClean="0">
                <a:hlinkClick r:id="rId6"/>
              </a:rPr>
              <a:t>[5]</a:t>
            </a:r>
            <a:r>
              <a:rPr lang="es-GT" dirty="0" smtClean="0"/>
              <a:t>​ Otras modalidades de violencia entre particulares se relacionan con los </a:t>
            </a:r>
            <a:r>
              <a:rPr lang="es-GT" dirty="0" smtClean="0">
                <a:hlinkClick r:id="rId7" tooltip="Duelos"/>
              </a:rPr>
              <a:t>duelos</a:t>
            </a:r>
            <a:r>
              <a:rPr lang="es-GT" dirty="0" smtClean="0"/>
              <a:t>, y con los juegos y deportes violentos, con variadas regulaciones legales según época y lugar. Se manifiesta como modalidad de una serie de </a:t>
            </a:r>
            <a:r>
              <a:rPr lang="es-GT" dirty="0" smtClean="0">
                <a:hlinkClick r:id="rId8" tooltip="Teoría del conflicto"/>
              </a:rPr>
              <a:t>conflictos sociales</a:t>
            </a:r>
            <a:r>
              <a:rPr lang="es-GT" dirty="0" smtClean="0"/>
              <a:t> muy variados,</a:t>
            </a:r>
            <a:r>
              <a:rPr lang="es-GT" baseline="30000" dirty="0" smtClean="0">
                <a:hlinkClick r:id="rId9"/>
              </a:rPr>
              <a:t>[6]</a:t>
            </a:r>
            <a:r>
              <a:rPr lang="es-GT" dirty="0" smtClean="0"/>
              <a:t>​</a:t>
            </a:r>
            <a:r>
              <a:rPr lang="es-GT" baseline="30000" dirty="0" smtClean="0">
                <a:hlinkClick r:id="rId10"/>
              </a:rPr>
              <a:t>[7]</a:t>
            </a:r>
            <a:r>
              <a:rPr lang="es-GT" dirty="0" smtClean="0"/>
              <a:t>​ de signo diverso, como la </a:t>
            </a:r>
            <a:r>
              <a:rPr lang="es-GT" dirty="0" smtClean="0">
                <a:hlinkClick r:id="rId11" tooltip="Guerra"/>
              </a:rPr>
              <a:t>guerra</a:t>
            </a:r>
            <a:r>
              <a:rPr lang="es-GT" dirty="0" smtClean="0"/>
              <a:t>, el </a:t>
            </a:r>
            <a:r>
              <a:rPr lang="es-GT" dirty="0" smtClean="0">
                <a:hlinkClick r:id="rId12" tooltip="Genocidio"/>
              </a:rPr>
              <a:t>genocidio</a:t>
            </a:r>
            <a:r>
              <a:rPr lang="es-GT" dirty="0" smtClean="0"/>
              <a:t>, el </a:t>
            </a:r>
            <a:r>
              <a:rPr lang="es-GT" dirty="0" smtClean="0">
                <a:hlinkClick r:id="rId13" tooltip="Crimen"/>
              </a:rPr>
              <a:t>crimen</a:t>
            </a:r>
            <a:r>
              <a:rPr lang="es-GT" dirty="0" smtClean="0"/>
              <a:t>, el </a:t>
            </a:r>
            <a:r>
              <a:rPr lang="es-GT" dirty="0" smtClean="0">
                <a:hlinkClick r:id="rId14" tooltip="Terrorismo de Estado"/>
              </a:rPr>
              <a:t>terrorismo de Estado</a:t>
            </a:r>
            <a:r>
              <a:rPr lang="es-GT" dirty="0" smtClean="0"/>
              <a:t>, las </a:t>
            </a:r>
            <a:r>
              <a:rPr lang="es-GT" dirty="0" smtClean="0">
                <a:hlinkClick r:id="rId15" tooltip="Revoluciones"/>
              </a:rPr>
              <a:t>revoluciones</a:t>
            </a:r>
            <a:r>
              <a:rPr lang="es-GT" dirty="0" smtClean="0"/>
              <a:t> y protestas sociales, el </a:t>
            </a:r>
            <a:r>
              <a:rPr lang="es-GT" dirty="0" smtClean="0">
                <a:hlinkClick r:id="rId16" tooltip="Terrorismo"/>
              </a:rPr>
              <a:t>terrorismo</a:t>
            </a:r>
            <a:r>
              <a:rPr lang="es-GT" dirty="0" smtClean="0"/>
              <a:t>, la </a:t>
            </a:r>
            <a:r>
              <a:rPr lang="es-GT" dirty="0" smtClean="0">
                <a:hlinkClick r:id="rId17" tooltip="Legítima defensa"/>
              </a:rPr>
              <a:t>legítima defensa</a:t>
            </a:r>
            <a:r>
              <a:rPr lang="es-GT" dirty="0" smtClean="0"/>
              <a:t>, la </a:t>
            </a:r>
            <a:r>
              <a:rPr lang="es-GT" dirty="0" smtClean="0">
                <a:hlinkClick r:id="rId18" tooltip="Violencia de género"/>
              </a:rPr>
              <a:t>violencia de género</a:t>
            </a:r>
            <a:r>
              <a:rPr lang="es-GT" dirty="0" smtClean="0"/>
              <a:t>, la </a:t>
            </a:r>
            <a:r>
              <a:rPr lang="es-GT" dirty="0" smtClean="0">
                <a:hlinkClick r:id="rId19" tooltip="Violencia doméstica"/>
              </a:rPr>
              <a:t>violencia intrafamiliar</a:t>
            </a:r>
            <a:r>
              <a:rPr lang="es-GT" dirty="0" smtClean="0"/>
              <a:t>, el </a:t>
            </a:r>
            <a:r>
              <a:rPr lang="es-GT" dirty="0" smtClean="0">
                <a:hlinkClick r:id="rId20" tooltip="Maltrato infantil"/>
              </a:rPr>
              <a:t>maltrato infantil</a:t>
            </a:r>
            <a:r>
              <a:rPr lang="es-GT" dirty="0" smtClean="0"/>
              <a:t>, </a:t>
            </a:r>
            <a:r>
              <a:rPr lang="es-GT" dirty="0" smtClean="0">
                <a:hlinkClick r:id="rId21" tooltip="Derecho de rebelión"/>
              </a:rPr>
              <a:t>resistencia a la opresión</a:t>
            </a:r>
            <a:r>
              <a:rPr lang="es-GT" dirty="0" smtClean="0"/>
              <a:t>, la </a:t>
            </a:r>
            <a:r>
              <a:rPr lang="es-GT" dirty="0" smtClean="0">
                <a:hlinkClick r:id="rId22" tooltip="Esclavitud"/>
              </a:rPr>
              <a:t>esclavitud</a:t>
            </a:r>
            <a:r>
              <a:rPr lang="es-GT" dirty="0" smtClean="0"/>
              <a:t>, las </a:t>
            </a:r>
            <a:r>
              <a:rPr lang="es-GT" dirty="0" smtClean="0">
                <a:hlinkClick r:id="rId23" tooltip="Cárceles"/>
              </a:rPr>
              <a:t>cárceles</a:t>
            </a:r>
            <a:r>
              <a:rPr lang="es-GT" dirty="0" smtClean="0"/>
              <a:t>, los </a:t>
            </a:r>
            <a:r>
              <a:rPr lang="es-GT" dirty="0" smtClean="0">
                <a:hlinkClick r:id="rId7" tooltip="Duelos"/>
              </a:rPr>
              <a:t>duelos</a:t>
            </a:r>
            <a:r>
              <a:rPr lang="es-GT" dirty="0" smtClean="0"/>
              <a:t> y </a:t>
            </a:r>
            <a:r>
              <a:rPr lang="es-GT" dirty="0" smtClean="0">
                <a:hlinkClick r:id="rId24" tooltip="wikt:pelea"/>
              </a:rPr>
              <a:t>riñas</a:t>
            </a:r>
            <a:r>
              <a:rPr lang="es-GT" dirty="0" smtClean="0"/>
              <a:t>, algunos </a:t>
            </a:r>
            <a:r>
              <a:rPr lang="es-GT" dirty="0" smtClean="0">
                <a:hlinkClick r:id="rId25" tooltip="Deportes"/>
              </a:rPr>
              <a:t>deportes</a:t>
            </a:r>
            <a:r>
              <a:rPr lang="es-GT" dirty="0" smtClean="0"/>
              <a:t> y </a:t>
            </a:r>
            <a:r>
              <a:rPr lang="es-GT" dirty="0" smtClean="0">
                <a:hlinkClick r:id="rId26" tooltip="Artes marciales"/>
              </a:rPr>
              <a:t>artes marciales</a:t>
            </a:r>
            <a:r>
              <a:rPr lang="es-GT" dirty="0" smtClean="0"/>
              <a:t>, la </a:t>
            </a:r>
            <a:r>
              <a:rPr lang="es-GT" dirty="0" smtClean="0">
                <a:hlinkClick r:id="rId27" tooltip="Crueldad hacia los animales"/>
              </a:rPr>
              <a:t>crueldad hacia los animales</a:t>
            </a:r>
            <a:r>
              <a:rPr lang="es-GT" dirty="0" smtClean="0"/>
              <a:t>, etc.</a:t>
            </a:r>
            <a:r>
              <a:rPr lang="es-GT" baseline="30000" dirty="0" smtClean="0">
                <a:hlinkClick r:id="rId28"/>
              </a:rPr>
              <a:t>[8]</a:t>
            </a:r>
            <a:r>
              <a:rPr lang="es-GT" dirty="0" smtClean="0"/>
              <a:t>​</a:t>
            </a:r>
            <a:r>
              <a:rPr lang="es-GT" baseline="30000" dirty="0" smtClean="0">
                <a:hlinkClick r:id="rId29"/>
              </a:rPr>
              <a:t>[9]</a:t>
            </a:r>
            <a:r>
              <a:rPr lang="es-GT" dirty="0" smtClean="0"/>
              <a:t>​</a:t>
            </a:r>
            <a:r>
              <a:rPr lang="es-GT" baseline="30000" dirty="0" smtClean="0">
                <a:hlinkClick r:id="rId30"/>
              </a:rPr>
              <a:t>[10]</a:t>
            </a:r>
            <a:r>
              <a:rPr lang="es-GT" dirty="0" smtClean="0"/>
              <a:t>​ </a:t>
            </a:r>
            <a:endParaRPr lang="es-GT" dirty="0"/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5885055"/>
              </p:ext>
            </p:extLst>
          </p:nvPr>
        </p:nvGraphicFramePr>
        <p:xfrm>
          <a:off x="92075" y="92075"/>
          <a:ext cx="2068513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Objeto empaquetador del shell" showAsIcon="1" r:id="rId31" imgW="2068200" imgH="592200" progId="Package">
                  <p:embed/>
                </p:oleObj>
              </mc:Choice>
              <mc:Fallback>
                <p:oleObj name="Objeto empaquetador del shell" showAsIcon="1" r:id="rId31" imgW="2068200" imgH="5922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92075" y="92075"/>
                        <a:ext cx="2068513" cy="592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3784599" y="3962400"/>
            <a:ext cx="3448051" cy="229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152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La Contaminación ambiental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33400" y="1355725"/>
            <a:ext cx="10515600" cy="4956175"/>
          </a:xfrm>
        </p:spPr>
        <p:txBody>
          <a:bodyPr>
            <a:normAutofit/>
          </a:bodyPr>
          <a:lstStyle/>
          <a:p>
            <a:r>
              <a:rPr lang="es-GT" dirty="0" smtClean="0"/>
              <a:t>La contaminación ambiental es la presencia de sustancias o energía nociva en el aire, agua o suelo, que altera negativamente el equilibrio de los ecosistemas y afecta a los seres vivos. Puede ser causada por fenómenos naturales como erupciones volcánicas o por actividades humanas como la industria, el transporte y la mala gestión de residuos. Entre sus consecuencias se incluyen riesgos para la salud, como enfermedades respiratorias y cardiovasculares, y la degradación de los hábitats naturales. </a:t>
            </a:r>
          </a:p>
          <a:p>
            <a:endParaRPr lang="es-GT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337" y="4443412"/>
            <a:ext cx="3548063" cy="2274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456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La Reforestación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41875"/>
          </a:xfrm>
        </p:spPr>
        <p:txBody>
          <a:bodyPr/>
          <a:lstStyle/>
          <a:p>
            <a:r>
              <a:rPr lang="es-GT" dirty="0" smtClean="0"/>
              <a:t>La reforestación es el proceso de plantar árboles en zonas que han sido deforestadas para restaurar ecosistemas, combatir el cambio climático y mejorar la biodiversidad. Tiene múltiples beneficios, como la protección del suelo y del agua, la creación de hábitats para la fauna y la reducción de gases de efecto invernadero. Se puede lograr mediante la siembra de especies nativas, el fomento de la regeneración natural o la plantación de especies con fines comerciales. </a:t>
            </a:r>
          </a:p>
          <a:p>
            <a:endParaRPr lang="es-GT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4974" y="4846637"/>
            <a:ext cx="3311525" cy="1820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475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La Deforestación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/>
          <a:lstStyle/>
          <a:p>
            <a:r>
              <a:rPr lang="es-GT" dirty="0" smtClean="0"/>
              <a:t>La deforestación es la pérdida permanente de bosques y selvas, causada por actividades humanas (agricultura, ganadería, urbanización, minería) o, en menor medida, por factores naturales como incendios o enfermedades. Este proceso tiene consecuencias devastadoras, como el cambio climático, la pérdida de biodiversidad y la degradación del suelo, afectando a la vida silvestre y a las comunidades humanas que dependen de los bosques. </a:t>
            </a:r>
          </a:p>
          <a:p>
            <a:endParaRPr lang="es-GT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0" y="4549139"/>
            <a:ext cx="3298371" cy="2308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657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Contaminación  del  Agua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Los principales contaminantes del </a:t>
            </a:r>
            <a:r>
              <a:rPr lang="es-ES" b="1" dirty="0" smtClean="0"/>
              <a:t>agua</a:t>
            </a:r>
            <a:r>
              <a:rPr lang="es-ES" dirty="0" smtClean="0"/>
              <a:t> incluyen bacterias, virus, parásitos, fertilizantes, pesticidas, fármacos, nitratos, fosfatos, plásticos, desechos fecales y hasta sustancias radiactivas. Estos elementos no siempre tiñen el </a:t>
            </a:r>
            <a:r>
              <a:rPr lang="es-ES" b="1" dirty="0" smtClean="0"/>
              <a:t>agua</a:t>
            </a:r>
            <a:r>
              <a:rPr lang="es-ES" dirty="0" smtClean="0"/>
              <a:t>, haciendo que </a:t>
            </a:r>
            <a:r>
              <a:rPr lang="es-ES" b="1" dirty="0" smtClean="0"/>
              <a:t>la contaminación</a:t>
            </a:r>
            <a:r>
              <a:rPr lang="es-ES" dirty="0" smtClean="0"/>
              <a:t> hídrica resulte invisible en muchas ocasiones.</a:t>
            </a:r>
          </a:p>
          <a:p>
            <a:endParaRPr lang="es-GT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4112" y="3911600"/>
            <a:ext cx="3951288" cy="2265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119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La Desnutrición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GT" dirty="0" smtClean="0"/>
              <a:t>La desnutrición es una condición causada por una ingesta insuficiente de calorías o nutrientes esenciales, o por una mala absorción de los mismos, lo que afecta negativamente la salud. Puede manifestarse como un desequilibrio en la ingesta de energía, proteínas, vitaminas o minerales. Entre las causas se incluyen una dieta inadecuada, problemas para absorber nutrientes, o condiciones que aumentan las necesidades del cuerpo, como enfermedades o períodos de crecimiento rápido. </a:t>
            </a:r>
          </a:p>
          <a:p>
            <a:endParaRPr lang="es-GT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350" y="4745037"/>
            <a:ext cx="2705100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510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La Economía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GT" dirty="0" smtClean="0"/>
              <a:t>La economía es la ciencia social que estudia cómo las sociedades gestionan sus recursos limitados para producir, distribuir y consumir bienes y servicios que satisfagan las necesidades humanas, que son ilimitadas. Analiza las decisiones que toman individuos, empresas y gobiernos para asignar estos recursos de manera óptima. </a:t>
            </a:r>
          </a:p>
          <a:p>
            <a:endParaRPr lang="es-GT" dirty="0" smtClean="0"/>
          </a:p>
          <a:p>
            <a:endParaRPr lang="es-GT" dirty="0"/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4897709"/>
              </p:ext>
            </p:extLst>
          </p:nvPr>
        </p:nvGraphicFramePr>
        <p:xfrm>
          <a:off x="92075" y="92075"/>
          <a:ext cx="1589088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Objeto empaquetador del shell" showAsIcon="1" r:id="rId3" imgW="1589040" imgH="592200" progId="Package">
                  <p:embed/>
                </p:oleObj>
              </mc:Choice>
              <mc:Fallback>
                <p:oleObj name="Objeto empaquetador del shell" showAsIcon="1" r:id="rId3" imgW="1589040" imgH="5922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2075" y="92075"/>
                        <a:ext cx="1589088" cy="592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3900" y="3965574"/>
            <a:ext cx="3397250" cy="2547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523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La Pobreza 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GT" dirty="0" smtClean="0"/>
              <a:t>La pobreza en Guatemala es un problema persistente, ya que más de la mitad de la población vive en pobreza multidimensional (57.68% en 2023), enfrentando privaciones en salud, educación y empleo digno. La pobreza monetaria también es alta, con el Banco Mundial estimando que el 47.3% de la población vivirá con menos de $8.30 diarios en 2023. Las regiones rurales y los departamentos como Alta Verapaz, Quiché y Huehuetenango son los más afectados. </a:t>
            </a:r>
          </a:p>
          <a:p>
            <a:endParaRPr lang="es-GT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5075" y="4929187"/>
            <a:ext cx="2762250" cy="164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981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754</Words>
  <Application>Microsoft Office PowerPoint</Application>
  <PresentationFormat>Panorámica</PresentationFormat>
  <Paragraphs>25</Paragraphs>
  <Slides>9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Tema de Office</vt:lpstr>
      <vt:lpstr>Paquete</vt:lpstr>
      <vt:lpstr>Instituto Nacional De Educación  Diversificada   Santa Cruz Naranjo, Santa Rosa  </vt:lpstr>
      <vt:lpstr> La violencia</vt:lpstr>
      <vt:lpstr>La Contaminación ambiental</vt:lpstr>
      <vt:lpstr>La Reforestación</vt:lpstr>
      <vt:lpstr>La Deforestación</vt:lpstr>
      <vt:lpstr>Contaminación  del  Agua</vt:lpstr>
      <vt:lpstr>La Desnutrición</vt:lpstr>
      <vt:lpstr>La Economía</vt:lpstr>
      <vt:lpstr>La Pobreza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Instituto Nacional De Educación Diversificada  INED</dc:title>
  <dc:creator>GNet</dc:creator>
  <cp:lastModifiedBy>GNet</cp:lastModifiedBy>
  <cp:revision>6</cp:revision>
  <dcterms:created xsi:type="dcterms:W3CDTF">2025-10-21T14:13:18Z</dcterms:created>
  <dcterms:modified xsi:type="dcterms:W3CDTF">2025-10-21T15:00:14Z</dcterms:modified>
</cp:coreProperties>
</file>