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53548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CB390E-6E95-43E8-BE73-40EE9B5F1BC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428185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396501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80266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37106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348724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70258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40487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44038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342600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385379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0CB390E-6E95-43E8-BE73-40EE9B5F1BC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48972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0CB390E-6E95-43E8-BE73-40EE9B5F1BC8}" type="datetimeFigureOut">
              <a:rPr lang="es-GT" smtClean="0"/>
              <a:t>28/10/2025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177699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3"/>
          <p:cNvSpPr>
            <a:spLocks noGrp="1"/>
          </p:cNvSpPr>
          <p:nvPr>
            <p:ph type="ftr" sz="quarter" idx="11"/>
          </p:nvPr>
        </p:nvSpPr>
        <p:spPr/>
        <p:txBody>
          <a:bodyPr/>
          <a:lstStyle/>
          <a:p>
            <a:endParaRPr lang="es-GT"/>
          </a:p>
        </p:txBody>
      </p:sp>
      <p:sp>
        <p:nvSpPr>
          <p:cNvPr id="6" name="Slide Number Placeholder 4"/>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61392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2"/>
          <p:cNvSpPr>
            <a:spLocks noGrp="1"/>
          </p:cNvSpPr>
          <p:nvPr>
            <p:ph type="ftr" sz="quarter" idx="11"/>
          </p:nvPr>
        </p:nvSpPr>
        <p:spPr/>
        <p:txBody>
          <a:bodyPr/>
          <a:lstStyle/>
          <a:p>
            <a:endParaRPr lang="es-GT"/>
          </a:p>
        </p:txBody>
      </p:sp>
      <p:sp>
        <p:nvSpPr>
          <p:cNvPr id="6" name="Slide Number Placeholder 3"/>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370997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80CB390E-6E95-43E8-BE73-40EE9B5F1BC8}" type="datetimeFigureOut">
              <a:rPr lang="es-GT" smtClean="0"/>
              <a:t>28/10/2025</a:t>
            </a:fld>
            <a:endParaRPr lang="es-GT"/>
          </a:p>
        </p:txBody>
      </p:sp>
      <p:sp>
        <p:nvSpPr>
          <p:cNvPr id="5" name="Footer Placeholder 5"/>
          <p:cNvSpPr>
            <a:spLocks noGrp="1"/>
          </p:cNvSpPr>
          <p:nvPr>
            <p:ph type="ftr" sz="quarter" idx="11"/>
          </p:nvPr>
        </p:nvSpPr>
        <p:spPr/>
        <p:txBody>
          <a:bodyPr/>
          <a:lstStyle/>
          <a:p>
            <a:endParaRPr lang="es-GT"/>
          </a:p>
        </p:txBody>
      </p:sp>
      <p:sp>
        <p:nvSpPr>
          <p:cNvPr id="6" name="Slide Number Placeholder 6"/>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141183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CB390E-6E95-43E8-BE73-40EE9B5F1BC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81A0F58A-10CB-438F-A1CC-7CF36300100C}" type="slidenum">
              <a:rPr lang="es-GT" smtClean="0"/>
              <a:t>‹Nº›</a:t>
            </a:fld>
            <a:endParaRPr lang="es-GT"/>
          </a:p>
        </p:txBody>
      </p:sp>
    </p:spTree>
    <p:extLst>
      <p:ext uri="{BB962C8B-B14F-4D97-AF65-F5344CB8AC3E}">
        <p14:creationId xmlns:p14="http://schemas.microsoft.com/office/powerpoint/2010/main" val="379155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CB390E-6E95-43E8-BE73-40EE9B5F1BC8}" type="datetimeFigureOut">
              <a:rPr lang="es-GT" smtClean="0"/>
              <a:t>28/10/2025</a:t>
            </a:fld>
            <a:endParaRPr lang="es-G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G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A0F58A-10CB-438F-A1CC-7CF36300100C}" type="slidenum">
              <a:rPr lang="es-GT" smtClean="0"/>
              <a:t>‹Nº›</a:t>
            </a:fld>
            <a:endParaRPr lang="es-GT"/>
          </a:p>
        </p:txBody>
      </p:sp>
    </p:spTree>
    <p:extLst>
      <p:ext uri="{BB962C8B-B14F-4D97-AF65-F5344CB8AC3E}">
        <p14:creationId xmlns:p14="http://schemas.microsoft.com/office/powerpoint/2010/main" val="17607494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Instituto Nacional De Educación Diversificada</a:t>
            </a:r>
            <a:br>
              <a:rPr lang="es-ES" dirty="0" smtClean="0"/>
            </a:br>
            <a:r>
              <a:rPr lang="es-ES" dirty="0" smtClean="0"/>
              <a:t>INED</a:t>
            </a:r>
            <a:br>
              <a:rPr lang="es-ES" dirty="0" smtClean="0"/>
            </a:br>
            <a:r>
              <a:rPr lang="es-ES" dirty="0" smtClean="0"/>
              <a:t>Santa Cruz Naranjo, Santa Rosa</a:t>
            </a:r>
            <a:endParaRPr lang="es-GT" dirty="0"/>
          </a:p>
        </p:txBody>
      </p:sp>
      <p:sp>
        <p:nvSpPr>
          <p:cNvPr id="3" name="Subtítulo 2"/>
          <p:cNvSpPr>
            <a:spLocks noGrp="1"/>
          </p:cNvSpPr>
          <p:nvPr>
            <p:ph type="subTitle" idx="1"/>
          </p:nvPr>
        </p:nvSpPr>
        <p:spPr>
          <a:xfrm>
            <a:off x="1524000" y="3509963"/>
            <a:ext cx="9144000" cy="3081337"/>
          </a:xfrm>
        </p:spPr>
        <p:txBody>
          <a:bodyPr>
            <a:normAutofit fontScale="92500" lnSpcReduction="10000"/>
          </a:bodyPr>
          <a:lstStyle/>
          <a:p>
            <a:pPr algn="l"/>
            <a:r>
              <a:rPr lang="es-ES" dirty="0" smtClean="0"/>
              <a:t>Catedra: Computación</a:t>
            </a:r>
          </a:p>
          <a:p>
            <a:pPr algn="l"/>
            <a:r>
              <a:rPr lang="es-ES" dirty="0" smtClean="0"/>
              <a:t>Catedrático:  Gustavo Blanco</a:t>
            </a:r>
          </a:p>
          <a:p>
            <a:pPr algn="l"/>
            <a:r>
              <a:rPr lang="es-ES" dirty="0" smtClean="0"/>
              <a:t>Ciclo Escolar: 2025</a:t>
            </a:r>
          </a:p>
          <a:p>
            <a:r>
              <a:rPr lang="es-ES" dirty="0" smtClean="0"/>
              <a:t>Tema:</a:t>
            </a:r>
          </a:p>
          <a:p>
            <a:endParaRPr lang="es-ES" dirty="0"/>
          </a:p>
          <a:p>
            <a:endParaRPr lang="es-ES" dirty="0" smtClean="0"/>
          </a:p>
          <a:p>
            <a:r>
              <a:rPr lang="es-ES" dirty="0" smtClean="0"/>
              <a:t>                                             Alumna: Isabel Antonia </a:t>
            </a:r>
            <a:r>
              <a:rPr lang="es-ES" dirty="0" err="1" smtClean="0"/>
              <a:t>Yan</a:t>
            </a:r>
            <a:r>
              <a:rPr lang="es-ES" dirty="0" smtClean="0"/>
              <a:t> Mejía</a:t>
            </a:r>
          </a:p>
          <a:p>
            <a:r>
              <a:rPr lang="es-ES" dirty="0" smtClean="0"/>
              <a:t>                                  Grado y Carrera: 4to Computación</a:t>
            </a:r>
            <a:endParaRPr lang="es-GT" dirty="0"/>
          </a:p>
        </p:txBody>
      </p:sp>
    </p:spTree>
    <p:extLst>
      <p:ext uri="{BB962C8B-B14F-4D97-AF65-F5344CB8AC3E}">
        <p14:creationId xmlns:p14="http://schemas.microsoft.com/office/powerpoint/2010/main" val="11518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Monitor</a:t>
            </a:r>
            <a:endParaRPr lang="es-GT" dirty="0"/>
          </a:p>
        </p:txBody>
      </p:sp>
      <p:sp>
        <p:nvSpPr>
          <p:cNvPr id="3" name="Marcador de contenido 2"/>
          <p:cNvSpPr>
            <a:spLocks noGrp="1"/>
          </p:cNvSpPr>
          <p:nvPr>
            <p:ph idx="1"/>
          </p:nvPr>
        </p:nvSpPr>
        <p:spPr/>
        <p:txBody>
          <a:bodyPr/>
          <a:lstStyle/>
          <a:p>
            <a:r>
              <a:rPr lang="es-ES" dirty="0" smtClean="0"/>
              <a:t>En informática, un monitor, también llamado pantalla, monitor de ordenador y monitor de computadora, </a:t>
            </a:r>
            <a:r>
              <a:rPr lang="es-ES" b="1" dirty="0" smtClean="0"/>
              <a:t>es el principal dispositivo de salida (interfaz), que muestra datos o información a todos los usuarios</a:t>
            </a:r>
            <a:r>
              <a:rPr lang="es-ES" dirty="0" smtClean="0"/>
              <a:t>.</a:t>
            </a:r>
          </a:p>
          <a:p>
            <a:endParaRPr lang="es-GT" dirty="0"/>
          </a:p>
        </p:txBody>
      </p:sp>
      <p:pic>
        <p:nvPicPr>
          <p:cNvPr id="4" name="Imagen 3"/>
          <p:cNvPicPr>
            <a:picLocks noChangeAspect="1"/>
          </p:cNvPicPr>
          <p:nvPr/>
        </p:nvPicPr>
        <p:blipFill>
          <a:blip r:embed="rId2"/>
          <a:stretch>
            <a:fillRect/>
          </a:stretch>
        </p:blipFill>
        <p:spPr>
          <a:xfrm>
            <a:off x="3411537" y="3027364"/>
            <a:ext cx="2989263" cy="3149599"/>
          </a:xfrm>
          <a:prstGeom prst="rect">
            <a:avLst/>
          </a:prstGeom>
        </p:spPr>
      </p:pic>
    </p:spTree>
    <p:extLst>
      <p:ext uri="{BB962C8B-B14F-4D97-AF65-F5344CB8AC3E}">
        <p14:creationId xmlns:p14="http://schemas.microsoft.com/office/powerpoint/2010/main" val="279892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9411" y="1231900"/>
            <a:ext cx="9404723" cy="1400530"/>
          </a:xfrm>
        </p:spPr>
        <p:txBody>
          <a:bodyPr/>
          <a:lstStyle/>
          <a:p>
            <a:r>
              <a:rPr lang="es-ES" dirty="0" smtClean="0"/>
              <a:t>Mouse</a:t>
            </a:r>
            <a:endParaRPr lang="es-GT" dirty="0"/>
          </a:p>
        </p:txBody>
      </p:sp>
      <p:sp>
        <p:nvSpPr>
          <p:cNvPr id="3" name="Marcador de contenido 2"/>
          <p:cNvSpPr>
            <a:spLocks noGrp="1"/>
          </p:cNvSpPr>
          <p:nvPr>
            <p:ph idx="1"/>
          </p:nvPr>
        </p:nvSpPr>
        <p:spPr>
          <a:xfrm>
            <a:off x="838201" y="1574800"/>
            <a:ext cx="10515600" cy="4945063"/>
          </a:xfrm>
        </p:spPr>
        <p:txBody>
          <a:bodyPr/>
          <a:lstStyle/>
          <a:p>
            <a:r>
              <a:rPr lang="es-GT" dirty="0" smtClean="0"/>
              <a:t>Un mouse es un dispositivo de entrada de la computadora que permite controlar el cursor en la pantalla para interactuar con el entorno gráfico. Se mueve sobre una superficie plana y, al hacerlo, el cursor se desplaza en el monitor. Los modelos modernos suelen tener dos botones (izquierdo y derecho) y una rueda de desplazamiento, que puede ser utilizada para navegar hacia arriba y hacia abajo. El mouse puede conectarse por cable (USB) o de forma inalámbrica (Bluetooth). </a:t>
            </a:r>
          </a:p>
          <a:p>
            <a:endParaRPr lang="es-GT" dirty="0" smtClean="0"/>
          </a:p>
          <a:p>
            <a:endParaRPr lang="es-GT" dirty="0"/>
          </a:p>
        </p:txBody>
      </p:sp>
      <p:pic>
        <p:nvPicPr>
          <p:cNvPr id="4" name="Imagen 3"/>
          <p:cNvPicPr>
            <a:picLocks noChangeAspect="1"/>
          </p:cNvPicPr>
          <p:nvPr/>
        </p:nvPicPr>
        <p:blipFill>
          <a:blip r:embed="rId2"/>
          <a:stretch>
            <a:fillRect/>
          </a:stretch>
        </p:blipFill>
        <p:spPr>
          <a:xfrm>
            <a:off x="3276601" y="4262437"/>
            <a:ext cx="2819400" cy="2143125"/>
          </a:xfrm>
          <a:prstGeom prst="rect">
            <a:avLst/>
          </a:prstGeom>
        </p:spPr>
      </p:pic>
    </p:spTree>
    <p:extLst>
      <p:ext uri="{BB962C8B-B14F-4D97-AF65-F5344CB8AC3E}">
        <p14:creationId xmlns:p14="http://schemas.microsoft.com/office/powerpoint/2010/main" val="40250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8211" y="757518"/>
            <a:ext cx="9404723" cy="1400530"/>
          </a:xfrm>
        </p:spPr>
        <p:txBody>
          <a:bodyPr/>
          <a:lstStyle/>
          <a:p>
            <a:r>
              <a:rPr lang="es-ES" dirty="0" smtClean="0"/>
              <a:t>Teclado</a:t>
            </a:r>
            <a:endParaRPr lang="es-GT" dirty="0"/>
          </a:p>
        </p:txBody>
      </p:sp>
      <p:sp>
        <p:nvSpPr>
          <p:cNvPr id="3" name="Marcador de contenido 2"/>
          <p:cNvSpPr>
            <a:spLocks noGrp="1"/>
          </p:cNvSpPr>
          <p:nvPr>
            <p:ph idx="1"/>
          </p:nvPr>
        </p:nvSpPr>
        <p:spPr/>
        <p:txBody>
          <a:bodyPr/>
          <a:lstStyle/>
          <a:p>
            <a:r>
              <a:rPr lang="es-GT" dirty="0" smtClean="0"/>
              <a:t>dispositivo de entrada con teclas que se presionan para escribir letras, números, símbolos y comandos en una computadora u otro dispositivo electrónico. Es una de las principales herramientas de hardware para interactuar con un equipo, permitiendo introducir información y realizar acciones a través del sistema operativo y las aplicaciones. </a:t>
            </a:r>
          </a:p>
          <a:p>
            <a:endParaRPr lang="es-GT" dirty="0"/>
          </a:p>
        </p:txBody>
      </p:sp>
      <p:pic>
        <p:nvPicPr>
          <p:cNvPr id="4" name="Imagen 3"/>
          <p:cNvPicPr>
            <a:picLocks noChangeAspect="1"/>
          </p:cNvPicPr>
          <p:nvPr/>
        </p:nvPicPr>
        <p:blipFill>
          <a:blip r:embed="rId2"/>
          <a:stretch>
            <a:fillRect/>
          </a:stretch>
        </p:blipFill>
        <p:spPr>
          <a:xfrm>
            <a:off x="3063874" y="4343400"/>
            <a:ext cx="4746625" cy="1968500"/>
          </a:xfrm>
          <a:prstGeom prst="rect">
            <a:avLst/>
          </a:prstGeom>
        </p:spPr>
      </p:pic>
    </p:spTree>
    <p:extLst>
      <p:ext uri="{BB962C8B-B14F-4D97-AF65-F5344CB8AC3E}">
        <p14:creationId xmlns:p14="http://schemas.microsoft.com/office/powerpoint/2010/main" val="324440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Altavoces O  Bocinas</a:t>
            </a:r>
            <a:endParaRPr lang="es-GT" dirty="0"/>
          </a:p>
        </p:txBody>
      </p:sp>
      <p:sp>
        <p:nvSpPr>
          <p:cNvPr id="3" name="Marcador de contenido 2"/>
          <p:cNvSpPr>
            <a:spLocks noGrp="1"/>
          </p:cNvSpPr>
          <p:nvPr>
            <p:ph idx="1"/>
          </p:nvPr>
        </p:nvSpPr>
        <p:spPr/>
        <p:txBody>
          <a:bodyPr/>
          <a:lstStyle/>
          <a:p>
            <a:r>
              <a:rPr lang="es-ES" b="1" dirty="0" smtClean="0"/>
              <a:t>Un altavoz (también conocido como parlante, altoparlante, bocina o corneta, mayormente en América del Sur) es un transductor </a:t>
            </a:r>
            <a:r>
              <a:rPr lang="es-ES" b="1" dirty="0" err="1" smtClean="0"/>
              <a:t>electroacústico</a:t>
            </a:r>
            <a:r>
              <a:rPr lang="es-ES" dirty="0" smtClean="0"/>
              <a:t>,​ esto es, un dispositivo que convierte una señal eléctrica de audio en ondas mecánicas de sonido.</a:t>
            </a:r>
          </a:p>
          <a:p>
            <a:endParaRPr lang="es-GT" dirty="0"/>
          </a:p>
        </p:txBody>
      </p:sp>
      <p:pic>
        <p:nvPicPr>
          <p:cNvPr id="4" name="Imagen 3"/>
          <p:cNvPicPr>
            <a:picLocks noChangeAspect="1"/>
          </p:cNvPicPr>
          <p:nvPr/>
        </p:nvPicPr>
        <p:blipFill>
          <a:blip r:embed="rId2"/>
          <a:stretch>
            <a:fillRect/>
          </a:stretch>
        </p:blipFill>
        <p:spPr>
          <a:xfrm>
            <a:off x="3473450" y="3629025"/>
            <a:ext cx="2247900" cy="2038350"/>
          </a:xfrm>
          <a:prstGeom prst="rect">
            <a:avLst/>
          </a:prstGeom>
        </p:spPr>
      </p:pic>
    </p:spTree>
    <p:extLst>
      <p:ext uri="{BB962C8B-B14F-4D97-AF65-F5344CB8AC3E}">
        <p14:creationId xmlns:p14="http://schemas.microsoft.com/office/powerpoint/2010/main" val="12210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Impresora</a:t>
            </a:r>
            <a:endParaRPr lang="es-GT" dirty="0"/>
          </a:p>
        </p:txBody>
      </p:sp>
      <p:sp>
        <p:nvSpPr>
          <p:cNvPr id="3" name="Marcador de contenido 2"/>
          <p:cNvSpPr>
            <a:spLocks noGrp="1"/>
          </p:cNvSpPr>
          <p:nvPr>
            <p:ph idx="1"/>
          </p:nvPr>
        </p:nvSpPr>
        <p:spPr/>
        <p:txBody>
          <a:bodyPr/>
          <a:lstStyle/>
          <a:p>
            <a:r>
              <a:rPr lang="es-GT" dirty="0" smtClean="0"/>
              <a:t>dispositivo periférico que reproduce información digital (textos, imágenes) de una computadora en un medio físico, como papel. Se conecta a la computadora para imprimir, y existen varios tipos como las de inyección de tinta y las láser, que difieren en su tecnología y uso. También hay impresoras multifunción que combinan la impresión con otras tareas como escanear, fotocopiar y enviar faxes. </a:t>
            </a:r>
          </a:p>
          <a:p>
            <a:endParaRPr lang="es-GT" dirty="0"/>
          </a:p>
        </p:txBody>
      </p:sp>
      <p:pic>
        <p:nvPicPr>
          <p:cNvPr id="4" name="Imagen 3"/>
          <p:cNvPicPr>
            <a:picLocks noChangeAspect="1"/>
          </p:cNvPicPr>
          <p:nvPr/>
        </p:nvPicPr>
        <p:blipFill>
          <a:blip r:embed="rId2"/>
          <a:stretch>
            <a:fillRect/>
          </a:stretch>
        </p:blipFill>
        <p:spPr>
          <a:xfrm>
            <a:off x="3211512" y="4038600"/>
            <a:ext cx="3697288" cy="2400300"/>
          </a:xfrm>
          <a:prstGeom prst="rect">
            <a:avLst/>
          </a:prstGeom>
        </p:spPr>
      </p:pic>
    </p:spTree>
    <p:extLst>
      <p:ext uri="{BB962C8B-B14F-4D97-AF65-F5344CB8AC3E}">
        <p14:creationId xmlns:p14="http://schemas.microsoft.com/office/powerpoint/2010/main" val="2213676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Gracias</a:t>
            </a:r>
            <a:endParaRPr lang="es-GT" dirty="0"/>
          </a:p>
        </p:txBody>
      </p:sp>
      <p:sp>
        <p:nvSpPr>
          <p:cNvPr id="3" name="Marcador de contenido 2"/>
          <p:cNvSpPr>
            <a:spLocks noGrp="1"/>
          </p:cNvSpPr>
          <p:nvPr>
            <p:ph idx="1"/>
          </p:nvPr>
        </p:nvSpPr>
        <p:spPr/>
        <p:txBody>
          <a:bodyPr/>
          <a:lstStyle/>
          <a:p>
            <a:r>
              <a:rPr lang="es-ES" dirty="0" smtClean="0"/>
              <a:t>Gracias por haber visto esto por que nos sirve para aprender mas sobre las partes de la computadora.</a:t>
            </a:r>
            <a:endParaRPr lang="es-GT" dirty="0"/>
          </a:p>
        </p:txBody>
      </p:sp>
    </p:spTree>
    <p:extLst>
      <p:ext uri="{BB962C8B-B14F-4D97-AF65-F5344CB8AC3E}">
        <p14:creationId xmlns:p14="http://schemas.microsoft.com/office/powerpoint/2010/main" val="1957471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 y externas de una computadora</a:t>
            </a:r>
            <a:endParaRPr lang="es-GT" dirty="0"/>
          </a:p>
        </p:txBody>
      </p:sp>
      <p:sp>
        <p:nvSpPr>
          <p:cNvPr id="3" name="Marcador de contenido 2"/>
          <p:cNvSpPr>
            <a:spLocks noGrp="1"/>
          </p:cNvSpPr>
          <p:nvPr>
            <p:ph idx="1"/>
          </p:nvPr>
        </p:nvSpPr>
        <p:spPr/>
        <p:txBody>
          <a:bodyPr/>
          <a:lstStyle/>
          <a:p>
            <a:endParaRPr lang="es-GT" dirty="0"/>
          </a:p>
        </p:txBody>
      </p:sp>
    </p:spTree>
    <p:extLst>
      <p:ext uri="{BB962C8B-B14F-4D97-AF65-F5344CB8AC3E}">
        <p14:creationId xmlns:p14="http://schemas.microsoft.com/office/powerpoint/2010/main" val="25167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a:t>
            </a:r>
            <a:endParaRPr lang="es-GT" dirty="0"/>
          </a:p>
        </p:txBody>
      </p:sp>
      <p:sp>
        <p:nvSpPr>
          <p:cNvPr id="5" name="Rectangle 2"/>
          <p:cNvSpPr>
            <a:spLocks noGrp="1" noChangeArrowheads="1"/>
          </p:cNvSpPr>
          <p:nvPr>
            <p:ph idx="1"/>
          </p:nvPr>
        </p:nvSpPr>
        <p:spPr bwMode="auto">
          <a:xfrm>
            <a:off x="838200" y="2847132"/>
            <a:ext cx="40094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Placa base (</a:t>
            </a:r>
            <a:r>
              <a:rPr kumimoji="0" lang="es-GT" altLang="es-GT" sz="1800" b="0" i="0" u="none" strike="noStrike" cap="none" normalizeH="0" baseline="0" dirty="0" err="1" smtClean="0">
                <a:ln>
                  <a:noFill/>
                </a:ln>
                <a:solidFill>
                  <a:schemeClr val="tx1"/>
                </a:solidFill>
                <a:effectLst/>
                <a:latin typeface="Arial" panose="020B0604020202020204" pitchFamily="34" charset="0"/>
              </a:rPr>
              <a:t>Motherboard</a:t>
            </a:r>
            <a:r>
              <a:rPr kumimoji="0" lang="es-GT" altLang="es-GT"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Procesador (CPU)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Memoria RAM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Tarjeta Madre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Disco duro o SSD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Fuente de poder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Gabinete (Carcasa)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0" i="0" u="none" strike="noStrike" cap="none" normalizeH="0" baseline="0" dirty="0" smtClean="0">
                <a:ln>
                  <a:noFill/>
                </a:ln>
                <a:solidFill>
                  <a:schemeClr val="tx1"/>
                </a:solidFill>
                <a:effectLst/>
                <a:latin typeface="Arial" panose="020B0604020202020204" pitchFamily="34" charset="0"/>
              </a:rPr>
              <a:t>Unidades de disco óptico (CD/DVD) </a:t>
            </a:r>
          </a:p>
        </p:txBody>
      </p:sp>
    </p:spTree>
    <p:extLst>
      <p:ext uri="{BB962C8B-B14F-4D97-AF65-F5344CB8AC3E}">
        <p14:creationId xmlns:p14="http://schemas.microsoft.com/office/powerpoint/2010/main" val="23762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ircle(in)">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circle(in)">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Memoria RAM</a:t>
            </a:r>
            <a:endParaRPr lang="es-GT" dirty="0"/>
          </a:p>
        </p:txBody>
      </p:sp>
      <p:sp>
        <p:nvSpPr>
          <p:cNvPr id="3" name="Marcador de contenido 2"/>
          <p:cNvSpPr>
            <a:spLocks noGrp="1"/>
          </p:cNvSpPr>
          <p:nvPr>
            <p:ph idx="1"/>
          </p:nvPr>
        </p:nvSpPr>
        <p:spPr>
          <a:xfrm>
            <a:off x="190500" y="1358900"/>
            <a:ext cx="10782300" cy="5232400"/>
          </a:xfrm>
        </p:spPr>
        <p:txBody>
          <a:bodyPr>
            <a:normAutofit/>
          </a:bodyPr>
          <a:lstStyle/>
          <a:p>
            <a:r>
              <a:rPr lang="es-GT" dirty="0" smtClean="0"/>
              <a:t>La memoria RAM (Memoria de Acceso Aleatorio) es un tipo de almacenamiento temporal y de alta velocidad en una computadora, que guarda datos y programas que se están utilizando activamente para que el procesador pueda acceder a ellos rápidamente. Es volátil, lo que significa que pierde su contenido cuando se apaga el dispositivo. La cantidad y la velocidad de la RAM afectan el rendimiento del sistema, la capacidad para realizar multitarea y la rapidez con la que se cargan los programas. </a:t>
            </a:r>
            <a:endParaRPr lang="es-GT" dirty="0"/>
          </a:p>
        </p:txBody>
      </p:sp>
      <p:pic>
        <p:nvPicPr>
          <p:cNvPr id="4" name="Imagen 3"/>
          <p:cNvPicPr>
            <a:picLocks noChangeAspect="1"/>
          </p:cNvPicPr>
          <p:nvPr/>
        </p:nvPicPr>
        <p:blipFill>
          <a:blip r:embed="rId2"/>
          <a:stretch>
            <a:fillRect/>
          </a:stretch>
        </p:blipFill>
        <p:spPr>
          <a:xfrm>
            <a:off x="3435350" y="4173537"/>
            <a:ext cx="3994150" cy="2112963"/>
          </a:xfrm>
          <a:prstGeom prst="rect">
            <a:avLst/>
          </a:prstGeom>
        </p:spPr>
      </p:pic>
    </p:spTree>
    <p:extLst>
      <p:ext uri="{BB962C8B-B14F-4D97-AF65-F5344CB8AC3E}">
        <p14:creationId xmlns:p14="http://schemas.microsoft.com/office/powerpoint/2010/main" val="7703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Tarjeta Madre</a:t>
            </a:r>
            <a:endParaRPr lang="es-GT" dirty="0"/>
          </a:p>
        </p:txBody>
      </p:sp>
      <p:sp>
        <p:nvSpPr>
          <p:cNvPr id="3" name="Marcador de contenido 2"/>
          <p:cNvSpPr>
            <a:spLocks noGrp="1"/>
          </p:cNvSpPr>
          <p:nvPr>
            <p:ph idx="1"/>
          </p:nvPr>
        </p:nvSpPr>
        <p:spPr/>
        <p:txBody>
          <a:bodyPr/>
          <a:lstStyle/>
          <a:p>
            <a:r>
              <a:rPr lang="es-GT" dirty="0" smtClean="0"/>
              <a:t>La tarjeta madre sirve como la "columna vertebral" de una computadora, ya que conecta y permite la comunicación entre todos sus componentes internos, como el procesador (CPU), la memoria RAM, el disco duro y la tarjeta gráfica. También se encarga de distribuir la energía eléctrica a cada componente y de gestionar el flujo de información entre ellos. </a:t>
            </a:r>
          </a:p>
          <a:p>
            <a:endParaRPr lang="es-GT" dirty="0"/>
          </a:p>
        </p:txBody>
      </p:sp>
      <p:pic>
        <p:nvPicPr>
          <p:cNvPr id="4" name="Imagen 3"/>
          <p:cNvPicPr>
            <a:picLocks noChangeAspect="1"/>
          </p:cNvPicPr>
          <p:nvPr/>
        </p:nvPicPr>
        <p:blipFill>
          <a:blip r:embed="rId2"/>
          <a:stretch>
            <a:fillRect/>
          </a:stretch>
        </p:blipFill>
        <p:spPr>
          <a:xfrm>
            <a:off x="3355974" y="4264025"/>
            <a:ext cx="2943225" cy="2428875"/>
          </a:xfrm>
          <a:prstGeom prst="rect">
            <a:avLst/>
          </a:prstGeom>
        </p:spPr>
      </p:pic>
    </p:spTree>
    <p:extLst>
      <p:ext uri="{BB962C8B-B14F-4D97-AF65-F5344CB8AC3E}">
        <p14:creationId xmlns:p14="http://schemas.microsoft.com/office/powerpoint/2010/main" val="42119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Placa Base</a:t>
            </a:r>
            <a:endParaRPr lang="es-GT" dirty="0"/>
          </a:p>
        </p:txBody>
      </p:sp>
      <p:sp>
        <p:nvSpPr>
          <p:cNvPr id="3" name="Marcador de contenido 2"/>
          <p:cNvSpPr>
            <a:spLocks noGrp="1"/>
          </p:cNvSpPr>
          <p:nvPr>
            <p:ph idx="1"/>
          </p:nvPr>
        </p:nvSpPr>
        <p:spPr>
          <a:xfrm>
            <a:off x="838200" y="1690688"/>
            <a:ext cx="10515600" cy="4786312"/>
          </a:xfrm>
        </p:spPr>
        <p:txBody>
          <a:bodyPr/>
          <a:lstStyle/>
          <a:p>
            <a:r>
              <a:rPr lang="es-GT" dirty="0" smtClean="0"/>
              <a:t>Una placa base es la placa de circuito principal de una computadora que conecta todos los componentes internos, como el procesador (CPU), la memoria RAM, el disco duro y la tarjeta gráfica, permitiendo que se comuniquen entre sí y reciban energía. Actúa como la columna vertebral del sistema, definiendo las capacidades del equipo, desde las opciones de conectividad (USB, Wii-Fi) hasta la capacidad de expansión y almacenamiento. </a:t>
            </a:r>
          </a:p>
          <a:p>
            <a:endParaRPr lang="es-GT" dirty="0"/>
          </a:p>
        </p:txBody>
      </p:sp>
      <p:pic>
        <p:nvPicPr>
          <p:cNvPr id="4" name="Imagen 3"/>
          <p:cNvPicPr>
            <a:picLocks noChangeAspect="1"/>
          </p:cNvPicPr>
          <p:nvPr/>
        </p:nvPicPr>
        <p:blipFill>
          <a:blip r:embed="rId2"/>
          <a:stretch>
            <a:fillRect/>
          </a:stretch>
        </p:blipFill>
        <p:spPr>
          <a:xfrm>
            <a:off x="3957637" y="4343401"/>
            <a:ext cx="3281363" cy="2133600"/>
          </a:xfrm>
          <a:prstGeom prst="rect">
            <a:avLst/>
          </a:prstGeom>
        </p:spPr>
      </p:pic>
    </p:spTree>
    <p:extLst>
      <p:ext uri="{BB962C8B-B14F-4D97-AF65-F5344CB8AC3E}">
        <p14:creationId xmlns:p14="http://schemas.microsoft.com/office/powerpoint/2010/main" val="9416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Disco Duro o SSD</a:t>
            </a:r>
            <a:endParaRPr lang="es-GT" dirty="0"/>
          </a:p>
        </p:txBody>
      </p:sp>
      <p:sp>
        <p:nvSpPr>
          <p:cNvPr id="3" name="Marcador de contenido 2"/>
          <p:cNvSpPr>
            <a:spLocks noGrp="1"/>
          </p:cNvSpPr>
          <p:nvPr>
            <p:ph idx="1"/>
          </p:nvPr>
        </p:nvSpPr>
        <p:spPr/>
        <p:txBody>
          <a:bodyPr/>
          <a:lstStyle/>
          <a:p>
            <a:r>
              <a:rPr lang="es-GT" dirty="0" smtClean="0">
                <a:effectLst/>
              </a:rPr>
              <a:t>La elección entre un disco duro (HDD) y un SSD depende de tus necesidades: </a:t>
            </a:r>
          </a:p>
          <a:p>
            <a:r>
              <a:rPr lang="es-GT" dirty="0" smtClean="0"/>
              <a:t>elige un </a:t>
            </a:r>
            <a:r>
              <a:rPr lang="es-GT" b="1" dirty="0" smtClean="0"/>
              <a:t>SSD</a:t>
            </a:r>
            <a:r>
              <a:rPr lang="es-GT" dirty="0" smtClean="0"/>
              <a:t> si buscas velocidad y rendimiento, como para el sistema operativo o juegos, ya que son más rápidos y duraderos. Opta por un </a:t>
            </a:r>
            <a:r>
              <a:rPr lang="es-GT" b="1" dirty="0" smtClean="0"/>
              <a:t>HDD</a:t>
            </a:r>
            <a:r>
              <a:rPr lang="es-GT" dirty="0" smtClean="0"/>
              <a:t> si necesitas una gran capacidad de almacenamiento a bajo coste, como para copias de seguridad o archivos multimedia. </a:t>
            </a:r>
          </a:p>
          <a:p>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0" y="4576762"/>
            <a:ext cx="3689350" cy="2014537"/>
          </a:xfrm>
          <a:prstGeom prst="rect">
            <a:avLst/>
          </a:prstGeom>
        </p:spPr>
      </p:pic>
    </p:spTree>
    <p:extLst>
      <p:ext uri="{BB962C8B-B14F-4D97-AF65-F5344CB8AC3E}">
        <p14:creationId xmlns:p14="http://schemas.microsoft.com/office/powerpoint/2010/main" val="410585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Procesador CPU</a:t>
            </a:r>
            <a:endParaRPr lang="es-GT" dirty="0"/>
          </a:p>
        </p:txBody>
      </p:sp>
      <p:sp>
        <p:nvSpPr>
          <p:cNvPr id="3" name="Marcador de contenido 2"/>
          <p:cNvSpPr>
            <a:spLocks noGrp="1"/>
          </p:cNvSpPr>
          <p:nvPr>
            <p:ph idx="1"/>
          </p:nvPr>
        </p:nvSpPr>
        <p:spPr>
          <a:xfrm>
            <a:off x="838200" y="1397001"/>
            <a:ext cx="10515600" cy="5372100"/>
          </a:xfrm>
        </p:spPr>
        <p:txBody>
          <a:bodyPr>
            <a:normAutofit/>
          </a:bodyPr>
          <a:lstStyle/>
          <a:p>
            <a:r>
              <a:rPr lang="es-GT" dirty="0" smtClean="0"/>
              <a:t>Un CPU, o procesador, es el "cerebro" de un computador que se encarga de ejecutar instrucciones, realizar cálculos y gestionar las funciones operativas del sistema. Se compone de la Unidad de Control (CU), la Unidad Aritmética/Lógica (ALU) y los registros. Sus características clave incluyen la frecuencia de reloj (velocidad), el número de núcleos y hilos, el consumo de energía y la memoria caché, que influyen directamente en su rendimiento y capacidad de multitarea</a:t>
            </a:r>
          </a:p>
          <a:p>
            <a:endParaRPr lang="es-GT" dirty="0"/>
          </a:p>
        </p:txBody>
      </p:sp>
      <p:pic>
        <p:nvPicPr>
          <p:cNvPr id="4" name="Imagen 3"/>
          <p:cNvPicPr>
            <a:picLocks noChangeAspect="1"/>
          </p:cNvPicPr>
          <p:nvPr/>
        </p:nvPicPr>
        <p:blipFill>
          <a:blip r:embed="rId2"/>
          <a:stretch>
            <a:fillRect/>
          </a:stretch>
        </p:blipFill>
        <p:spPr>
          <a:xfrm>
            <a:off x="3028950" y="4330700"/>
            <a:ext cx="3194050" cy="2235200"/>
          </a:xfrm>
          <a:prstGeom prst="rect">
            <a:avLst/>
          </a:prstGeom>
        </p:spPr>
      </p:pic>
    </p:spTree>
    <p:extLst>
      <p:ext uri="{BB962C8B-B14F-4D97-AF65-F5344CB8AC3E}">
        <p14:creationId xmlns:p14="http://schemas.microsoft.com/office/powerpoint/2010/main" val="6219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Externas</a:t>
            </a:r>
            <a:endParaRPr lang="es-GT" dirty="0"/>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Monitor:</a:t>
            </a:r>
            <a:r>
              <a:rPr kumimoji="0" lang="es-GT" altLang="es-GT" sz="1800" b="0" i="0" u="none" strike="noStrike" cap="none" normalizeH="0" baseline="0" dirty="0" smtClean="0">
                <a:ln>
                  <a:noFill/>
                </a:ln>
                <a:solidFill>
                  <a:schemeClr val="tx1"/>
                </a:solidFill>
                <a:effectLst/>
                <a:latin typeface="Arial" panose="020B0604020202020204" pitchFamily="34" charset="0"/>
              </a:rPr>
              <a:t> Muestra la información visual.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Teclado:</a:t>
            </a:r>
            <a:r>
              <a:rPr kumimoji="0" lang="es-GT" altLang="es-GT" sz="1800" b="0" i="0" u="none" strike="noStrike" cap="none" normalizeH="0" baseline="0" dirty="0" smtClean="0">
                <a:ln>
                  <a:noFill/>
                </a:ln>
                <a:solidFill>
                  <a:schemeClr val="tx1"/>
                </a:solidFill>
                <a:effectLst/>
                <a:latin typeface="Arial" panose="020B0604020202020204" pitchFamily="34" charset="0"/>
              </a:rPr>
              <a:t> Permite ingresar texto y comandos.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Mouse:</a:t>
            </a:r>
            <a:r>
              <a:rPr kumimoji="0" lang="es-GT" altLang="es-GT" sz="1800" b="0" i="0" u="none" strike="noStrike" cap="none" normalizeH="0" baseline="0" dirty="0" smtClean="0">
                <a:ln>
                  <a:noFill/>
                </a:ln>
                <a:solidFill>
                  <a:schemeClr val="tx1"/>
                </a:solidFill>
                <a:effectLst/>
                <a:latin typeface="Arial" panose="020B0604020202020204" pitchFamily="34" charset="0"/>
              </a:rPr>
              <a:t> Controla el cursor en la pantalla.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Gabinete o torre:</a:t>
            </a:r>
            <a:r>
              <a:rPr kumimoji="0" lang="es-GT" altLang="es-GT" sz="1800" b="0" i="0" u="none" strike="noStrike" cap="none" normalizeH="0" baseline="0" dirty="0" smtClean="0">
                <a:ln>
                  <a:noFill/>
                </a:ln>
                <a:solidFill>
                  <a:schemeClr val="tx1"/>
                </a:solidFill>
                <a:effectLst/>
                <a:latin typeface="Arial" panose="020B0604020202020204" pitchFamily="34" charset="0"/>
              </a:rPr>
              <a:t> La carcasa que contiene los componentes internos.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Altavoces o bocinas:</a:t>
            </a:r>
            <a:r>
              <a:rPr kumimoji="0" lang="es-GT" altLang="es-GT" sz="1800" b="0" i="0" u="none" strike="noStrike" cap="none" normalizeH="0" baseline="0" dirty="0" smtClean="0">
                <a:ln>
                  <a:noFill/>
                </a:ln>
                <a:solidFill>
                  <a:schemeClr val="tx1"/>
                </a:solidFill>
                <a:effectLst/>
                <a:latin typeface="Arial" panose="020B0604020202020204" pitchFamily="34" charset="0"/>
              </a:rPr>
              <a:t> Producen sonido.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Impresora:</a:t>
            </a:r>
            <a:r>
              <a:rPr kumimoji="0" lang="es-GT" altLang="es-GT" sz="1800" b="0" i="0" u="none" strike="noStrike" cap="none" normalizeH="0" baseline="0" dirty="0" smtClean="0">
                <a:ln>
                  <a:noFill/>
                </a:ln>
                <a:solidFill>
                  <a:schemeClr val="tx1"/>
                </a:solidFill>
                <a:effectLst/>
                <a:latin typeface="Arial" panose="020B0604020202020204" pitchFamily="34" charset="0"/>
              </a:rPr>
              <a:t> Imprime documentos en papel.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Cámara web:</a:t>
            </a:r>
            <a:r>
              <a:rPr kumimoji="0" lang="es-GT" altLang="es-GT" sz="1800" b="0" i="0" u="none" strike="noStrike" cap="none" normalizeH="0" baseline="0" dirty="0" smtClean="0">
                <a:ln>
                  <a:noFill/>
                </a:ln>
                <a:solidFill>
                  <a:schemeClr val="tx1"/>
                </a:solidFill>
                <a:effectLst/>
                <a:latin typeface="Arial" panose="020B0604020202020204" pitchFamily="34" charset="0"/>
              </a:rPr>
              <a:t> Captura imágenes o video.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Micrófono:</a:t>
            </a:r>
            <a:r>
              <a:rPr kumimoji="0" lang="es-GT" altLang="es-GT" sz="1800" b="0" i="0" u="none" strike="noStrike" cap="none" normalizeH="0" baseline="0" dirty="0" smtClean="0">
                <a:ln>
                  <a:noFill/>
                </a:ln>
                <a:solidFill>
                  <a:schemeClr val="tx1"/>
                </a:solidFill>
                <a:effectLst/>
                <a:latin typeface="Arial" panose="020B0604020202020204" pitchFamily="34" charset="0"/>
              </a:rPr>
              <a:t> Captura sonido y lo introduce a la computadora </a:t>
            </a:r>
          </a:p>
        </p:txBody>
      </p:sp>
    </p:spTree>
    <p:extLst>
      <p:ext uri="{BB962C8B-B14F-4D97-AF65-F5344CB8AC3E}">
        <p14:creationId xmlns:p14="http://schemas.microsoft.com/office/powerpoint/2010/main" val="238800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1)">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TotalTime>
  <Words>866</Words>
  <Application>Microsoft Office PowerPoint</Application>
  <PresentationFormat>Panorámica</PresentationFormat>
  <Paragraphs>51</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Century Gothic</vt:lpstr>
      <vt:lpstr>Wingdings 3</vt:lpstr>
      <vt:lpstr>Ion</vt:lpstr>
      <vt:lpstr>Instituto Nacional De Educación Diversificada INED Santa Cruz Naranjo, Santa Rosa</vt:lpstr>
      <vt:lpstr>Partes Internas y externas de una computadora</vt:lpstr>
      <vt:lpstr>Partes Internas</vt:lpstr>
      <vt:lpstr>Memoria RAM</vt:lpstr>
      <vt:lpstr>Tarjeta Madre</vt:lpstr>
      <vt:lpstr>Placa Base</vt:lpstr>
      <vt:lpstr>Disco Duro o SSD</vt:lpstr>
      <vt:lpstr>Procesador CPU</vt:lpstr>
      <vt:lpstr>Partes Externas</vt:lpstr>
      <vt:lpstr>Monitor</vt:lpstr>
      <vt:lpstr>Mouse</vt:lpstr>
      <vt:lpstr>Teclado</vt:lpstr>
      <vt:lpstr>Altavoces O  Bocinas</vt:lpstr>
      <vt:lpstr>Impresora</vt:lpstr>
      <vt:lpstr>Las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Nacional De Educación Diversificada INED Santa Cruz Naranjo, Santa Rosa</dc:title>
  <dc:creator>GNet</dc:creator>
  <cp:lastModifiedBy>GNet</cp:lastModifiedBy>
  <cp:revision>6</cp:revision>
  <dcterms:created xsi:type="dcterms:W3CDTF">2025-10-28T14:13:10Z</dcterms:created>
  <dcterms:modified xsi:type="dcterms:W3CDTF">2025-10-28T14:54:47Z</dcterms:modified>
</cp:coreProperties>
</file>