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48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323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525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124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9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146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472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979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70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588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859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964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0B1B-233B-4C71-8F1D-AAEDFE4E096D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59832-232F-4039-A9FB-DED4D8416DF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209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erif%C3%A9rico_de_entrada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es.wikipedia.org/wiki/Inform%C3%A1t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Tel%C3%A9fono_m%C3%B3vil" TargetMode="External"/><Relationship Id="rId5" Type="http://schemas.openxmlformats.org/officeDocument/2006/relationships/hyperlink" Target="https://es.wikipedia.org/wiki/Computadora" TargetMode="External"/><Relationship Id="rId4" Type="http://schemas.openxmlformats.org/officeDocument/2006/relationships/hyperlink" Target="https://es.wikipedia.org/wiki/M%C3%A1quina_de_escribi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Mano" TargetMode="External"/><Relationship Id="rId3" Type="http://schemas.openxmlformats.org/officeDocument/2006/relationships/hyperlink" Target="https://es.wikipedia.org/wiki/Dispositivo_apuntador" TargetMode="External"/><Relationship Id="rId7" Type="http://schemas.openxmlformats.org/officeDocument/2006/relationships/hyperlink" Target="https://es.wikipedia.org/wiki/Pl%C3%A1stico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es.wikipedia.org/wiki/Hispanoam%C3%A9r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Rat%C3%B3n_(inform%C3%A1tica)#cite_note-RAE-1" TargetMode="External"/><Relationship Id="rId11" Type="http://schemas.openxmlformats.org/officeDocument/2006/relationships/hyperlink" Target="https://es.wikipedia.org/wiki/Monitor_de_computadora" TargetMode="External"/><Relationship Id="rId5" Type="http://schemas.openxmlformats.org/officeDocument/2006/relationships/hyperlink" Target="https://es.wikipedia.org/wiki/Computadora" TargetMode="External"/><Relationship Id="rId10" Type="http://schemas.openxmlformats.org/officeDocument/2006/relationships/hyperlink" Target="https://es.wikipedia.org/wiki/Cursor_(inform%C3%A1tica)" TargetMode="External"/><Relationship Id="rId4" Type="http://schemas.openxmlformats.org/officeDocument/2006/relationships/hyperlink" Target="https://es.wikipedia.org/wiki/Entorno_de_escritorio" TargetMode="External"/><Relationship Id="rId9" Type="http://schemas.openxmlformats.org/officeDocument/2006/relationships/hyperlink" Target="https://es.wikipedia.org/wiki/Dimensi%C3%B3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es.wikipedia.org/wiki/Micr%C3%B3fono#cite_note-3" TargetMode="External"/><Relationship Id="rId7" Type="http://schemas.openxmlformats.org/officeDocument/2006/relationships/hyperlink" Target="https://es.wikipedia.org/wiki/Reproducci%C3%B3n_de_sonido" TargetMode="External"/><Relationship Id="rId2" Type="http://schemas.openxmlformats.org/officeDocument/2006/relationships/hyperlink" Target="https://es.wikipedia.org/wiki/Micr%C3%B3fono#cite_note-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Grabaci%C3%B3n" TargetMode="External"/><Relationship Id="rId5" Type="http://schemas.openxmlformats.org/officeDocument/2006/relationships/hyperlink" Target="https://es.wikipedia.org/wiki/Energ%C3%ADa_el%C3%A9ctrica" TargetMode="External"/><Relationship Id="rId4" Type="http://schemas.openxmlformats.org/officeDocument/2006/relationships/hyperlink" Target="https://es.wikipedia.org/wiki/Ondas_sonora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es.wikipedia.org/wiki/Computadora" TargetMode="External"/><Relationship Id="rId7" Type="http://schemas.openxmlformats.org/officeDocument/2006/relationships/hyperlink" Target="https://es.wikipedia.org/wiki/T%C3%B3ner" TargetMode="External"/><Relationship Id="rId2" Type="http://schemas.openxmlformats.org/officeDocument/2006/relationships/hyperlink" Target="https://es.wikipedia.org/wiki/Perif%C3%A9rico_(inform%C3%A1tic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Impresora_l%C3%A1ser" TargetMode="External"/><Relationship Id="rId5" Type="http://schemas.openxmlformats.org/officeDocument/2006/relationships/hyperlink" Target="https://es.wikipedia.org/wiki/Cartucho_de_tinta" TargetMode="External"/><Relationship Id="rId4" Type="http://schemas.openxmlformats.org/officeDocument/2006/relationships/hyperlink" Target="https://es.wikipedia.org/wiki/Pape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s.wikipedia.org/wiki/Programa_inform%C3%A1tico" TargetMode="External"/><Relationship Id="rId7" Type="http://schemas.openxmlformats.org/officeDocument/2006/relationships/hyperlink" Target="https://es.wikipedia.org/wiki/Memoria_de_acceso_aleatorio#cite_note-3" TargetMode="External"/><Relationship Id="rId2" Type="http://schemas.openxmlformats.org/officeDocument/2006/relationships/hyperlink" Target="https://es.wikipedia.org/wiki/Sistema_operativ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Memoria_de_acceso_aleatorio#cite_note-2" TargetMode="External"/><Relationship Id="rId5" Type="http://schemas.openxmlformats.org/officeDocument/2006/relationships/hyperlink" Target="https://es.wikipedia.org/wiki/Unidad_central_de_procesamiento" TargetMode="External"/><Relationship Id="rId4" Type="http://schemas.openxmlformats.org/officeDocument/2006/relationships/hyperlink" Target="https://es.wikipedia.org/wiki/Memoria_de_acceso_aleatorio#cite_note-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Mec%C3%A1nica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es.wikipedia.org/wiki/Componente_electr%C3%B3ni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Sistema_inform%C3%A1tico" TargetMode="External"/><Relationship Id="rId5" Type="http://schemas.openxmlformats.org/officeDocument/2006/relationships/hyperlink" Target="https://es.wikipedia.org/wiki/Archivo_(inform%C3%A1tica)" TargetMode="External"/><Relationship Id="rId4" Type="http://schemas.openxmlformats.org/officeDocument/2006/relationships/hyperlink" Target="https://es.wikipedia.org/wiki/Soporte_de_almacenamiento_de_dato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Impresora" TargetMode="External"/><Relationship Id="rId3" Type="http://schemas.openxmlformats.org/officeDocument/2006/relationships/hyperlink" Target="https://es.wikipedia.org/wiki/Corriente_alterna" TargetMode="External"/><Relationship Id="rId7" Type="http://schemas.openxmlformats.org/officeDocument/2006/relationships/hyperlink" Target="https://es.wikipedia.org/wiki/Televisor" TargetMode="External"/><Relationship Id="rId2" Type="http://schemas.openxmlformats.org/officeDocument/2006/relationships/hyperlink" Target="https://es.wikipedia.org/wiki/Electr%C3%B3n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Computadora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es.wikipedia.org/wiki/Aparato_electr%C3%B3nico" TargetMode="External"/><Relationship Id="rId10" Type="http://schemas.openxmlformats.org/officeDocument/2006/relationships/hyperlink" Target="https://es.wikipedia.org/wiki/Fuente_de_alimentaci%C3%B3n#cite_note-1" TargetMode="External"/><Relationship Id="rId4" Type="http://schemas.openxmlformats.org/officeDocument/2006/relationships/hyperlink" Target="https://es.wikipedia.org/wiki/Corriente_continua" TargetMode="External"/><Relationship Id="rId9" Type="http://schemas.openxmlformats.org/officeDocument/2006/relationships/hyperlink" Target="https://es.wikipedia.org/wiki/Route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Instituto Nacional de Educación Diversificada INED</a:t>
            </a:r>
            <a:br>
              <a:rPr lang="es-GT" dirty="0" smtClean="0"/>
            </a:b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126532" cy="3121491"/>
          </a:xfrm>
        </p:spPr>
        <p:txBody>
          <a:bodyPr>
            <a:normAutofit lnSpcReduction="10000"/>
          </a:bodyPr>
          <a:lstStyle/>
          <a:p>
            <a:pPr algn="l"/>
            <a:r>
              <a:rPr lang="es-GT" dirty="0" smtClean="0"/>
              <a:t>Catedra: </a:t>
            </a:r>
            <a:r>
              <a:rPr lang="es-GT" dirty="0" err="1" smtClean="0"/>
              <a:t>keitlin</a:t>
            </a:r>
            <a:r>
              <a:rPr lang="es-GT" dirty="0" smtClean="0"/>
              <a:t> Estefanía Ortiz Mejía</a:t>
            </a:r>
          </a:p>
          <a:p>
            <a:pPr algn="l"/>
            <a:endParaRPr lang="es-GT" dirty="0"/>
          </a:p>
          <a:p>
            <a:pPr algn="l"/>
            <a:r>
              <a:rPr lang="es-GT" dirty="0" smtClean="0"/>
              <a:t>Catedrático: Gustavo Blanco</a:t>
            </a:r>
          </a:p>
          <a:p>
            <a:pPr algn="l"/>
            <a:endParaRPr lang="es-GT" dirty="0"/>
          </a:p>
          <a:p>
            <a:pPr algn="l"/>
            <a:r>
              <a:rPr lang="es-GT" dirty="0" smtClean="0"/>
              <a:t>Grado y Carrera: Cuarto Mecánica </a:t>
            </a:r>
            <a:endParaRPr lang="es-GT" dirty="0"/>
          </a:p>
          <a:p>
            <a:pPr algn="l"/>
            <a:endParaRPr lang="es-GT" dirty="0" smtClean="0"/>
          </a:p>
          <a:p>
            <a:pPr algn="l"/>
            <a:r>
              <a:rPr lang="es-GT" dirty="0" smtClean="0"/>
              <a:t>Tema: Ejercicio 03</a:t>
            </a:r>
          </a:p>
          <a:p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537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Teclado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</a:t>
            </a:r>
            <a:r>
              <a:rPr lang="es-ES" dirty="0" smtClean="0">
                <a:hlinkClick r:id="rId2" tooltip="Informática"/>
              </a:rPr>
              <a:t>informática</a:t>
            </a:r>
            <a:r>
              <a:rPr lang="es-ES" dirty="0" smtClean="0"/>
              <a:t>, un </a:t>
            </a:r>
            <a:r>
              <a:rPr lang="es-ES" b="1" dirty="0" smtClean="0"/>
              <a:t>teclado</a:t>
            </a:r>
            <a:r>
              <a:rPr lang="es-ES" dirty="0" smtClean="0"/>
              <a:t> es un </a:t>
            </a:r>
            <a:r>
              <a:rPr lang="es-ES" dirty="0" smtClean="0">
                <a:hlinkClick r:id="rId3" tooltip="Periférico de entrada"/>
              </a:rPr>
              <a:t>dispositivo de entrada</a:t>
            </a:r>
            <a:r>
              <a:rPr lang="es-ES" dirty="0" smtClean="0"/>
              <a:t>, en parte inspirado en el teclado de las </a:t>
            </a:r>
            <a:r>
              <a:rPr lang="es-ES" dirty="0" smtClean="0">
                <a:hlinkClick r:id="rId4" tooltip="Máquina de escribir"/>
              </a:rPr>
              <a:t>máquinas de escribir</a:t>
            </a:r>
            <a:r>
              <a:rPr lang="es-ES" dirty="0" smtClean="0"/>
              <a:t>, que utiliza un sistema de puntadas o márgenes, para que actúen como palancas mecánicas o interruptores electrónicos que envían toda la información a la </a:t>
            </a:r>
            <a:r>
              <a:rPr lang="es-ES" dirty="0" smtClean="0">
                <a:hlinkClick r:id="rId5" tooltip="Computadora"/>
              </a:rPr>
              <a:t>computadora</a:t>
            </a:r>
            <a:r>
              <a:rPr lang="es-ES" dirty="0" smtClean="0"/>
              <a:t> o al </a:t>
            </a:r>
            <a:r>
              <a:rPr lang="es-ES" dirty="0" smtClean="0">
                <a:hlinkClick r:id="rId6" tooltip="Teléfono móvil"/>
              </a:rPr>
              <a:t>teléfono móvil</a:t>
            </a:r>
            <a:r>
              <a:rPr lang="es-ES" dirty="0" smtClean="0"/>
              <a:t>.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0035" y="4156660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5283"/>
            <a:ext cx="10515600" cy="1325563"/>
          </a:xfrm>
        </p:spPr>
        <p:txBody>
          <a:bodyPr/>
          <a:lstStyle/>
          <a:p>
            <a:r>
              <a:rPr lang="es-GT" dirty="0"/>
              <a:t>M</a:t>
            </a:r>
            <a:r>
              <a:rPr lang="es-GT" dirty="0" smtClean="0"/>
              <a:t>ouse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85783"/>
            <a:ext cx="10515600" cy="4351338"/>
          </a:xfrm>
        </p:spPr>
        <p:txBody>
          <a:bodyPr/>
          <a:lstStyle/>
          <a:p>
            <a:r>
              <a:rPr lang="es-ES" dirty="0" smtClean="0"/>
              <a:t>Un </a:t>
            </a:r>
            <a:r>
              <a:rPr lang="es-ES" b="1" dirty="0" smtClean="0"/>
              <a:t>ratón</a:t>
            </a:r>
            <a:r>
              <a:rPr lang="es-ES" dirty="0" smtClean="0"/>
              <a:t> o </a:t>
            </a:r>
            <a:r>
              <a:rPr lang="es-ES" b="1" i="1" dirty="0" smtClean="0"/>
              <a:t>mouse</a:t>
            </a:r>
            <a:r>
              <a:rPr lang="es-ES" dirty="0" smtClean="0"/>
              <a:t> (de uso mayoritario en </a:t>
            </a:r>
            <a:r>
              <a:rPr lang="es-ES" dirty="0" smtClean="0">
                <a:hlinkClick r:id="rId2" tooltip="Hispanoamérica"/>
              </a:rPr>
              <a:t>Hispanoamérica</a:t>
            </a:r>
            <a:r>
              <a:rPr lang="es-ES" dirty="0" smtClean="0"/>
              <a:t>, pronunciado /</a:t>
            </a:r>
            <a:r>
              <a:rPr lang="es-ES" dirty="0" err="1" smtClean="0"/>
              <a:t>maus</a:t>
            </a:r>
            <a:r>
              <a:rPr lang="es-ES" dirty="0" smtClean="0"/>
              <a:t>/) es un </a:t>
            </a:r>
            <a:r>
              <a:rPr lang="es-ES" dirty="0" smtClean="0">
                <a:hlinkClick r:id="rId3" tooltip="Dispositivo apuntador"/>
              </a:rPr>
              <a:t>dispositivo apuntador</a:t>
            </a:r>
            <a:r>
              <a:rPr lang="es-ES" dirty="0" smtClean="0"/>
              <a:t> utilizado para facilitar el manejo de un </a:t>
            </a:r>
            <a:r>
              <a:rPr lang="es-ES" dirty="0" smtClean="0">
                <a:hlinkClick r:id="rId4" tooltip="Entorno de escritorio"/>
              </a:rPr>
              <a:t>entorno gráfico</a:t>
            </a:r>
            <a:r>
              <a:rPr lang="es-ES" dirty="0" smtClean="0"/>
              <a:t> en una </a:t>
            </a:r>
            <a:r>
              <a:rPr lang="es-ES" dirty="0" smtClean="0">
                <a:hlinkClick r:id="rId5" tooltip="Computadora"/>
              </a:rPr>
              <a:t>computadora</a:t>
            </a:r>
            <a:r>
              <a:rPr lang="es-ES" dirty="0" smtClean="0"/>
              <a:t>.</a:t>
            </a:r>
            <a:r>
              <a:rPr lang="es-ES" baseline="30000" dirty="0" smtClean="0">
                <a:hlinkClick r:id="rId6"/>
              </a:rPr>
              <a:t>[1]</a:t>
            </a:r>
            <a:r>
              <a:rPr lang="es-ES" dirty="0" smtClean="0"/>
              <a:t>​ Suele estar fabricado en </a:t>
            </a:r>
            <a:r>
              <a:rPr lang="es-ES" dirty="0" smtClean="0">
                <a:hlinkClick r:id="rId7" tooltip="Plástico"/>
              </a:rPr>
              <a:t>plástico</a:t>
            </a:r>
            <a:r>
              <a:rPr lang="es-ES" dirty="0" smtClean="0"/>
              <a:t>, y se utiliza con una de las </a:t>
            </a:r>
            <a:r>
              <a:rPr lang="es-ES" dirty="0" smtClean="0">
                <a:hlinkClick r:id="rId8" tooltip="Mano"/>
              </a:rPr>
              <a:t>manos</a:t>
            </a:r>
            <a:r>
              <a:rPr lang="es-ES" dirty="0" smtClean="0"/>
              <a:t>. Detecta su movimiento relativo en </a:t>
            </a:r>
            <a:r>
              <a:rPr lang="es-ES" dirty="0" smtClean="0">
                <a:hlinkClick r:id="rId9" tooltip="Dimensión"/>
              </a:rPr>
              <a:t>dos dimensiones</a:t>
            </a:r>
            <a:r>
              <a:rPr lang="es-ES" dirty="0" smtClean="0"/>
              <a:t> por la superficie plana en la que se apoya, reflejándose a través de un puntero, </a:t>
            </a:r>
            <a:r>
              <a:rPr lang="es-ES" dirty="0" smtClean="0">
                <a:hlinkClick r:id="rId10" tooltip="Cursor (informática)"/>
              </a:rPr>
              <a:t>cursor</a:t>
            </a:r>
            <a:r>
              <a:rPr lang="es-ES" dirty="0" smtClean="0"/>
              <a:t> o flecha en el </a:t>
            </a:r>
            <a:r>
              <a:rPr lang="es-ES" dirty="0" smtClean="0">
                <a:hlinkClick r:id="rId11" tooltip="Monitor de computadora"/>
              </a:rPr>
              <a:t>monitor</a:t>
            </a:r>
            <a:r>
              <a:rPr lang="es-ES" dirty="0" smtClean="0"/>
              <a:t>.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9890" y="4359190"/>
            <a:ext cx="23812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36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Micrófono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 </a:t>
            </a:r>
            <a:r>
              <a:rPr lang="es-ES" b="1" dirty="0" smtClean="0"/>
              <a:t>micrófono</a:t>
            </a:r>
            <a:r>
              <a:rPr lang="es-ES" baseline="30000" dirty="0" smtClean="0">
                <a:hlinkClick r:id="rId2"/>
              </a:rPr>
              <a:t>[a]</a:t>
            </a:r>
            <a:r>
              <a:rPr lang="es-ES" dirty="0" smtClean="0"/>
              <a:t>​ (vocablo acuñado en el siglo </a:t>
            </a:r>
            <a:r>
              <a:rPr lang="es-ES" cap="small" dirty="0" smtClean="0">
                <a:effectLst/>
              </a:rPr>
              <a:t>XVIII</a:t>
            </a:r>
            <a:r>
              <a:rPr lang="es-ES" baseline="30000" dirty="0" smtClean="0">
                <a:hlinkClick r:id="rId3"/>
              </a:rPr>
              <a:t>[2]</a:t>
            </a:r>
            <a:r>
              <a:rPr lang="es-ES" dirty="0" smtClean="0"/>
              <a:t>​ a partir del prefijo </a:t>
            </a:r>
            <a:r>
              <a:rPr lang="es-ES" i="1" dirty="0" smtClean="0"/>
              <a:t>micro</a:t>
            </a:r>
            <a:r>
              <a:rPr lang="es-ES" dirty="0" smtClean="0"/>
              <a:t>-, «pequeño» y el griego antiguo </a:t>
            </a:r>
            <a:r>
              <a:rPr lang="es-ES" dirty="0" err="1" smtClean="0"/>
              <a:t>ϕωνήi</a:t>
            </a:r>
            <a:r>
              <a:rPr lang="es-ES" dirty="0" smtClean="0"/>
              <a:t> - </a:t>
            </a:r>
            <a:r>
              <a:rPr lang="es-ES" i="1" dirty="0" err="1" smtClean="0"/>
              <a:t>foné</a:t>
            </a:r>
            <a:r>
              <a:rPr lang="es-ES" dirty="0" smtClean="0"/>
              <a:t>, «voz») es un dispositivo de entrada que se usa para transformar las </a:t>
            </a:r>
            <a:r>
              <a:rPr lang="es-ES" dirty="0" smtClean="0">
                <a:hlinkClick r:id="rId4" tooltip="Ondas sonoras"/>
              </a:rPr>
              <a:t>ondas sonoras</a:t>
            </a:r>
            <a:r>
              <a:rPr lang="es-ES" dirty="0" smtClean="0"/>
              <a:t> en </a:t>
            </a:r>
            <a:r>
              <a:rPr lang="es-ES" dirty="0" smtClean="0">
                <a:hlinkClick r:id="rId5" tooltip="Energía eléctrica"/>
              </a:rPr>
              <a:t>energía eléctrica</a:t>
            </a:r>
            <a:r>
              <a:rPr lang="es-ES" dirty="0" smtClean="0"/>
              <a:t> en procesos de </a:t>
            </a:r>
            <a:r>
              <a:rPr lang="es-ES" dirty="0" smtClean="0">
                <a:hlinkClick r:id="rId6" tooltip="Grabación"/>
              </a:rPr>
              <a:t>grabación</a:t>
            </a:r>
            <a:r>
              <a:rPr lang="es-ES" dirty="0" smtClean="0"/>
              <a:t> y </a:t>
            </a:r>
            <a:r>
              <a:rPr lang="es-ES" dirty="0" smtClean="0">
                <a:hlinkClick r:id="rId7" tooltip="Reproducción de sonido"/>
              </a:rPr>
              <a:t>reproducción de sonido</a:t>
            </a:r>
            <a:r>
              <a:rPr lang="es-ES" dirty="0" smtClean="0"/>
              <a:t>;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0470" y="3465846"/>
            <a:ext cx="2068930" cy="31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40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Escáner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effectLst/>
              </a:rPr>
              <a:t>Un escáner de ordenador es un periférico que se utiliza para "copiar", mediante el uso de la luz, imágenes impresas o documentos a formato </a:t>
            </a:r>
            <a:r>
              <a:rPr lang="es-ES" dirty="0" err="1" smtClean="0">
                <a:effectLst/>
              </a:rPr>
              <a:t>digital.El</a:t>
            </a:r>
            <a:r>
              <a:rPr lang="es-ES" dirty="0" smtClean="0">
                <a:effectLst/>
              </a:rPr>
              <a:t> primer escáner para ordenadores personales aparece en 1984 cuando </a:t>
            </a:r>
            <a:r>
              <a:rPr lang="es-ES" dirty="0" err="1" smtClean="0">
                <a:effectLst/>
              </a:rPr>
              <a:t>Microtek</a:t>
            </a:r>
            <a:r>
              <a:rPr lang="es-ES" dirty="0" smtClean="0">
                <a:effectLst/>
              </a:rPr>
              <a:t> crea el MS-200, el primer escáner blanco y negro que tenía una resolución de 200 dpi.​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177" y="4098758"/>
            <a:ext cx="37909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Impresora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Una </a:t>
            </a:r>
            <a:r>
              <a:rPr lang="es-ES" b="1" dirty="0" smtClean="0"/>
              <a:t>impresora</a:t>
            </a:r>
            <a:r>
              <a:rPr lang="es-ES" dirty="0" smtClean="0"/>
              <a:t> es un </a:t>
            </a:r>
            <a:r>
              <a:rPr lang="es-ES" dirty="0" smtClean="0">
                <a:hlinkClick r:id="rId2" tooltip="Periférico (informática)"/>
              </a:rPr>
              <a:t>dispositivo periférico</a:t>
            </a:r>
            <a:r>
              <a:rPr lang="es-ES" dirty="0" smtClean="0"/>
              <a:t> de salida de la </a:t>
            </a:r>
            <a:r>
              <a:rPr lang="es-ES" dirty="0" smtClean="0">
                <a:hlinkClick r:id="rId3" tooltip="Computadora"/>
              </a:rPr>
              <a:t>computadora</a:t>
            </a:r>
            <a:r>
              <a:rPr lang="es-ES" dirty="0" smtClean="0"/>
              <a:t> que permite producir una gama permanente de textos o gráficos de documentos almacenados en un formato electrónico, imprimiéndolos en medios físicos, normalmente en </a:t>
            </a:r>
            <a:r>
              <a:rPr lang="es-ES" dirty="0" smtClean="0">
                <a:hlinkClick r:id="rId4" tooltip="Papel"/>
              </a:rPr>
              <a:t>papel</a:t>
            </a:r>
            <a:r>
              <a:rPr lang="es-ES" dirty="0" smtClean="0"/>
              <a:t>, utilizando </a:t>
            </a:r>
            <a:r>
              <a:rPr lang="es-ES" dirty="0" smtClean="0">
                <a:hlinkClick r:id="rId5" tooltip="Cartucho de tinta"/>
              </a:rPr>
              <a:t>cartuchos de tinta</a:t>
            </a:r>
            <a:r>
              <a:rPr lang="es-ES" dirty="0" smtClean="0"/>
              <a:t> o tecnología </a:t>
            </a:r>
            <a:r>
              <a:rPr lang="es-ES" dirty="0" smtClean="0">
                <a:hlinkClick r:id="rId6" tooltip="Impresora láser"/>
              </a:rPr>
              <a:t>láser</a:t>
            </a:r>
            <a:r>
              <a:rPr lang="es-ES" dirty="0" smtClean="0"/>
              <a:t> (con </a:t>
            </a:r>
            <a:r>
              <a:rPr lang="es-ES" dirty="0" smtClean="0">
                <a:hlinkClick r:id="rId7" tooltip="Tóner"/>
              </a:rPr>
              <a:t>tóner</a:t>
            </a:r>
            <a:r>
              <a:rPr lang="es-ES" dirty="0" smtClean="0"/>
              <a:t>). 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8417" y="4129588"/>
            <a:ext cx="31432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Gracias ver mi presentación</a:t>
            </a:r>
            <a:br>
              <a:rPr lang="es-GT" dirty="0" smtClean="0"/>
            </a:b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2712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internas y extremas de una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Las partes internas de una computadora incluyen el procesador (CPU), la placa base, la memoria RAM, el disco duro o SSD, la fuente de poder y las tarjetas de video y sonido. Las partes externas, también llamadas periféricos, son el monitor, teclado, ratón (mouse), bocinas, impresora y micrófono, que permiten la interacción con el equipo. 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35225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internas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Tarjeta Madre</a:t>
            </a:r>
          </a:p>
          <a:p>
            <a:pPr lvl="1"/>
            <a:r>
              <a:rPr lang="es-GT" dirty="0" smtClean="0"/>
              <a:t>CPU</a:t>
            </a:r>
          </a:p>
          <a:p>
            <a:pPr lvl="1"/>
            <a:r>
              <a:rPr lang="es-GT" dirty="0" smtClean="0"/>
              <a:t>Memoria RAM</a:t>
            </a:r>
          </a:p>
          <a:p>
            <a:pPr lvl="1"/>
            <a:r>
              <a:rPr lang="es-GT" dirty="0" smtClean="0"/>
              <a:t>Almacenamiento</a:t>
            </a:r>
          </a:p>
          <a:p>
            <a:pPr lvl="1"/>
            <a:r>
              <a:rPr lang="es-GT" dirty="0" smtClean="0"/>
              <a:t>Fuente de alimentación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0139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Tarjeta madre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effectLst/>
              </a:rPr>
              <a:t>La placa base, también conocida como tarjeta madre, placa madre o placa principal, es una tarjeta de circuito impreso a la que se conectan los componentes que constituyen la computadora. En muchos lugares de habla hispana se usa la palabra inglesa con el artículo en femenino.​​</a:t>
            </a:r>
            <a:endParaRPr lang="es-GT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974432"/>
            <a:ext cx="3820108" cy="220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CPU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 función es interpretar las instrucciones de un programa informático mediante la realización de las operaciones básicas aritméticas, lógicas, y externas (procedentes de la unidad de entrada/salida). Su diseño y su avance ha variado notablemente desde su creación, aumentando su eficiencia y potencia y reduciendo el consumo de energía y el coste. 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337" y="4344904"/>
            <a:ext cx="2550695" cy="20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3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Memoria RAM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b="1" dirty="0" smtClean="0"/>
              <a:t>memoria de acceso aleatorio</a:t>
            </a:r>
            <a:r>
              <a:rPr lang="es-ES" dirty="0" smtClean="0"/>
              <a:t> (</a:t>
            </a:r>
            <a:r>
              <a:rPr lang="es-ES" i="1" dirty="0" err="1" smtClean="0"/>
              <a:t>Random</a:t>
            </a:r>
            <a:r>
              <a:rPr lang="es-ES" i="1" dirty="0" smtClean="0"/>
              <a:t> Access </a:t>
            </a:r>
            <a:r>
              <a:rPr lang="es-ES" i="1" dirty="0" err="1" smtClean="0"/>
              <a:t>Memory</a:t>
            </a:r>
            <a:r>
              <a:rPr lang="es-ES" dirty="0" smtClean="0"/>
              <a:t>, </a:t>
            </a:r>
            <a:r>
              <a:rPr lang="es-ES" b="1" dirty="0" smtClean="0"/>
              <a:t>RAM</a:t>
            </a:r>
            <a:r>
              <a:rPr lang="es-ES" dirty="0" smtClean="0"/>
              <a:t>) es una memoria de almacenaje a corto plazo. El </a:t>
            </a:r>
            <a:r>
              <a:rPr lang="es-ES" dirty="0" smtClean="0">
                <a:hlinkClick r:id="rId2" tooltip="Sistema operativo"/>
              </a:rPr>
              <a:t>sistema operativo</a:t>
            </a:r>
            <a:r>
              <a:rPr lang="es-ES" dirty="0" smtClean="0"/>
              <a:t> de ordenadores u otros dispositivos utiliza la memoria RAM para guardar de forma temporal todos los </a:t>
            </a:r>
            <a:r>
              <a:rPr lang="es-ES" dirty="0" smtClean="0">
                <a:hlinkClick r:id="rId3" tooltip="Programa informático"/>
              </a:rPr>
              <a:t>programas</a:t>
            </a:r>
            <a:r>
              <a:rPr lang="es-ES" dirty="0" smtClean="0"/>
              <a:t> y sus procesos de ejecución.</a:t>
            </a:r>
            <a:r>
              <a:rPr lang="es-ES" baseline="30000" dirty="0" smtClean="0">
                <a:hlinkClick r:id="rId4"/>
              </a:rPr>
              <a:t>[1]</a:t>
            </a:r>
            <a:r>
              <a:rPr lang="es-ES" dirty="0" smtClean="0"/>
              <a:t>​ En la RAM se cargan todas las instrucciones que ejecuta la </a:t>
            </a:r>
            <a:r>
              <a:rPr lang="es-ES" dirty="0" smtClean="0">
                <a:hlinkClick r:id="rId5" tooltip="Unidad central de procesamiento"/>
              </a:rPr>
              <a:t>unidad central de procesamiento</a:t>
            </a:r>
            <a:r>
              <a:rPr lang="es-ES" dirty="0" smtClean="0"/>
              <a:t> (CPU) y otras unidades del ordenador, además de contener los datos que manipulan los distintos programas.</a:t>
            </a:r>
            <a:r>
              <a:rPr lang="es-ES" baseline="30000" dirty="0" smtClean="0">
                <a:hlinkClick r:id="rId6"/>
              </a:rPr>
              <a:t>[2]</a:t>
            </a:r>
            <a:r>
              <a:rPr lang="es-ES" dirty="0" smtClean="0"/>
              <a:t>​</a:t>
            </a:r>
            <a:r>
              <a:rPr lang="es-ES" baseline="30000" dirty="0" smtClean="0">
                <a:hlinkClick r:id="rId7"/>
              </a:rPr>
              <a:t>[3]</a:t>
            </a:r>
            <a:r>
              <a:rPr lang="es-ES" dirty="0" smtClean="0"/>
              <a:t>​ 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4116805" y="4648936"/>
            <a:ext cx="3789947" cy="20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96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Almacenamiento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 </a:t>
            </a:r>
            <a:r>
              <a:rPr lang="es-ES" b="1" dirty="0" smtClean="0"/>
              <a:t>dispositivo de almacenamiento de datos</a:t>
            </a:r>
            <a:r>
              <a:rPr lang="es-ES" dirty="0" smtClean="0"/>
              <a:t> es un conjunto de </a:t>
            </a:r>
            <a:r>
              <a:rPr lang="es-ES" dirty="0" smtClean="0">
                <a:hlinkClick r:id="rId2" tooltip="Componente electrónico"/>
              </a:rPr>
              <a:t>componentes electrónicos</a:t>
            </a:r>
            <a:r>
              <a:rPr lang="es-ES" dirty="0" smtClean="0"/>
              <a:t> y, en algunos casos, </a:t>
            </a:r>
            <a:r>
              <a:rPr lang="es-ES" dirty="0" smtClean="0">
                <a:hlinkClick r:id="rId3" tooltip="Mecánica"/>
              </a:rPr>
              <a:t>mecánicos</a:t>
            </a:r>
            <a:r>
              <a:rPr lang="es-ES" dirty="0" smtClean="0"/>
              <a:t>, diseñado para registrar y recuperar información en un </a:t>
            </a:r>
            <a:r>
              <a:rPr lang="es-ES" dirty="0" smtClean="0">
                <a:hlinkClick r:id="rId4" tooltip="Soporte de almacenamiento de datos"/>
              </a:rPr>
              <a:t>soporte de almacenamiento de datos</a:t>
            </a:r>
            <a:r>
              <a:rPr lang="es-ES" dirty="0" smtClean="0"/>
              <a:t> de forma temporal o permanente. Estos dispositivos permiten realizar operaciones de lectura y escritura que gestionan la representación física y lógica de los </a:t>
            </a:r>
            <a:r>
              <a:rPr lang="es-ES" dirty="0" smtClean="0">
                <a:hlinkClick r:id="rId5" tooltip="Archivo (informática)"/>
              </a:rPr>
              <a:t>archivos</a:t>
            </a:r>
            <a:r>
              <a:rPr lang="es-ES" dirty="0" smtClean="0"/>
              <a:t> dentro de un </a:t>
            </a:r>
            <a:r>
              <a:rPr lang="es-ES" dirty="0" smtClean="0">
                <a:hlinkClick r:id="rId6" tooltip="Sistema informático"/>
              </a:rPr>
              <a:t>sistema informático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188" y="4716880"/>
            <a:ext cx="3755098" cy="19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5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Fuente de alimentación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</a:t>
            </a:r>
            <a:r>
              <a:rPr lang="es-ES" dirty="0" smtClean="0">
                <a:hlinkClick r:id="rId2"/>
              </a:rPr>
              <a:t>electrónica</a:t>
            </a:r>
            <a:r>
              <a:rPr lang="es-ES" dirty="0" smtClean="0"/>
              <a:t>, la </a:t>
            </a:r>
            <a:r>
              <a:rPr lang="es-ES" b="1" dirty="0" smtClean="0"/>
              <a:t>fuente de alimentación</a:t>
            </a:r>
            <a:r>
              <a:rPr lang="es-ES" dirty="0" smtClean="0"/>
              <a:t> o </a:t>
            </a:r>
            <a:r>
              <a:rPr lang="es-ES" b="1" dirty="0" smtClean="0"/>
              <a:t>fuente de potencia</a:t>
            </a:r>
            <a:r>
              <a:rPr lang="es-ES" dirty="0" smtClean="0"/>
              <a:t> es el dispositivo que convierte la </a:t>
            </a:r>
            <a:r>
              <a:rPr lang="es-ES" dirty="0" smtClean="0">
                <a:hlinkClick r:id="rId3" tooltip="Corriente alterna"/>
              </a:rPr>
              <a:t>corriente alterna</a:t>
            </a:r>
            <a:r>
              <a:rPr lang="es-ES" dirty="0" smtClean="0"/>
              <a:t> (CA), en una o varias </a:t>
            </a:r>
            <a:r>
              <a:rPr lang="es-ES" dirty="0" smtClean="0">
                <a:hlinkClick r:id="rId4" tooltip="Corriente continua"/>
              </a:rPr>
              <a:t>corrientes continuas</a:t>
            </a:r>
            <a:r>
              <a:rPr lang="es-ES" dirty="0" smtClean="0"/>
              <a:t> (CC), que alimentan los distintos circuitos del </a:t>
            </a:r>
            <a:r>
              <a:rPr lang="es-ES" dirty="0" smtClean="0">
                <a:hlinkClick r:id="rId5" tooltip="Aparato electrónico"/>
              </a:rPr>
              <a:t>aparato electrónico</a:t>
            </a:r>
            <a:r>
              <a:rPr lang="es-ES" dirty="0" smtClean="0"/>
              <a:t> al que se conecta (</a:t>
            </a:r>
            <a:r>
              <a:rPr lang="es-ES" dirty="0" smtClean="0">
                <a:hlinkClick r:id="rId6" tooltip="Computadora"/>
              </a:rPr>
              <a:t>computadora</a:t>
            </a:r>
            <a:r>
              <a:rPr lang="es-ES" dirty="0" smtClean="0"/>
              <a:t>, </a:t>
            </a:r>
            <a:r>
              <a:rPr lang="es-ES" dirty="0" smtClean="0">
                <a:hlinkClick r:id="rId7" tooltip="Televisor"/>
              </a:rPr>
              <a:t>televisor</a:t>
            </a:r>
            <a:r>
              <a:rPr lang="es-ES" dirty="0" smtClean="0"/>
              <a:t>, </a:t>
            </a:r>
            <a:r>
              <a:rPr lang="es-ES" dirty="0" smtClean="0">
                <a:hlinkClick r:id="rId8" tooltip="Impresora"/>
              </a:rPr>
              <a:t>impresora</a:t>
            </a:r>
            <a:r>
              <a:rPr lang="es-ES" dirty="0" smtClean="0"/>
              <a:t>, </a:t>
            </a:r>
            <a:r>
              <a:rPr lang="es-ES" i="1" dirty="0" err="1" smtClean="0">
                <a:hlinkClick r:id="rId9" tooltip="Router"/>
              </a:rPr>
              <a:t>router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).</a:t>
            </a:r>
            <a:r>
              <a:rPr lang="es-ES" baseline="30000" dirty="0" smtClean="0">
                <a:hlinkClick r:id="rId10"/>
              </a:rPr>
              <a:t>[1]</a:t>
            </a:r>
            <a:r>
              <a:rPr lang="es-ES" dirty="0" smtClean="0"/>
              <a:t>​ 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5254" y="3556669"/>
            <a:ext cx="2186558" cy="29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externas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Teclado</a:t>
            </a:r>
          </a:p>
          <a:p>
            <a:r>
              <a:rPr lang="es-GT" dirty="0" smtClean="0"/>
              <a:t>Mouse</a:t>
            </a:r>
          </a:p>
          <a:p>
            <a:r>
              <a:rPr lang="es-GT" dirty="0" smtClean="0"/>
              <a:t>Micrófono</a:t>
            </a:r>
          </a:p>
          <a:p>
            <a:r>
              <a:rPr lang="es-GT" dirty="0" smtClean="0"/>
              <a:t>Escáner</a:t>
            </a:r>
          </a:p>
          <a:p>
            <a:r>
              <a:rPr lang="es-GT" dirty="0" smtClean="0"/>
              <a:t>Impresora</a:t>
            </a:r>
          </a:p>
          <a:p>
            <a:endParaRPr lang="es-GT" dirty="0" smtClean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5400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713</Words>
  <Application>Microsoft Office PowerPoint</Application>
  <PresentationFormat>Panorámica</PresentationFormat>
  <Paragraphs>43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Instituto Nacional de Educación Diversificada INED </vt:lpstr>
      <vt:lpstr>Partes internas y extremas de una computadora</vt:lpstr>
      <vt:lpstr>Partes internas</vt:lpstr>
      <vt:lpstr>Tarjeta madre</vt:lpstr>
      <vt:lpstr>CPU</vt:lpstr>
      <vt:lpstr>Memoria RAM</vt:lpstr>
      <vt:lpstr>Almacenamiento</vt:lpstr>
      <vt:lpstr>Fuente de alimentación </vt:lpstr>
      <vt:lpstr>Partes externas</vt:lpstr>
      <vt:lpstr>Teclado</vt:lpstr>
      <vt:lpstr>Mouse</vt:lpstr>
      <vt:lpstr>Micrófono</vt:lpstr>
      <vt:lpstr>Escáner </vt:lpstr>
      <vt:lpstr>Impresora</vt:lpstr>
      <vt:lpstr>Gracias ver mi presentación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Nacional de Educación Diversificada INED</dc:title>
  <dc:creator>GNet</dc:creator>
  <cp:lastModifiedBy>GNet</cp:lastModifiedBy>
  <cp:revision>6</cp:revision>
  <dcterms:created xsi:type="dcterms:W3CDTF">2025-10-27T18:18:22Z</dcterms:created>
  <dcterms:modified xsi:type="dcterms:W3CDTF">2025-10-27T18:57:19Z</dcterms:modified>
</cp:coreProperties>
</file>