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255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4888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0058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0932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8705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0768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9095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2568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4731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31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160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02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296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069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263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968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847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F35D2CB-667E-4C6C-82D9-A903B85A2106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CCAA8-BD72-4855-8AC4-C83FD17CEF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6427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9" TargetMode="External"/><Relationship Id="rId13" Type="http://schemas.openxmlformats.org/officeDocument/2006/relationships/hyperlink" Target="https://es.wikipedia.org/wiki/Oc%C3%A9ano_Pac%C3%ADfico" TargetMode="External"/><Relationship Id="rId3" Type="http://schemas.openxmlformats.org/officeDocument/2006/relationships/hyperlink" Target="https://es.wikipedia.org/wiki/Agua_de_mar" TargetMode="External"/><Relationship Id="rId7" Type="http://schemas.openxmlformats.org/officeDocument/2006/relationships/hyperlink" Target="https://es.wikipedia.org/wiki/Partes_por_notaci%C3%B3n" TargetMode="External"/><Relationship Id="rId12" Type="http://schemas.openxmlformats.org/officeDocument/2006/relationships/hyperlink" Target="https://es.wikipedia.org/wiki/Archipi%C3%A9lago" TargetMode="External"/><Relationship Id="rId17" Type="http://schemas.openxmlformats.org/officeDocument/2006/relationships/hyperlink" Target="https://es.wikipedia.org/wiki/Oc%C3%A9ano_%C3%81rtico" TargetMode="External"/><Relationship Id="rId2" Type="http://schemas.openxmlformats.org/officeDocument/2006/relationships/hyperlink" Target="https://es.wikipedia.org/wiki/Oc%C3%A9ano" TargetMode="External"/><Relationship Id="rId16" Type="http://schemas.openxmlformats.org/officeDocument/2006/relationships/hyperlink" Target="https://es.wikipedia.org/wiki/Oc%C3%A9ano_Aust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Salinidad" TargetMode="External"/><Relationship Id="rId11" Type="http://schemas.openxmlformats.org/officeDocument/2006/relationships/hyperlink" Target="https://es.wikipedia.org/wiki/Continente" TargetMode="External"/><Relationship Id="rId5" Type="http://schemas.openxmlformats.org/officeDocument/2006/relationships/hyperlink" Target="https://es.wikipedia.org/wiki/Mar" TargetMode="External"/><Relationship Id="rId15" Type="http://schemas.openxmlformats.org/officeDocument/2006/relationships/hyperlink" Target="https://es.wikipedia.org/wiki/Oc%C3%A9ano_%C3%8Dndico" TargetMode="External"/><Relationship Id="rId10" Type="http://schemas.openxmlformats.org/officeDocument/2006/relationships/hyperlink" Target="https://es.wikipedia.org/wiki/Relieve_oce%C3%A1nico" TargetMode="External"/><Relationship Id="rId4" Type="http://schemas.openxmlformats.org/officeDocument/2006/relationships/hyperlink" Target="https://es.wikipedia.org/wiki/Oc%C3%A9ano_mundial" TargetMode="External"/><Relationship Id="rId9" Type="http://schemas.openxmlformats.org/officeDocument/2006/relationships/hyperlink" Target="https://es.wikipedia.org/wiki/Medio_ambiente_natural#cite_note-UNAoO-10" TargetMode="External"/><Relationship Id="rId14" Type="http://schemas.openxmlformats.org/officeDocument/2006/relationships/hyperlink" Target="https://es.wikipedia.org/wiki/Oc%C3%A9ano_Atl%C3%A1nt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7228" y="1447800"/>
            <a:ext cx="8825658" cy="3329581"/>
          </a:xfrm>
        </p:spPr>
        <p:txBody>
          <a:bodyPr/>
          <a:lstStyle/>
          <a:p>
            <a:r>
              <a:rPr lang="es-ES" dirty="0" err="1" smtClean="0"/>
              <a:t>Madelein</a:t>
            </a:r>
            <a:r>
              <a:rPr lang="es-ES" dirty="0" smtClean="0"/>
              <a:t> </a:t>
            </a:r>
            <a:r>
              <a:rPr lang="es-ES" dirty="0" err="1" smtClean="0"/>
              <a:t>Lisset</a:t>
            </a:r>
            <a:r>
              <a:rPr lang="es-ES" dirty="0" smtClean="0"/>
              <a:t> Morales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228" y="4777380"/>
            <a:ext cx="8825658" cy="861420"/>
          </a:xfrm>
        </p:spPr>
        <p:txBody>
          <a:bodyPr/>
          <a:lstStyle/>
          <a:p>
            <a:r>
              <a:rPr lang="es-ES" dirty="0" smtClean="0"/>
              <a:t>Cuarto Turismo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885594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571052"/>
            <a:ext cx="9404723" cy="1400530"/>
          </a:xfrm>
        </p:spPr>
        <p:txBody>
          <a:bodyPr/>
          <a:lstStyle/>
          <a:p>
            <a:r>
              <a:rPr lang="es-ES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2171252"/>
            <a:ext cx="8946541" cy="4195481"/>
          </a:xfrm>
        </p:spPr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576949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95748"/>
            <a:ext cx="9404723" cy="1400530"/>
          </a:xfrm>
        </p:spPr>
        <p:txBody>
          <a:bodyPr/>
          <a:lstStyle/>
          <a:p>
            <a:r>
              <a:rPr lang="es-ES" dirty="0" smtClean="0"/>
              <a:t>Naturaleza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2095948"/>
            <a:ext cx="8946541" cy="4195481"/>
          </a:xfrm>
        </p:spPr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163009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9899" y="452718"/>
            <a:ext cx="9404723" cy="1400530"/>
          </a:xfrm>
        </p:spPr>
        <p:txBody>
          <a:bodyPr/>
          <a:lstStyle/>
          <a:p>
            <a:r>
              <a:rPr lang="es-ES" dirty="0" smtClean="0"/>
              <a:t>Corteza terrestre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7100" y="2052918"/>
            <a:ext cx="8946541" cy="4195481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La </a:t>
            </a:r>
            <a:r>
              <a:rPr lang="es-ES" dirty="0" smtClean="0">
                <a:hlinkClick r:id="rId2" tooltip="Corteza (geología)"/>
              </a:rPr>
              <a:t>corteza terrestre</a:t>
            </a:r>
            <a:r>
              <a:rPr lang="es-ES" dirty="0" smtClean="0"/>
              <a:t>, o </a:t>
            </a:r>
            <a:r>
              <a:rPr lang="es-ES" dirty="0" smtClean="0">
                <a:hlinkClick r:id="rId3" tooltip="Litosfera"/>
              </a:rPr>
              <a:t>litosfera</a:t>
            </a:r>
            <a:r>
              <a:rPr lang="es-ES" dirty="0" smtClean="0"/>
              <a:t>, es la superficie sólida más externa del planeta y es química y mecánicamente diferente del </a:t>
            </a:r>
            <a:r>
              <a:rPr lang="es-ES" dirty="0" smtClean="0">
                <a:hlinkClick r:id="rId4" tooltip="Manto terrestre"/>
              </a:rPr>
              <a:t>manto</a:t>
            </a:r>
            <a:r>
              <a:rPr lang="es-ES" dirty="0" smtClean="0"/>
              <a:t> subyacente. Es la capa de roca de la Tierra con la que interaccionan la vida y los seres humanos. Se ha generado en gran medida por procesos </a:t>
            </a:r>
            <a:r>
              <a:rPr lang="es-ES" dirty="0" smtClean="0">
                <a:hlinkClick r:id="rId5" tooltip="Roca ígnea"/>
              </a:rPr>
              <a:t>ígneos</a:t>
            </a:r>
            <a:r>
              <a:rPr lang="es-ES" dirty="0" smtClean="0"/>
              <a:t> en los que el </a:t>
            </a:r>
            <a:r>
              <a:rPr lang="es-ES" dirty="0" smtClean="0">
                <a:hlinkClick r:id="rId6" tooltip="Magma"/>
              </a:rPr>
              <a:t>magma</a:t>
            </a:r>
            <a:r>
              <a:rPr lang="es-ES" dirty="0" smtClean="0"/>
              <a:t> se enfría y se solidifica para formar roca sólida. Debajo de la litosfera se encuentra el manto que se calienta por la </a:t>
            </a:r>
            <a:r>
              <a:rPr lang="es-ES" dirty="0" smtClean="0">
                <a:hlinkClick r:id="rId7" tooltip="Radiactividad"/>
              </a:rPr>
              <a:t>descomposición</a:t>
            </a:r>
            <a:r>
              <a:rPr lang="es-ES" dirty="0" smtClean="0"/>
              <a:t> de los </a:t>
            </a:r>
            <a:r>
              <a:rPr lang="es-ES" dirty="0" smtClean="0">
                <a:hlinkClick r:id="rId8" tooltip="Radioisótopo"/>
              </a:rPr>
              <a:t>elementos radiactivos</a:t>
            </a:r>
            <a:r>
              <a:rPr lang="es-ES" dirty="0" smtClean="0"/>
              <a:t>. El manto, aunque sólido, se encuentra en un estado de </a:t>
            </a:r>
            <a:r>
              <a:rPr lang="es-ES" dirty="0" smtClean="0">
                <a:hlinkClick r:id="rId9" tooltip="Convección del manto"/>
              </a:rPr>
              <a:t>convección</a:t>
            </a:r>
            <a:r>
              <a:rPr lang="es-ES" dirty="0" smtClean="0"/>
              <a:t> </a:t>
            </a:r>
            <a:r>
              <a:rPr lang="es-ES" dirty="0" err="1" smtClean="0">
                <a:hlinkClick r:id="rId10" tooltip="Reología"/>
              </a:rPr>
              <a:t>reológica</a:t>
            </a:r>
            <a:r>
              <a:rPr lang="es-ES" dirty="0" smtClean="0"/>
              <a:t>. Este proceso de convección hace que las placas </a:t>
            </a:r>
            <a:r>
              <a:rPr lang="es-ES" dirty="0" err="1" smtClean="0"/>
              <a:t>litosféricas</a:t>
            </a:r>
            <a:r>
              <a:rPr lang="es-ES" dirty="0" smtClean="0"/>
              <a:t> se muevan, aunque lentamente. El proceso resultante se conoce como </a:t>
            </a:r>
            <a:r>
              <a:rPr lang="es-ES" dirty="0" smtClean="0">
                <a:hlinkClick r:id="rId11" tooltip="Tectónica de placas"/>
              </a:rPr>
              <a:t>tectónica de placas</a:t>
            </a:r>
            <a:r>
              <a:rPr lang="es-ES" dirty="0" smtClean="0"/>
              <a:t>. Los </a:t>
            </a:r>
            <a:r>
              <a:rPr lang="es-ES" dirty="0" smtClean="0">
                <a:hlinkClick r:id="rId12" tooltip="Volcán"/>
              </a:rPr>
              <a:t>volcanes</a:t>
            </a:r>
            <a:r>
              <a:rPr lang="es-ES" dirty="0" smtClean="0"/>
              <a:t> resultan principalmente de la fusión del material de la corteza </a:t>
            </a:r>
            <a:r>
              <a:rPr lang="es-ES" dirty="0" err="1" smtClean="0">
                <a:hlinkClick r:id="rId13" tooltip="Subducción"/>
              </a:rPr>
              <a:t>subducida</a:t>
            </a:r>
            <a:r>
              <a:rPr lang="es-ES" dirty="0" smtClean="0"/>
              <a:t> o del manto ascendente en las </a:t>
            </a:r>
            <a:r>
              <a:rPr lang="es-ES" dirty="0" smtClean="0">
                <a:hlinkClick r:id="rId14" tooltip="Dorsal mediooceánica"/>
              </a:rPr>
              <a:t>cordilleras </a:t>
            </a:r>
            <a:r>
              <a:rPr lang="es-ES" dirty="0" err="1" smtClean="0">
                <a:hlinkClick r:id="rId14" tooltip="Dorsal mediooceánica"/>
              </a:rPr>
              <a:t>medioocéanicas</a:t>
            </a:r>
            <a:r>
              <a:rPr lang="es-ES" dirty="0" smtClean="0"/>
              <a:t> y las </a:t>
            </a:r>
            <a:r>
              <a:rPr lang="es-ES" dirty="0" smtClean="0">
                <a:hlinkClick r:id="rId15" tooltip="Pluma mantélica"/>
              </a:rPr>
              <a:t>plumas del manto</a:t>
            </a:r>
            <a:r>
              <a:rPr lang="es-ES" dirty="0" smtClean="0"/>
              <a:t>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247920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océano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Un </a:t>
            </a:r>
            <a:r>
              <a:rPr lang="es-ES" dirty="0" smtClean="0">
                <a:hlinkClick r:id="rId2" tooltip="Océano"/>
              </a:rPr>
              <a:t>océano</a:t>
            </a:r>
            <a:r>
              <a:rPr lang="es-ES" dirty="0" smtClean="0"/>
              <a:t> es un cuerpo importante de </a:t>
            </a:r>
            <a:r>
              <a:rPr lang="es-ES" dirty="0" smtClean="0">
                <a:hlinkClick r:id="rId3" tooltip="Agua de mar"/>
              </a:rPr>
              <a:t>agua salina</a:t>
            </a:r>
            <a:r>
              <a:rPr lang="es-ES" dirty="0" smtClean="0"/>
              <a:t> y un componente de la hidrosfera. Aproximadamente el 71 % de la superficie de la Tierra (un área de unos 362 millones de kilómetros cuadrados) está cubierta por el océano, una </a:t>
            </a:r>
            <a:r>
              <a:rPr lang="es-ES" dirty="0" smtClean="0">
                <a:hlinkClick r:id="rId4" tooltip="Océano mundial"/>
              </a:rPr>
              <a:t>masa de agua continua</a:t>
            </a:r>
            <a:r>
              <a:rPr lang="es-ES" dirty="0" smtClean="0"/>
              <a:t> que normalmente se divide en varios océanos principales y </a:t>
            </a:r>
            <a:r>
              <a:rPr lang="es-ES" dirty="0" smtClean="0">
                <a:hlinkClick r:id="rId5" tooltip="Mar"/>
              </a:rPr>
              <a:t>mares</a:t>
            </a:r>
            <a:r>
              <a:rPr lang="es-ES" dirty="0" smtClean="0"/>
              <a:t> más pequeños. Más de la mitad de esta área tiene más de 3000 metros (9800 pies) de profundidad. La </a:t>
            </a:r>
            <a:r>
              <a:rPr lang="es-ES" dirty="0" smtClean="0">
                <a:hlinkClick r:id="rId6" tooltip="Salinidad"/>
              </a:rPr>
              <a:t>salinidad</a:t>
            </a:r>
            <a:r>
              <a:rPr lang="es-ES" dirty="0" smtClean="0"/>
              <a:t> oceánica promedio es de alrededor de 35 </a:t>
            </a:r>
            <a:r>
              <a:rPr lang="es-ES" dirty="0" err="1" smtClean="0">
                <a:hlinkClick r:id="rId7" tooltip="Partes por notación"/>
              </a:rPr>
              <a:t>ppt</a:t>
            </a:r>
            <a:r>
              <a:rPr lang="es-ES" dirty="0" smtClean="0">
                <a:hlinkClick r:id="rId7" tooltip="Partes por notación"/>
              </a:rPr>
              <a:t> (partes por mil)</a:t>
            </a:r>
            <a:r>
              <a:rPr lang="es-ES" dirty="0" smtClean="0"/>
              <a:t> (3.5 %), y casi toda el agua de mar tiene una salinidad en el rango de 30 a 38 </a:t>
            </a:r>
            <a:r>
              <a:rPr lang="es-ES" dirty="0" err="1" smtClean="0"/>
              <a:t>ppt</a:t>
            </a:r>
            <a:r>
              <a:rPr lang="es-ES" dirty="0" smtClean="0"/>
              <a:t>. Aunque generalmente reconocidas como varios océanos «separados», estas aguas comprenden un cuerpo global e interconectado de agua salada a menudo conocido como el océano mundial o el océano global.</a:t>
            </a:r>
            <a:r>
              <a:rPr lang="es-ES" baseline="30000" dirty="0" smtClean="0">
                <a:hlinkClick r:id="rId8"/>
              </a:rPr>
              <a:t>[9]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9"/>
              </a:rPr>
              <a:t>[10]</a:t>
            </a:r>
            <a:r>
              <a:rPr lang="es-ES" dirty="0" smtClean="0"/>
              <a:t>​ Los </a:t>
            </a:r>
            <a:r>
              <a:rPr lang="es-ES" dirty="0" smtClean="0">
                <a:hlinkClick r:id="rId10" tooltip="Relieve oceánico"/>
              </a:rPr>
              <a:t>fondos marinos</a:t>
            </a:r>
            <a:r>
              <a:rPr lang="es-ES" dirty="0" smtClean="0"/>
              <a:t> profundos son más de la mitad de la superficie de la Tierra, y se encuentran entre los entornos naturales menos modificados. Las principales divisiones oceánicas están definidas en parte por los </a:t>
            </a:r>
            <a:r>
              <a:rPr lang="es-ES" dirty="0" smtClean="0">
                <a:hlinkClick r:id="rId11" tooltip="Continente"/>
              </a:rPr>
              <a:t>continentes</a:t>
            </a:r>
            <a:r>
              <a:rPr lang="es-ES" dirty="0" smtClean="0"/>
              <a:t>, varios </a:t>
            </a:r>
            <a:r>
              <a:rPr lang="es-ES" dirty="0" smtClean="0">
                <a:hlinkClick r:id="rId12" tooltip="Archipiélago"/>
              </a:rPr>
              <a:t>archipiélagos</a:t>
            </a:r>
            <a:r>
              <a:rPr lang="es-ES" dirty="0" smtClean="0"/>
              <a:t> y otros criterios: estas divisiones son (en orden descendente de tamaño) el </a:t>
            </a:r>
            <a:r>
              <a:rPr lang="es-ES" dirty="0" smtClean="0">
                <a:hlinkClick r:id="rId13" tooltip="Océano Pacífico"/>
              </a:rPr>
              <a:t>océano Pacífico</a:t>
            </a:r>
            <a:r>
              <a:rPr lang="es-ES" dirty="0" smtClean="0"/>
              <a:t>, el </a:t>
            </a:r>
            <a:r>
              <a:rPr lang="es-ES" dirty="0" smtClean="0">
                <a:hlinkClick r:id="rId14" tooltip="Océano Atlántico"/>
              </a:rPr>
              <a:t>océano Atlántico</a:t>
            </a:r>
            <a:r>
              <a:rPr lang="es-ES" dirty="0" smtClean="0"/>
              <a:t>, el </a:t>
            </a:r>
            <a:r>
              <a:rPr lang="es-ES" dirty="0" smtClean="0">
                <a:hlinkClick r:id="rId15" tooltip="Océano Índico"/>
              </a:rPr>
              <a:t>océano Índico</a:t>
            </a:r>
            <a:r>
              <a:rPr lang="es-ES" dirty="0" smtClean="0"/>
              <a:t>, el </a:t>
            </a:r>
            <a:r>
              <a:rPr lang="es-ES" dirty="0" smtClean="0">
                <a:hlinkClick r:id="rId16" tooltip="Océano Austral"/>
              </a:rPr>
              <a:t>océano Antártico</a:t>
            </a:r>
            <a:r>
              <a:rPr lang="es-ES" dirty="0" smtClean="0"/>
              <a:t> y el </a:t>
            </a:r>
            <a:r>
              <a:rPr lang="es-ES" dirty="0" smtClean="0">
                <a:hlinkClick r:id="rId17" tooltip="Océano Ártico"/>
              </a:rPr>
              <a:t>océano Ártico</a:t>
            </a:r>
            <a:r>
              <a:rPr lang="es-ES" dirty="0" smtClean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39006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290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Madelein Lisset Morales Pichilla</vt:lpstr>
      <vt:lpstr>Medio Ambiente</vt:lpstr>
      <vt:lpstr>Naturaleza</vt:lpstr>
      <vt:lpstr>Corteza terrestre</vt:lpstr>
      <vt:lpstr>océano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Madelein Lisset Morales Pichilla</dc:title>
  <dc:creator>GNet</dc:creator>
  <cp:lastModifiedBy>GNet</cp:lastModifiedBy>
  <cp:revision>3</cp:revision>
  <dcterms:created xsi:type="dcterms:W3CDTF">2025-10-07T18:17:35Z</dcterms:created>
  <dcterms:modified xsi:type="dcterms:W3CDTF">2025-10-07T18:36:51Z</dcterms:modified>
</cp:coreProperties>
</file>