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9254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7447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9486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5684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4765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23914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8873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0774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266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9198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3476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0435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579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3012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787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6243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4091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1191AA0-BBE6-44FB-B4A0-E804F9994A5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42828-3809-41CA-8D02-E440057581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36101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Paleontolog%C3%ADa" TargetMode="External"/><Relationship Id="rId13" Type="http://schemas.openxmlformats.org/officeDocument/2006/relationships/hyperlink" Target="https://es.wikipedia.org/wiki/F%C3%ADsica" TargetMode="External"/><Relationship Id="rId3" Type="http://schemas.openxmlformats.org/officeDocument/2006/relationships/hyperlink" Target="https://es.wikipedia.org/wiki/Ciencia" TargetMode="External"/><Relationship Id="rId7" Type="http://schemas.openxmlformats.org/officeDocument/2006/relationships/hyperlink" Target="https://es.wikipedia.org/wiki/Geolog%C3%ADa" TargetMode="External"/><Relationship Id="rId12" Type="http://schemas.openxmlformats.org/officeDocument/2006/relationships/hyperlink" Target="https://es.wikipedia.org/wiki/Geodesia" TargetMode="External"/><Relationship Id="rId17" Type="http://schemas.openxmlformats.org/officeDocument/2006/relationships/hyperlink" Target="https://es.wikipedia.org/wiki/Matem%C3%A1ticas" TargetMode="External"/><Relationship Id="rId2" Type="http://schemas.openxmlformats.org/officeDocument/2006/relationships/hyperlink" Target="https://es.wikipedia.org/wiki/Ciencias_de_la_Tierra" TargetMode="External"/><Relationship Id="rId16" Type="http://schemas.openxmlformats.org/officeDocument/2006/relationships/hyperlink" Target="https://es.wikipedia.org/wiki/Geocronolog%C3%A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Geograf%C3%ADa_f%C3%ADsica" TargetMode="External"/><Relationship Id="rId11" Type="http://schemas.openxmlformats.org/officeDocument/2006/relationships/hyperlink" Target="https://es.wikipedia.org/wiki/Oceanograf%C3%ADa" TargetMode="External"/><Relationship Id="rId5" Type="http://schemas.openxmlformats.org/officeDocument/2006/relationships/hyperlink" Target="https://es.wikipedia.org/wiki/Disciplina" TargetMode="External"/><Relationship Id="rId15" Type="http://schemas.openxmlformats.org/officeDocument/2006/relationships/hyperlink" Target="https://es.wikipedia.org/wiki/Biolog%C3%ADa" TargetMode="External"/><Relationship Id="rId10" Type="http://schemas.openxmlformats.org/officeDocument/2006/relationships/hyperlink" Target="https://es.wikipedia.org/wiki/Climatolog%C3%ADa" TargetMode="External"/><Relationship Id="rId4" Type="http://schemas.openxmlformats.org/officeDocument/2006/relationships/hyperlink" Target="https://es.wikipedia.org/wiki/Tierra" TargetMode="External"/><Relationship Id="rId9" Type="http://schemas.openxmlformats.org/officeDocument/2006/relationships/hyperlink" Target="https://es.wikipedia.org/wiki/Geof%C3%ADsica" TargetMode="External"/><Relationship Id="rId14" Type="http://schemas.openxmlformats.org/officeDocument/2006/relationships/hyperlink" Target="https://es.wikipedia.org/wiki/Qu%C3%ADmica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Radiois%C3%B3topo" TargetMode="External"/><Relationship Id="rId13" Type="http://schemas.openxmlformats.org/officeDocument/2006/relationships/hyperlink" Target="https://es.wikipedia.org/wiki/Subducci%C3%B3n" TargetMode="External"/><Relationship Id="rId3" Type="http://schemas.openxmlformats.org/officeDocument/2006/relationships/hyperlink" Target="https://es.wikipedia.org/wiki/Litosfera" TargetMode="External"/><Relationship Id="rId7" Type="http://schemas.openxmlformats.org/officeDocument/2006/relationships/hyperlink" Target="https://es.wikipedia.org/wiki/Radiactividad" TargetMode="External"/><Relationship Id="rId12" Type="http://schemas.openxmlformats.org/officeDocument/2006/relationships/hyperlink" Target="https://es.wikipedia.org/wiki/Volc%C3%A1n" TargetMode="External"/><Relationship Id="rId2" Type="http://schemas.openxmlformats.org/officeDocument/2006/relationships/hyperlink" Target="https://es.wikipedia.org/wiki/Corteza_(geolog%C3%ADa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Magma" TargetMode="External"/><Relationship Id="rId11" Type="http://schemas.openxmlformats.org/officeDocument/2006/relationships/hyperlink" Target="https://es.wikipedia.org/wiki/Tect%C3%B3nica_de_placas" TargetMode="External"/><Relationship Id="rId5" Type="http://schemas.openxmlformats.org/officeDocument/2006/relationships/hyperlink" Target="https://es.wikipedia.org/wiki/Roca_%C3%ADgnea" TargetMode="External"/><Relationship Id="rId15" Type="http://schemas.openxmlformats.org/officeDocument/2006/relationships/hyperlink" Target="https://es.wikipedia.org/wiki/Pluma_mant%C3%A9lica" TargetMode="External"/><Relationship Id="rId10" Type="http://schemas.openxmlformats.org/officeDocument/2006/relationships/hyperlink" Target="https://es.wikipedia.org/wiki/Reolog%C3%ADa" TargetMode="External"/><Relationship Id="rId4" Type="http://schemas.openxmlformats.org/officeDocument/2006/relationships/hyperlink" Target="https://es.wikipedia.org/wiki/Manto_terrestre" TargetMode="External"/><Relationship Id="rId9" Type="http://schemas.openxmlformats.org/officeDocument/2006/relationships/hyperlink" Target="https://es.wikipedia.org/wiki/Convecci%C3%B3n_del_manto" TargetMode="External"/><Relationship Id="rId14" Type="http://schemas.openxmlformats.org/officeDocument/2006/relationships/hyperlink" Target="https://es.wikipedia.org/wiki/Dorsal_mediooce%C3%A1nica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9" TargetMode="External"/><Relationship Id="rId13" Type="http://schemas.openxmlformats.org/officeDocument/2006/relationships/hyperlink" Target="https://es.wikipedia.org/wiki/Oc%C3%A9ano_Pac%C3%ADfico" TargetMode="External"/><Relationship Id="rId3" Type="http://schemas.openxmlformats.org/officeDocument/2006/relationships/hyperlink" Target="https://es.wikipedia.org/wiki/Agua_de_mar" TargetMode="External"/><Relationship Id="rId7" Type="http://schemas.openxmlformats.org/officeDocument/2006/relationships/hyperlink" Target="https://es.wikipedia.org/wiki/Partes_por_notaci%C3%B3n" TargetMode="External"/><Relationship Id="rId12" Type="http://schemas.openxmlformats.org/officeDocument/2006/relationships/hyperlink" Target="https://es.wikipedia.org/wiki/Archipi%C3%A9lago" TargetMode="External"/><Relationship Id="rId17" Type="http://schemas.openxmlformats.org/officeDocument/2006/relationships/hyperlink" Target="https://es.wikipedia.org/wiki/Oc%C3%A9ano_%C3%81rtico" TargetMode="External"/><Relationship Id="rId2" Type="http://schemas.openxmlformats.org/officeDocument/2006/relationships/hyperlink" Target="https://es.wikipedia.org/wiki/Oc%C3%A9ano" TargetMode="External"/><Relationship Id="rId16" Type="http://schemas.openxmlformats.org/officeDocument/2006/relationships/hyperlink" Target="https://es.wikipedia.org/wiki/Oc%C3%A9ano_Austr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Salinidad" TargetMode="External"/><Relationship Id="rId11" Type="http://schemas.openxmlformats.org/officeDocument/2006/relationships/hyperlink" Target="https://es.wikipedia.org/wiki/Continente" TargetMode="External"/><Relationship Id="rId5" Type="http://schemas.openxmlformats.org/officeDocument/2006/relationships/hyperlink" Target="https://es.wikipedia.org/wiki/Mar" TargetMode="External"/><Relationship Id="rId15" Type="http://schemas.openxmlformats.org/officeDocument/2006/relationships/hyperlink" Target="https://es.wikipedia.org/wiki/Oc%C3%A9ano_%C3%8Dndico" TargetMode="External"/><Relationship Id="rId10" Type="http://schemas.openxmlformats.org/officeDocument/2006/relationships/hyperlink" Target="https://es.wikipedia.org/wiki/Relieve_oce%C3%A1nico" TargetMode="External"/><Relationship Id="rId4" Type="http://schemas.openxmlformats.org/officeDocument/2006/relationships/hyperlink" Target="https://es.wikipedia.org/wiki/Oc%C3%A9ano_mundial" TargetMode="External"/><Relationship Id="rId9" Type="http://schemas.openxmlformats.org/officeDocument/2006/relationships/hyperlink" Target="https://es.wikipedia.org/wiki/Medio_ambiente_natural#cite_note-UNAoO-10" TargetMode="External"/><Relationship Id="rId14" Type="http://schemas.openxmlformats.org/officeDocument/2006/relationships/hyperlink" Target="https://es.wikipedia.org/wiki/Oc%C3%A9ano_Atl%C3%A1ntic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Sharon Abigail García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4to Computación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830544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El </a:t>
            </a:r>
            <a:r>
              <a:rPr lang="es-GT" b="1" dirty="0" smtClean="0"/>
              <a:t>medio ambiente natural</a:t>
            </a:r>
            <a:r>
              <a:rPr lang="es-GT" dirty="0" smtClean="0"/>
              <a:t> (también escrito </a:t>
            </a:r>
            <a:r>
              <a:rPr lang="es-GT" b="1" dirty="0" smtClean="0"/>
              <a:t>medioambiente</a:t>
            </a:r>
            <a:r>
              <a:rPr lang="es-GT" dirty="0" smtClean="0"/>
              <a:t>)</a:t>
            </a:r>
            <a:r>
              <a:rPr lang="es-GT" baseline="30000" dirty="0" smtClean="0">
                <a:hlinkClick r:id="rId2"/>
              </a:rPr>
              <a:t>[1]</a:t>
            </a:r>
            <a:r>
              <a:rPr lang="es-GT" dirty="0" smtClean="0"/>
              <a:t>​ o </a:t>
            </a:r>
            <a:r>
              <a:rPr lang="es-GT" b="1" dirty="0" smtClean="0"/>
              <a:t>entorno natural</a:t>
            </a:r>
            <a:r>
              <a:rPr lang="es-GT" dirty="0" smtClean="0"/>
              <a:t> es el conjunto de componentes físicos, químicos y biológicos externos con los que interactúan los </a:t>
            </a:r>
            <a:r>
              <a:rPr lang="es-GT" dirty="0" smtClean="0">
                <a:hlinkClick r:id="rId3" tooltip="Ser vivo"/>
              </a:rPr>
              <a:t>seres vivos</a:t>
            </a:r>
            <a:r>
              <a:rPr lang="es-GT" dirty="0" smtClean="0"/>
              <a:t>.</a:t>
            </a:r>
            <a:r>
              <a:rPr lang="es-GT" baseline="30000" dirty="0" smtClean="0">
                <a:hlinkClick r:id="rId4"/>
              </a:rPr>
              <a:t>[2]</a:t>
            </a:r>
            <a:r>
              <a:rPr lang="es-GT" dirty="0" smtClean="0"/>
              <a:t>​ Dicho entorno abarca la interacción de todas las </a:t>
            </a:r>
            <a:r>
              <a:rPr lang="es-GT" dirty="0" smtClean="0">
                <a:hlinkClick r:id="rId5" tooltip="Especie"/>
              </a:rPr>
              <a:t>especies</a:t>
            </a:r>
            <a:r>
              <a:rPr lang="es-GT" dirty="0" smtClean="0"/>
              <a:t> vivas, el </a:t>
            </a:r>
            <a:r>
              <a:rPr lang="es-GT" dirty="0" smtClean="0">
                <a:hlinkClick r:id="rId6" tooltip="Clima"/>
              </a:rPr>
              <a:t>clima</a:t>
            </a:r>
            <a:r>
              <a:rPr lang="es-GT" dirty="0" smtClean="0"/>
              <a:t>, y los recursos naturales que afectan la supervivencia humana y la actividad económica.</a:t>
            </a:r>
            <a:r>
              <a:rPr lang="es-GT" baseline="30000" dirty="0" smtClean="0">
                <a:hlinkClick r:id="rId7"/>
              </a:rPr>
              <a:t>[3]</a:t>
            </a:r>
            <a:r>
              <a:rPr lang="es-GT" dirty="0" smtClean="0"/>
              <a:t>​</a:t>
            </a:r>
            <a:r>
              <a:rPr lang="es-GT" baseline="30000" dirty="0" smtClean="0">
                <a:hlinkClick r:id="rId8"/>
              </a:rPr>
              <a:t>[4]</a:t>
            </a:r>
            <a:r>
              <a:rPr lang="es-GT" dirty="0" smtClean="0"/>
              <a:t>​ Se pueden distinguir como componentes del medio ambiente: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080140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C</a:t>
            </a:r>
            <a:r>
              <a:rPr lang="es-GT" dirty="0" smtClean="0"/>
              <a:t>ontraposición Al Entorno Natural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Como contraposición al entorno natural está el </a:t>
            </a:r>
            <a:r>
              <a:rPr lang="es-GT" dirty="0" smtClean="0">
                <a:hlinkClick r:id="rId2" tooltip="Ambiente construido"/>
              </a:rPr>
              <a:t>ambiente construido</a:t>
            </a:r>
            <a:r>
              <a:rPr lang="es-GT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GT" dirty="0" smtClean="0">
                <a:hlinkClick r:id="rId3" tooltip="Choza"/>
              </a:rPr>
              <a:t>choza</a:t>
            </a:r>
            <a:r>
              <a:rPr lang="es-GT" dirty="0" smtClean="0"/>
              <a:t> de barro o un </a:t>
            </a:r>
            <a:r>
              <a:rPr lang="es-GT" dirty="0" smtClean="0">
                <a:hlinkClick r:id="rId4" tooltip="Sistema fotovoltaico"/>
              </a:rPr>
              <a:t>sistema fotovoltaico</a:t>
            </a:r>
            <a:r>
              <a:rPr lang="es-GT" dirty="0" smtClean="0"/>
              <a:t> en el </a:t>
            </a:r>
            <a:r>
              <a:rPr lang="es-GT" dirty="0" smtClean="0">
                <a:hlinkClick r:id="rId5" tooltip="Desierto"/>
              </a:rPr>
              <a:t>desierto</a:t>
            </a:r>
            <a:r>
              <a:rPr lang="es-GT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GT" dirty="0" smtClean="0">
                <a:hlinkClick r:id="rId6" tooltip="Castor"/>
              </a:rPr>
              <a:t>presas de castores</a:t>
            </a:r>
            <a:r>
              <a:rPr lang="es-GT" dirty="0" smtClean="0"/>
              <a:t>, y las obras de las </a:t>
            </a:r>
            <a:r>
              <a:rPr lang="es-GT" dirty="0" smtClean="0">
                <a:hlinkClick r:id="rId7" tooltip="Isoptera"/>
              </a:rPr>
              <a:t>termitas</a:t>
            </a:r>
            <a:r>
              <a:rPr lang="es-GT" dirty="0" smtClean="0"/>
              <a:t>, termiteros o </a:t>
            </a:r>
            <a:r>
              <a:rPr lang="es-GT" dirty="0" smtClean="0">
                <a:hlinkClick r:id="rId8" tooltip="Termitero"/>
              </a:rPr>
              <a:t>montículos</a:t>
            </a:r>
            <a:r>
              <a:rPr lang="es-GT" dirty="0" smtClean="0"/>
              <a:t>, se consideran naturales.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998129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Composición</a:t>
            </a:r>
            <a:br>
              <a:rPr lang="es-GT" b="1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Las </a:t>
            </a:r>
            <a:r>
              <a:rPr lang="es-GT" dirty="0" smtClean="0">
                <a:hlinkClick r:id="rId2" tooltip="Ciencias de la Tierra"/>
              </a:rPr>
              <a:t>ciencias de la Tierra</a:t>
            </a:r>
            <a:r>
              <a:rPr lang="es-GT" dirty="0" smtClean="0"/>
              <a:t> (también conocidas como </a:t>
            </a:r>
            <a:r>
              <a:rPr lang="es-GT" dirty="0" err="1" smtClean="0"/>
              <a:t>geociencias</a:t>
            </a:r>
            <a:r>
              <a:rPr lang="es-GT" dirty="0" smtClean="0"/>
              <a:t> o ciencias geológicas) engloban todas las </a:t>
            </a:r>
            <a:r>
              <a:rPr lang="es-GT" dirty="0" smtClean="0">
                <a:hlinkClick r:id="rId3" tooltip="Ciencia"/>
              </a:rPr>
              <a:t>ciencias</a:t>
            </a:r>
            <a:r>
              <a:rPr lang="es-GT" dirty="0" smtClean="0"/>
              <a:t> relacionadas con el estudio directo del planeta </a:t>
            </a:r>
            <a:r>
              <a:rPr lang="es-GT" dirty="0" smtClean="0">
                <a:hlinkClick r:id="rId4" tooltip="Tierra"/>
              </a:rPr>
              <a:t>Tierra</a:t>
            </a:r>
            <a:r>
              <a:rPr lang="es-GT" dirty="0" smtClean="0"/>
              <a:t> como tal. Hay diferentes </a:t>
            </a:r>
            <a:r>
              <a:rPr lang="es-GT" dirty="0" smtClean="0">
                <a:hlinkClick r:id="rId5" tooltip="Disciplina"/>
              </a:rPr>
              <a:t>disciplinas</a:t>
            </a:r>
            <a:r>
              <a:rPr lang="es-GT" dirty="0" smtClean="0"/>
              <a:t> en ciencias de la tierra, como </a:t>
            </a:r>
            <a:r>
              <a:rPr lang="es-GT" dirty="0" smtClean="0">
                <a:hlinkClick r:id="rId6" tooltip="Geografía física"/>
              </a:rPr>
              <a:t>geografía física</a:t>
            </a:r>
            <a:r>
              <a:rPr lang="es-GT" dirty="0" smtClean="0"/>
              <a:t>, </a:t>
            </a:r>
            <a:r>
              <a:rPr lang="es-GT" dirty="0" smtClean="0">
                <a:hlinkClick r:id="rId7" tooltip="Geología"/>
              </a:rPr>
              <a:t>geología</a:t>
            </a:r>
            <a:r>
              <a:rPr lang="es-GT" dirty="0" smtClean="0"/>
              <a:t>, </a:t>
            </a:r>
            <a:r>
              <a:rPr lang="es-GT" dirty="0" smtClean="0">
                <a:hlinkClick r:id="rId8" tooltip="Paleontología"/>
              </a:rPr>
              <a:t>paleontología</a:t>
            </a:r>
            <a:r>
              <a:rPr lang="es-GT" dirty="0" smtClean="0"/>
              <a:t>, </a:t>
            </a:r>
            <a:r>
              <a:rPr lang="es-GT" dirty="0" smtClean="0">
                <a:hlinkClick r:id="rId9" tooltip="Geofísica"/>
              </a:rPr>
              <a:t>geofísica</a:t>
            </a:r>
            <a:r>
              <a:rPr lang="es-GT" dirty="0" smtClean="0"/>
              <a:t>, </a:t>
            </a:r>
            <a:r>
              <a:rPr lang="es-GT" dirty="0" smtClean="0">
                <a:hlinkClick r:id="rId10" tooltip="Climatología"/>
              </a:rPr>
              <a:t>climatología</a:t>
            </a:r>
            <a:r>
              <a:rPr lang="es-GT" dirty="0" smtClean="0"/>
              <a:t>, </a:t>
            </a:r>
            <a:r>
              <a:rPr lang="es-GT" dirty="0" smtClean="0">
                <a:hlinkClick r:id="rId11" tooltip="Oceanografía"/>
              </a:rPr>
              <a:t>oceanografía</a:t>
            </a:r>
            <a:r>
              <a:rPr lang="es-GT" dirty="0" smtClean="0"/>
              <a:t> o </a:t>
            </a:r>
            <a:r>
              <a:rPr lang="es-GT" dirty="0" smtClean="0">
                <a:hlinkClick r:id="rId12" tooltip="Geodesia"/>
              </a:rPr>
              <a:t>geodesia</a:t>
            </a:r>
            <a:r>
              <a:rPr lang="es-GT" dirty="0" smtClean="0"/>
              <a:t>, ente otras. Estas disciplinas utilizan la </a:t>
            </a:r>
            <a:r>
              <a:rPr lang="es-GT" dirty="0" smtClean="0">
                <a:hlinkClick r:id="rId13" tooltip="Física"/>
              </a:rPr>
              <a:t>física</a:t>
            </a:r>
            <a:r>
              <a:rPr lang="es-GT" dirty="0" smtClean="0"/>
              <a:t>, la </a:t>
            </a:r>
            <a:r>
              <a:rPr lang="es-GT" dirty="0" smtClean="0">
                <a:hlinkClick r:id="rId14" tooltip="Química"/>
              </a:rPr>
              <a:t>química</a:t>
            </a:r>
            <a:r>
              <a:rPr lang="es-GT" dirty="0" smtClean="0"/>
              <a:t>, la </a:t>
            </a:r>
            <a:r>
              <a:rPr lang="es-GT" dirty="0" smtClean="0">
                <a:hlinkClick r:id="rId15" tooltip="Biología"/>
              </a:rPr>
              <a:t>biología</a:t>
            </a:r>
            <a:r>
              <a:rPr lang="es-GT" dirty="0" smtClean="0"/>
              <a:t>, la </a:t>
            </a:r>
            <a:r>
              <a:rPr lang="es-GT" dirty="0" err="1" smtClean="0">
                <a:hlinkClick r:id="rId16" tooltip="Geocronología"/>
              </a:rPr>
              <a:t>geocronología</a:t>
            </a:r>
            <a:r>
              <a:rPr lang="es-GT" dirty="0" smtClean="0"/>
              <a:t> y las </a:t>
            </a:r>
            <a:r>
              <a:rPr lang="es-GT" dirty="0" smtClean="0">
                <a:hlinkClick r:id="rId17" tooltip="Matemáticas"/>
              </a:rPr>
              <a:t>matemáticas</a:t>
            </a:r>
            <a:r>
              <a:rPr lang="es-GT" dirty="0" smtClean="0"/>
              <a:t> para desarrollar una comprensión cualitativa y cuantitativa de las principales áreas o </a:t>
            </a:r>
            <a:r>
              <a:rPr lang="es-GT" i="1" dirty="0" smtClean="0"/>
              <a:t>esferas</a:t>
            </a:r>
            <a:r>
              <a:rPr lang="es-GT" dirty="0" smtClean="0"/>
              <a:t> de la Tierra.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8582997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Actividad geológica</a:t>
            </a:r>
            <a:br>
              <a:rPr lang="es-GT" b="1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GT" dirty="0" smtClean="0"/>
              <a:t>La </a:t>
            </a:r>
            <a:r>
              <a:rPr lang="es-GT" dirty="0" smtClean="0">
                <a:hlinkClick r:id="rId2" tooltip="Corteza (geología)"/>
              </a:rPr>
              <a:t>corteza terrestre</a:t>
            </a:r>
            <a:r>
              <a:rPr lang="es-GT" dirty="0" smtClean="0"/>
              <a:t>, o </a:t>
            </a:r>
            <a:r>
              <a:rPr lang="es-GT" dirty="0" smtClean="0">
                <a:hlinkClick r:id="rId3" tooltip="Litosfera"/>
              </a:rPr>
              <a:t>litosfera</a:t>
            </a:r>
            <a:r>
              <a:rPr lang="es-GT" dirty="0" smtClean="0"/>
              <a:t>, es la superficie sólida más externa del planeta y es química y mecánicamente diferente del </a:t>
            </a:r>
            <a:r>
              <a:rPr lang="es-GT" dirty="0" smtClean="0">
                <a:hlinkClick r:id="rId4" tooltip="Manto terrestre"/>
              </a:rPr>
              <a:t>manto</a:t>
            </a:r>
            <a:r>
              <a:rPr lang="es-GT" dirty="0" smtClean="0"/>
              <a:t> subyacente. Es la capa de roca de la Tierra con la que interaccionan la vida y los seres humanos. Se ha generado en gran medida por procesos </a:t>
            </a:r>
            <a:r>
              <a:rPr lang="es-GT" dirty="0" smtClean="0">
                <a:hlinkClick r:id="rId5" tooltip="Roca ígnea"/>
              </a:rPr>
              <a:t>ígneos</a:t>
            </a:r>
            <a:r>
              <a:rPr lang="es-GT" dirty="0" smtClean="0"/>
              <a:t> en los que el </a:t>
            </a:r>
            <a:r>
              <a:rPr lang="es-GT" dirty="0" smtClean="0">
                <a:hlinkClick r:id="rId6" tooltip="Magma"/>
              </a:rPr>
              <a:t>magma</a:t>
            </a:r>
            <a:r>
              <a:rPr lang="es-GT" dirty="0" smtClean="0"/>
              <a:t> se enfría y se solidifica para formar roca sólida. Debajo de la litosfera se encuentra el manto que se calienta por la </a:t>
            </a:r>
            <a:r>
              <a:rPr lang="es-GT" dirty="0" smtClean="0">
                <a:hlinkClick r:id="rId7" tooltip="Radiactividad"/>
              </a:rPr>
              <a:t>descomposición</a:t>
            </a:r>
            <a:r>
              <a:rPr lang="es-GT" dirty="0" smtClean="0"/>
              <a:t> de los </a:t>
            </a:r>
            <a:r>
              <a:rPr lang="es-GT" dirty="0" smtClean="0">
                <a:hlinkClick r:id="rId8" tooltip="Radioisótopo"/>
              </a:rPr>
              <a:t>elementos radiactivos</a:t>
            </a:r>
            <a:r>
              <a:rPr lang="es-GT" dirty="0" smtClean="0"/>
              <a:t>. El manto, aunque sólido, se encuentra en un estado de </a:t>
            </a:r>
            <a:r>
              <a:rPr lang="es-GT" dirty="0" smtClean="0">
                <a:hlinkClick r:id="rId9" tooltip="Convección del manto"/>
              </a:rPr>
              <a:t>convección</a:t>
            </a:r>
            <a:r>
              <a:rPr lang="es-GT" dirty="0" smtClean="0"/>
              <a:t> </a:t>
            </a:r>
            <a:r>
              <a:rPr lang="es-GT" dirty="0" err="1" smtClean="0">
                <a:hlinkClick r:id="rId10" tooltip="Reología"/>
              </a:rPr>
              <a:t>reológica</a:t>
            </a:r>
            <a:r>
              <a:rPr lang="es-GT" dirty="0" smtClean="0"/>
              <a:t>. Este proceso de convección hace que las placas </a:t>
            </a:r>
            <a:r>
              <a:rPr lang="es-GT" dirty="0" err="1" smtClean="0"/>
              <a:t>litosféricas</a:t>
            </a:r>
            <a:r>
              <a:rPr lang="es-GT" dirty="0" smtClean="0"/>
              <a:t> se muevan, aunque lentamente. El proceso resultante se conoce como </a:t>
            </a:r>
            <a:r>
              <a:rPr lang="es-GT" dirty="0" smtClean="0">
                <a:hlinkClick r:id="rId11" tooltip="Tectónica de placas"/>
              </a:rPr>
              <a:t>tectónica de placas</a:t>
            </a:r>
            <a:r>
              <a:rPr lang="es-GT" dirty="0" smtClean="0"/>
              <a:t>. Los </a:t>
            </a:r>
            <a:r>
              <a:rPr lang="es-GT" dirty="0" smtClean="0">
                <a:hlinkClick r:id="rId12" tooltip="Volcán"/>
              </a:rPr>
              <a:t>volcanes</a:t>
            </a:r>
            <a:r>
              <a:rPr lang="es-GT" dirty="0" smtClean="0"/>
              <a:t> resultan principalmente de la fusión del material de la corteza </a:t>
            </a:r>
            <a:r>
              <a:rPr lang="es-GT" dirty="0" err="1" smtClean="0">
                <a:hlinkClick r:id="rId13" tooltip="Subducción"/>
              </a:rPr>
              <a:t>subducida</a:t>
            </a:r>
            <a:r>
              <a:rPr lang="es-GT" dirty="0" smtClean="0"/>
              <a:t> o del manto ascendente en las </a:t>
            </a:r>
            <a:r>
              <a:rPr lang="es-GT" dirty="0" smtClean="0">
                <a:hlinkClick r:id="rId14" tooltip="Dorsal mediooceánica"/>
              </a:rPr>
              <a:t>cordilleras </a:t>
            </a:r>
            <a:r>
              <a:rPr lang="es-GT" dirty="0" err="1" smtClean="0">
                <a:hlinkClick r:id="rId14" tooltip="Dorsal mediooceánica"/>
              </a:rPr>
              <a:t>medioocéanicas</a:t>
            </a:r>
            <a:r>
              <a:rPr lang="es-GT" dirty="0" smtClean="0"/>
              <a:t> y las </a:t>
            </a:r>
            <a:r>
              <a:rPr lang="es-GT" dirty="0" smtClean="0">
                <a:hlinkClick r:id="rId15" tooltip="Pluma mantélica"/>
              </a:rPr>
              <a:t>plumas del manto</a:t>
            </a:r>
            <a:r>
              <a:rPr lang="es-GT" dirty="0" smtClean="0"/>
              <a:t>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19464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Océanos</a:t>
            </a:r>
            <a:endParaRPr lang="es-GT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GT" dirty="0" smtClean="0"/>
              <a:t>Un </a:t>
            </a:r>
            <a:r>
              <a:rPr lang="es-GT" dirty="0" smtClean="0">
                <a:hlinkClick r:id="rId2" tooltip="Océano"/>
              </a:rPr>
              <a:t>océano</a:t>
            </a:r>
            <a:r>
              <a:rPr lang="es-GT" dirty="0" smtClean="0"/>
              <a:t> es un cuerpo importante de </a:t>
            </a:r>
            <a:r>
              <a:rPr lang="es-GT" dirty="0" smtClean="0">
                <a:hlinkClick r:id="rId3" tooltip="Agua de mar"/>
              </a:rPr>
              <a:t>agua salina</a:t>
            </a:r>
            <a:r>
              <a:rPr lang="es-GT" dirty="0" smtClean="0"/>
              <a:t> y un componente de la hidrosfera. Aproximadamente el 71 % de la superficie de la Tierra (un área de unos 362 millones de kilómetros cuadrados) está cubierta por el océano, una </a:t>
            </a:r>
            <a:r>
              <a:rPr lang="es-GT" dirty="0" smtClean="0">
                <a:hlinkClick r:id="rId4" tooltip="Océano mundial"/>
              </a:rPr>
              <a:t>masa de agua continua</a:t>
            </a:r>
            <a:r>
              <a:rPr lang="es-GT" dirty="0" smtClean="0"/>
              <a:t> que normalmente se divide en varios océanos principales y </a:t>
            </a:r>
            <a:r>
              <a:rPr lang="es-GT" dirty="0" smtClean="0">
                <a:hlinkClick r:id="rId5" tooltip="Mar"/>
              </a:rPr>
              <a:t>mares</a:t>
            </a:r>
            <a:r>
              <a:rPr lang="es-GT" dirty="0" smtClean="0"/>
              <a:t> más pequeños. Más de la mitad de esta área tiene más de 3000 metros (9800 pies) de profundidad. La </a:t>
            </a:r>
            <a:r>
              <a:rPr lang="es-GT" dirty="0" smtClean="0">
                <a:hlinkClick r:id="rId6" tooltip="Salinidad"/>
              </a:rPr>
              <a:t>salinidad</a:t>
            </a:r>
            <a:r>
              <a:rPr lang="es-GT" dirty="0" smtClean="0"/>
              <a:t> oceánica promedio es de alrededor de 35 </a:t>
            </a:r>
            <a:r>
              <a:rPr lang="es-GT" dirty="0" err="1" smtClean="0">
                <a:hlinkClick r:id="rId7" tooltip="Partes por notación"/>
              </a:rPr>
              <a:t>ppt</a:t>
            </a:r>
            <a:r>
              <a:rPr lang="es-GT" dirty="0" smtClean="0">
                <a:hlinkClick r:id="rId7" tooltip="Partes por notación"/>
              </a:rPr>
              <a:t> (partes por mil)</a:t>
            </a:r>
            <a:r>
              <a:rPr lang="es-GT" dirty="0" smtClean="0"/>
              <a:t> (3.5 %), y casi toda el agua de mar tiene una salinidad en el rango de 30 a 38 </a:t>
            </a:r>
            <a:r>
              <a:rPr lang="es-GT" dirty="0" err="1" smtClean="0"/>
              <a:t>ppt</a:t>
            </a:r>
            <a:r>
              <a:rPr lang="es-GT" dirty="0" smtClean="0"/>
              <a:t>. Aunque generalmente reconocidas como varios océanos «separados», estas aguas comprenden un cuerpo global e interconectado de agua salada a menudo conocido como el océano mundial o el océano global.</a:t>
            </a:r>
            <a:r>
              <a:rPr lang="es-GT" baseline="30000" dirty="0" smtClean="0">
                <a:hlinkClick r:id="rId8"/>
              </a:rPr>
              <a:t>[9]</a:t>
            </a:r>
            <a:r>
              <a:rPr lang="es-GT" dirty="0" smtClean="0"/>
              <a:t>​</a:t>
            </a:r>
            <a:r>
              <a:rPr lang="es-GT" baseline="30000" dirty="0" smtClean="0">
                <a:hlinkClick r:id="rId9"/>
              </a:rPr>
              <a:t>[10]</a:t>
            </a:r>
            <a:r>
              <a:rPr lang="es-GT" dirty="0" smtClean="0"/>
              <a:t>​ Los </a:t>
            </a:r>
            <a:r>
              <a:rPr lang="es-GT" dirty="0" smtClean="0">
                <a:hlinkClick r:id="rId10" tooltip="Relieve oceánico"/>
              </a:rPr>
              <a:t>fondos marinos</a:t>
            </a:r>
            <a:r>
              <a:rPr lang="es-GT" dirty="0" smtClean="0"/>
              <a:t> profundos son más de la mitad de la superficie de la Tierra, y se encuentran entre los entornos naturales menos modificados. Las principales divisiones oceánicas están definidas en parte por los </a:t>
            </a:r>
            <a:r>
              <a:rPr lang="es-GT" dirty="0" smtClean="0">
                <a:hlinkClick r:id="rId11" tooltip="Continente"/>
              </a:rPr>
              <a:t>continentes</a:t>
            </a:r>
            <a:r>
              <a:rPr lang="es-GT" dirty="0" smtClean="0"/>
              <a:t>, varios </a:t>
            </a:r>
            <a:r>
              <a:rPr lang="es-GT" dirty="0" smtClean="0">
                <a:hlinkClick r:id="rId12" tooltip="Archipiélago"/>
              </a:rPr>
              <a:t>archipiélagos</a:t>
            </a:r>
            <a:r>
              <a:rPr lang="es-GT" dirty="0" smtClean="0"/>
              <a:t> y otros criterios: estas divisiones son (en orden descendente de tamaño) el </a:t>
            </a:r>
            <a:r>
              <a:rPr lang="es-GT" dirty="0" smtClean="0">
                <a:hlinkClick r:id="rId13" tooltip="Océano Pacífico"/>
              </a:rPr>
              <a:t>océano Pacífico</a:t>
            </a:r>
            <a:r>
              <a:rPr lang="es-GT" dirty="0" smtClean="0"/>
              <a:t>, el </a:t>
            </a:r>
            <a:r>
              <a:rPr lang="es-GT" dirty="0" smtClean="0">
                <a:hlinkClick r:id="rId14" tooltip="Océano Atlántico"/>
              </a:rPr>
              <a:t>océano Atlántico</a:t>
            </a:r>
            <a:r>
              <a:rPr lang="es-GT" dirty="0" smtClean="0"/>
              <a:t>, el </a:t>
            </a:r>
            <a:r>
              <a:rPr lang="es-GT" dirty="0" smtClean="0">
                <a:hlinkClick r:id="rId15" tooltip="Océano Índico"/>
              </a:rPr>
              <a:t>océano Índico</a:t>
            </a:r>
            <a:r>
              <a:rPr lang="es-GT" dirty="0" smtClean="0"/>
              <a:t>, el </a:t>
            </a:r>
            <a:r>
              <a:rPr lang="es-GT" dirty="0" smtClean="0">
                <a:hlinkClick r:id="rId16" tooltip="Océano Austral"/>
              </a:rPr>
              <a:t>océano Antártico</a:t>
            </a:r>
            <a:r>
              <a:rPr lang="es-GT" dirty="0" smtClean="0"/>
              <a:t> y el </a:t>
            </a:r>
            <a:r>
              <a:rPr lang="es-GT" dirty="0" smtClean="0">
                <a:hlinkClick r:id="rId17" tooltip="Océano Ártico"/>
              </a:rPr>
              <a:t>océano Ártico</a:t>
            </a:r>
            <a:r>
              <a:rPr lang="es-GT" dirty="0" smtClean="0"/>
              <a:t>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17268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</TotalTime>
  <Words>477</Words>
  <Application>Microsoft Office PowerPoint</Application>
  <PresentationFormat>Panorámica</PresentationFormat>
  <Paragraphs>12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Sharon Abigail García</vt:lpstr>
      <vt:lpstr>Medio Ambiente</vt:lpstr>
      <vt:lpstr>Contraposición Al Entorno Natural</vt:lpstr>
      <vt:lpstr>Composición </vt:lpstr>
      <vt:lpstr>Actividad geológica </vt:lpstr>
      <vt:lpstr>Océanos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Sharon Abigail García</dc:title>
  <dc:creator>GNet</dc:creator>
  <cp:lastModifiedBy>GNet</cp:lastModifiedBy>
  <cp:revision>3</cp:revision>
  <dcterms:created xsi:type="dcterms:W3CDTF">2025-10-13T18:07:07Z</dcterms:created>
  <dcterms:modified xsi:type="dcterms:W3CDTF">2025-10-13T18:32:33Z</dcterms:modified>
</cp:coreProperties>
</file>