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3" d="100"/>
          <a:sy n="63" d="100"/>
        </p:scale>
        <p:origin x="78" y="11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537744A-8D20-4871-8DBF-E05235450105}" type="datetimeFigureOut">
              <a:rPr lang="es-GT" smtClean="0"/>
              <a:t>21/10/2025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217511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537744A-8D20-4871-8DBF-E05235450105}" type="datetimeFigureOut">
              <a:rPr lang="es-GT" smtClean="0"/>
              <a:t>21/10/2025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1660760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537744A-8D20-4871-8DBF-E05235450105}" type="datetimeFigureOut">
              <a:rPr lang="es-GT" smtClean="0"/>
              <a:t>21/10/2025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38357970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537744A-8D20-4871-8DBF-E05235450105}" type="datetimeFigureOut">
              <a:rPr lang="es-GT" smtClean="0"/>
              <a:t>21/10/2025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B3B34B86-26E8-46FD-97B9-AEED13DEC7B2}" type="slidenum">
              <a:rPr lang="es-GT" smtClean="0"/>
              <a:t>‹Nº›</a:t>
            </a:fld>
            <a:endParaRPr lang="es-G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608297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537744A-8D20-4871-8DBF-E05235450105}" type="datetimeFigureOut">
              <a:rPr lang="es-GT" smtClean="0"/>
              <a:t>21/10/2025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13312576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37744A-8D20-4871-8DBF-E05235450105}" type="datetimeFigureOut">
              <a:rPr lang="es-GT" smtClean="0"/>
              <a:t>21/10/2025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555300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37744A-8D20-4871-8DBF-E05235450105}" type="datetimeFigureOut">
              <a:rPr lang="es-GT" smtClean="0"/>
              <a:t>21/10/2025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14526781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537744A-8D20-4871-8DBF-E05235450105}" type="datetimeFigureOut">
              <a:rPr lang="es-GT" smtClean="0"/>
              <a:t>21/10/2025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25966640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537744A-8D20-4871-8DBF-E05235450105}" type="datetimeFigureOut">
              <a:rPr lang="es-GT" smtClean="0"/>
              <a:t>21/10/2025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2217920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F537744A-8D20-4871-8DBF-E05235450105}" type="datetimeFigureOut">
              <a:rPr lang="es-GT" smtClean="0"/>
              <a:t>21/10/2025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2479297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537744A-8D20-4871-8DBF-E05235450105}" type="datetimeFigureOut">
              <a:rPr lang="es-GT" smtClean="0"/>
              <a:t>21/10/2025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786131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537744A-8D20-4871-8DBF-E05235450105}" type="datetimeFigureOut">
              <a:rPr lang="es-GT" smtClean="0"/>
              <a:t>21/10/2025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3806117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537744A-8D20-4871-8DBF-E05235450105}" type="datetimeFigureOut">
              <a:rPr lang="es-GT" smtClean="0"/>
              <a:t>21/10/2025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2192779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F537744A-8D20-4871-8DBF-E05235450105}" type="datetimeFigureOut">
              <a:rPr lang="es-GT" smtClean="0"/>
              <a:t>21/10/2025</a:t>
            </a:fld>
            <a:endParaRPr lang="es-GT"/>
          </a:p>
        </p:txBody>
      </p:sp>
      <p:sp>
        <p:nvSpPr>
          <p:cNvPr id="5" name="Footer Placeholder 3"/>
          <p:cNvSpPr>
            <a:spLocks noGrp="1"/>
          </p:cNvSpPr>
          <p:nvPr>
            <p:ph type="ftr" sz="quarter" idx="11"/>
          </p:nvPr>
        </p:nvSpPr>
        <p:spPr/>
        <p:txBody>
          <a:bodyPr/>
          <a:lstStyle/>
          <a:p>
            <a:endParaRPr lang="es-GT"/>
          </a:p>
        </p:txBody>
      </p:sp>
      <p:sp>
        <p:nvSpPr>
          <p:cNvPr id="6" name="Slide Number Placeholder 4"/>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3504110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537744A-8D20-4871-8DBF-E05235450105}" type="datetimeFigureOut">
              <a:rPr lang="es-GT" smtClean="0"/>
              <a:t>21/10/2025</a:t>
            </a:fld>
            <a:endParaRPr lang="es-GT"/>
          </a:p>
        </p:txBody>
      </p:sp>
      <p:sp>
        <p:nvSpPr>
          <p:cNvPr id="5" name="Footer Placeholder 2"/>
          <p:cNvSpPr>
            <a:spLocks noGrp="1"/>
          </p:cNvSpPr>
          <p:nvPr>
            <p:ph type="ftr" sz="quarter" idx="11"/>
          </p:nvPr>
        </p:nvSpPr>
        <p:spPr/>
        <p:txBody>
          <a:bodyPr/>
          <a:lstStyle/>
          <a:p>
            <a:endParaRPr lang="es-GT"/>
          </a:p>
        </p:txBody>
      </p:sp>
      <p:sp>
        <p:nvSpPr>
          <p:cNvPr id="6" name="Slide Number Placeholder 3"/>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1624967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F537744A-8D20-4871-8DBF-E05235450105}" type="datetimeFigureOut">
              <a:rPr lang="es-GT" smtClean="0"/>
              <a:t>21/10/2025</a:t>
            </a:fld>
            <a:endParaRPr lang="es-GT"/>
          </a:p>
        </p:txBody>
      </p:sp>
      <p:sp>
        <p:nvSpPr>
          <p:cNvPr id="5" name="Footer Placeholder 5"/>
          <p:cNvSpPr>
            <a:spLocks noGrp="1"/>
          </p:cNvSpPr>
          <p:nvPr>
            <p:ph type="ftr" sz="quarter" idx="11"/>
          </p:nvPr>
        </p:nvSpPr>
        <p:spPr/>
        <p:txBody>
          <a:bodyPr/>
          <a:lstStyle/>
          <a:p>
            <a:endParaRPr lang="es-GT"/>
          </a:p>
        </p:txBody>
      </p:sp>
      <p:sp>
        <p:nvSpPr>
          <p:cNvPr id="6" name="Slide Number Placeholder 6"/>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2505789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537744A-8D20-4871-8DBF-E05235450105}" type="datetimeFigureOut">
              <a:rPr lang="es-GT" smtClean="0"/>
              <a:t>21/10/2025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B3B34B86-26E8-46FD-97B9-AEED13DEC7B2}" type="slidenum">
              <a:rPr lang="es-GT" smtClean="0"/>
              <a:t>‹Nº›</a:t>
            </a:fld>
            <a:endParaRPr lang="es-GT"/>
          </a:p>
        </p:txBody>
      </p:sp>
    </p:spTree>
    <p:extLst>
      <p:ext uri="{BB962C8B-B14F-4D97-AF65-F5344CB8AC3E}">
        <p14:creationId xmlns:p14="http://schemas.microsoft.com/office/powerpoint/2010/main" val="1088378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537744A-8D20-4871-8DBF-E05235450105}" type="datetimeFigureOut">
              <a:rPr lang="es-GT" smtClean="0"/>
              <a:t>21/10/2025</a:t>
            </a:fld>
            <a:endParaRPr lang="es-G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GT"/>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3B34B86-26E8-46FD-97B9-AEED13DEC7B2}" type="slidenum">
              <a:rPr lang="es-GT" smtClean="0"/>
              <a:t>‹Nº›</a:t>
            </a:fld>
            <a:endParaRPr lang="es-GT"/>
          </a:p>
        </p:txBody>
      </p:sp>
    </p:spTree>
    <p:extLst>
      <p:ext uri="{BB962C8B-B14F-4D97-AF65-F5344CB8AC3E}">
        <p14:creationId xmlns:p14="http://schemas.microsoft.com/office/powerpoint/2010/main" val="160442907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es.wikipedia.org/wiki/Alexander_von_Humboldt" TargetMode="External"/><Relationship Id="rId3" Type="http://schemas.openxmlformats.org/officeDocument/2006/relationships/hyperlink" Target="https://es.wikipedia.org/wiki/Lago_de_Atitl%C3%A1n#cite_note-1" TargetMode="External"/><Relationship Id="rId7" Type="http://schemas.openxmlformats.org/officeDocument/2006/relationships/hyperlink" Target="https://es.wikipedia.org/wiki/Tierra" TargetMode="External"/><Relationship Id="rId2" Type="http://schemas.openxmlformats.org/officeDocument/2006/relationships/hyperlink" Target="https://es.wikipedia.org/wiki/Guatemala" TargetMode="External"/><Relationship Id="rId1" Type="http://schemas.openxmlformats.org/officeDocument/2006/relationships/slideLayout" Target="../slideLayouts/slideLayout2.xml"/><Relationship Id="rId6" Type="http://schemas.openxmlformats.org/officeDocument/2006/relationships/hyperlink" Target="https://es.wikipedia.org/wiki/Turismo_en_Guatemala" TargetMode="External"/><Relationship Id="rId11" Type="http://schemas.openxmlformats.org/officeDocument/2006/relationships/image" Target="../media/image6.jpeg"/><Relationship Id="rId5" Type="http://schemas.openxmlformats.org/officeDocument/2006/relationships/hyperlink" Target="https://es.wikipedia.org/wiki/Departamento_de_Solol%C3%A1" TargetMode="External"/><Relationship Id="rId10" Type="http://schemas.openxmlformats.org/officeDocument/2006/relationships/hyperlink" Target="https://es.wikipedia.org/wiki/Lago_de_Atitl%C3%A1n#cite_note-3" TargetMode="External"/><Relationship Id="rId4" Type="http://schemas.openxmlformats.org/officeDocument/2006/relationships/hyperlink" Target="https://es.wikipedia.org/wiki/Lago_de_Atitl%C3%A1n#cite_note-2" TargetMode="External"/><Relationship Id="rId9" Type="http://schemas.openxmlformats.org/officeDocument/2006/relationships/hyperlink" Target="https://es.wikipedia.org/wiki/National_Geographic_(canal_de_televisi%C3%B3n)"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hyperlink" Target="https://es.wikipedia.org/wiki/Sacatep%C3%A9quez" TargetMode="External"/><Relationship Id="rId7" Type="http://schemas.openxmlformats.org/officeDocument/2006/relationships/hyperlink" Target="https://es.wikipedia.org/wiki/Volc%C3%A1n_de_Fuego#cite_note-2" TargetMode="External"/><Relationship Id="rId2" Type="http://schemas.openxmlformats.org/officeDocument/2006/relationships/hyperlink" Target="https://es.wikipedia.org/wiki/Estratovolc%C3%A1n" TargetMode="External"/><Relationship Id="rId1" Type="http://schemas.openxmlformats.org/officeDocument/2006/relationships/slideLayout" Target="../slideLayouts/slideLayout2.xml"/><Relationship Id="rId6" Type="http://schemas.openxmlformats.org/officeDocument/2006/relationships/hyperlink" Target="https://es.wikipedia.org/wiki/Guatemala" TargetMode="External"/><Relationship Id="rId5" Type="http://schemas.openxmlformats.org/officeDocument/2006/relationships/hyperlink" Target="https://es.wikipedia.org/wiki/Chimaltenango" TargetMode="External"/><Relationship Id="rId4" Type="http://schemas.openxmlformats.org/officeDocument/2006/relationships/hyperlink" Target="https://es.wikipedia.org/wiki/Escuintla_(departamento)"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hyperlink" Target="https://es.wikipedia.org/wiki/CSIRA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es.wikipedia.org/wiki/Ciudad_de_Guatemala" TargetMode="External"/><Relationship Id="rId13" Type="http://schemas.openxmlformats.org/officeDocument/2006/relationships/hyperlink" Target="https://es.wikipedia.org/wiki/El_Salvador" TargetMode="External"/><Relationship Id="rId3" Type="http://schemas.openxmlformats.org/officeDocument/2006/relationships/hyperlink" Target="https://es.wikipedia.org/wiki/Am%C3%A9rica" TargetMode="External"/><Relationship Id="rId7" Type="http://schemas.openxmlformats.org/officeDocument/2006/relationships/hyperlink" Target="https://es.wikipedia.org/wiki/Capital_(pol%C3%ADtica)" TargetMode="External"/><Relationship Id="rId12" Type="http://schemas.openxmlformats.org/officeDocument/2006/relationships/hyperlink" Target="https://es.wikipedia.org/wiki/Honduras" TargetMode="External"/><Relationship Id="rId17" Type="http://schemas.openxmlformats.org/officeDocument/2006/relationships/image" Target="../media/image12.jpg"/><Relationship Id="rId2" Type="http://schemas.openxmlformats.org/officeDocument/2006/relationships/hyperlink" Target="https://es.wikipedia.org/wiki/N%C3%A1huatl" TargetMode="External"/><Relationship Id="rId16" Type="http://schemas.openxmlformats.org/officeDocument/2006/relationships/hyperlink" Target="https://es.wikipedia.org/wiki/Golfo_de_Honduras" TargetMode="External"/><Relationship Id="rId1" Type="http://schemas.openxmlformats.org/officeDocument/2006/relationships/slideLayout" Target="../slideLayouts/slideLayout2.xml"/><Relationship Id="rId6" Type="http://schemas.openxmlformats.org/officeDocument/2006/relationships/hyperlink" Target="https://es.wikipedia.org/wiki/Organizaci%C3%B3n_territorial_de_Guatemala" TargetMode="External"/><Relationship Id="rId11" Type="http://schemas.openxmlformats.org/officeDocument/2006/relationships/hyperlink" Target="https://es.wikipedia.org/wiki/Belice" TargetMode="External"/><Relationship Id="rId5" Type="http://schemas.openxmlformats.org/officeDocument/2006/relationships/hyperlink" Target="https://es.wikipedia.org/wiki/Rep%C3%BAblica_democr%C3%A1tica" TargetMode="External"/><Relationship Id="rId15" Type="http://schemas.openxmlformats.org/officeDocument/2006/relationships/hyperlink" Target="https://es.wikipedia.org/wiki/Oc%C3%A9ano_Pac%C3%ADfico" TargetMode="External"/><Relationship Id="rId10" Type="http://schemas.openxmlformats.org/officeDocument/2006/relationships/hyperlink" Target="https://es.wikipedia.org/wiki/M%C3%A9xico" TargetMode="External"/><Relationship Id="rId4" Type="http://schemas.openxmlformats.org/officeDocument/2006/relationships/hyperlink" Target="https://es.wikipedia.org/wiki/Constituci%C3%B3n_de_Guatemala" TargetMode="External"/><Relationship Id="rId9" Type="http://schemas.openxmlformats.org/officeDocument/2006/relationships/hyperlink" Target="https://es.wikipedia.org/wiki/Fronteras_de_Guatemala" TargetMode="External"/><Relationship Id="rId14" Type="http://schemas.openxmlformats.org/officeDocument/2006/relationships/hyperlink" Target="https://es.wikipedia.org/wiki/Litoral_(geograf%C3%ADa)"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Sharon Abigail García</a:t>
            </a:r>
            <a:br>
              <a:rPr lang="es-ES" dirty="0" smtClean="0"/>
            </a:br>
            <a:endParaRPr lang="es-GT" dirty="0"/>
          </a:p>
        </p:txBody>
      </p:sp>
      <p:sp>
        <p:nvSpPr>
          <p:cNvPr id="3" name="Subtítulo 2"/>
          <p:cNvSpPr>
            <a:spLocks noGrp="1"/>
          </p:cNvSpPr>
          <p:nvPr>
            <p:ph type="subTitle" idx="1"/>
          </p:nvPr>
        </p:nvSpPr>
        <p:spPr/>
        <p:txBody>
          <a:bodyPr/>
          <a:lstStyle/>
          <a:p>
            <a:r>
              <a:rPr lang="es-ES" dirty="0" smtClean="0"/>
              <a:t>4to Computación</a:t>
            </a:r>
            <a:endParaRPr lang="es-GT" dirty="0"/>
          </a:p>
        </p:txBody>
      </p:sp>
    </p:spTree>
    <p:extLst>
      <p:ext uri="{BB962C8B-B14F-4D97-AF65-F5344CB8AC3E}">
        <p14:creationId xmlns:p14="http://schemas.microsoft.com/office/powerpoint/2010/main" val="14312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1" presetClass="exit" presetSubtype="0" fill="hold" grpId="1" nodeType="clickEffect">
                                  <p:stCondLst>
                                    <p:cond delay="0"/>
                                  </p:stCondLst>
                                  <p:childTnLst>
                                    <p:anim calcmode="lin" valueType="num">
                                      <p:cBhvr>
                                        <p:cTn id="12" dur="1000"/>
                                        <p:tgtEl>
                                          <p:spTgt spid="2"/>
                                        </p:tgtEl>
                                        <p:attrNameLst>
                                          <p:attrName>ppt_w</p:attrName>
                                        </p:attrNameLst>
                                      </p:cBhvr>
                                      <p:tavLst>
                                        <p:tav tm="0">
                                          <p:val>
                                            <p:strVal val="ppt_w"/>
                                          </p:val>
                                        </p:tav>
                                        <p:tav tm="100000">
                                          <p:val>
                                            <p:fltVal val="0"/>
                                          </p:val>
                                        </p:tav>
                                      </p:tavLst>
                                    </p:anim>
                                    <p:anim calcmode="lin" valueType="num">
                                      <p:cBhvr>
                                        <p:cTn id="13" dur="1000"/>
                                        <p:tgtEl>
                                          <p:spTgt spid="2"/>
                                        </p:tgtEl>
                                        <p:attrNameLst>
                                          <p:attrName>ppt_h</p:attrName>
                                        </p:attrNameLst>
                                      </p:cBhvr>
                                      <p:tavLst>
                                        <p:tav tm="0">
                                          <p:val>
                                            <p:strVal val="ppt_h"/>
                                          </p:val>
                                        </p:tav>
                                        <p:tav tm="100000">
                                          <p:val>
                                            <p:fltVal val="0"/>
                                          </p:val>
                                        </p:tav>
                                      </p:tavLst>
                                    </p:anim>
                                    <p:anim calcmode="lin" valueType="num">
                                      <p:cBhvr>
                                        <p:cTn id="14" dur="1000"/>
                                        <p:tgtEl>
                                          <p:spTgt spid="2"/>
                                        </p:tgtEl>
                                        <p:attrNameLst>
                                          <p:attrName>style.rotation</p:attrName>
                                        </p:attrNameLst>
                                      </p:cBhvr>
                                      <p:tavLst>
                                        <p:tav tm="0">
                                          <p:val>
                                            <p:fltVal val="0"/>
                                          </p:val>
                                        </p:tav>
                                        <p:tav tm="100000">
                                          <p:val>
                                            <p:fltVal val="90"/>
                                          </p:val>
                                        </p:tav>
                                      </p:tavLst>
                                    </p:anim>
                                    <p:animEffect transition="out" filter="fade">
                                      <p:cBhvr>
                                        <p:cTn id="15" dur="1000"/>
                                        <p:tgtEl>
                                          <p:spTgt spid="2"/>
                                        </p:tgtEl>
                                      </p:cBhvr>
                                    </p:animEffect>
                                    <p:set>
                                      <p:cBhvr>
                                        <p:cTn id="16" dur="1" fill="hold">
                                          <p:stCondLst>
                                            <p:cond delay="999"/>
                                          </p:stCondLst>
                                        </p:cTn>
                                        <p:tgtEl>
                                          <p:spTgt spid="2"/>
                                        </p:tgtEl>
                                        <p:attrNameLst>
                                          <p:attrName>style.visibility</p:attrName>
                                        </p:attrNameLst>
                                      </p:cBhvr>
                                      <p:to>
                                        <p:strVal val="hidden"/>
                                      </p:to>
                                    </p:set>
                                  </p:childTnLst>
                                </p:cTn>
                              </p:par>
                              <p:par>
                                <p:cTn id="17" presetID="31" presetClass="exit" presetSubtype="0" fill="hold" grpId="1" nodeType="withEffect">
                                  <p:stCondLst>
                                    <p:cond delay="0"/>
                                  </p:stCondLst>
                                  <p:childTnLst>
                                    <p:anim calcmode="lin" valueType="num">
                                      <p:cBhvr>
                                        <p:cTn id="18" dur="1000"/>
                                        <p:tgtEl>
                                          <p:spTgt spid="3">
                                            <p:txEl>
                                              <p:pRg st="0" end="0"/>
                                            </p:txEl>
                                          </p:spTgt>
                                        </p:tgtEl>
                                        <p:attrNameLst>
                                          <p:attrName>ppt_w</p:attrName>
                                        </p:attrNameLst>
                                      </p:cBhvr>
                                      <p:tavLst>
                                        <p:tav tm="0">
                                          <p:val>
                                            <p:strVal val="ppt_w"/>
                                          </p:val>
                                        </p:tav>
                                        <p:tav tm="100000">
                                          <p:val>
                                            <p:fltVal val="0"/>
                                          </p:val>
                                        </p:tav>
                                      </p:tavLst>
                                    </p:anim>
                                    <p:anim calcmode="lin" valueType="num">
                                      <p:cBhvr>
                                        <p:cTn id="19" dur="1000"/>
                                        <p:tgtEl>
                                          <p:spTgt spid="3">
                                            <p:txEl>
                                              <p:pRg st="0" end="0"/>
                                            </p:txEl>
                                          </p:spTgt>
                                        </p:tgtEl>
                                        <p:attrNameLst>
                                          <p:attrName>ppt_h</p:attrName>
                                        </p:attrNameLst>
                                      </p:cBhvr>
                                      <p:tavLst>
                                        <p:tav tm="0">
                                          <p:val>
                                            <p:strVal val="ppt_h"/>
                                          </p:val>
                                        </p:tav>
                                        <p:tav tm="100000">
                                          <p:val>
                                            <p:fltVal val="0"/>
                                          </p:val>
                                        </p:tav>
                                      </p:tavLst>
                                    </p:anim>
                                    <p:anim calcmode="lin" valueType="num">
                                      <p:cBhvr>
                                        <p:cTn id="20"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0" end="0"/>
                                            </p:txEl>
                                          </p:spTgt>
                                        </p:tgtEl>
                                      </p:cBhvr>
                                    </p:animEffect>
                                    <p:set>
                                      <p:cBhvr>
                                        <p:cTn id="22"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b="1" dirty="0" smtClean="0"/>
              <a:t>Lago de Atitlán</a:t>
            </a:r>
            <a:br>
              <a:rPr lang="es-GT" b="1" dirty="0" smtClean="0"/>
            </a:br>
            <a:endParaRPr lang="es-GT" dirty="0"/>
          </a:p>
        </p:txBody>
      </p:sp>
      <p:sp>
        <p:nvSpPr>
          <p:cNvPr id="3" name="Marcador de contenido 2"/>
          <p:cNvSpPr>
            <a:spLocks noGrp="1"/>
          </p:cNvSpPr>
          <p:nvPr>
            <p:ph idx="1"/>
          </p:nvPr>
        </p:nvSpPr>
        <p:spPr>
          <a:xfrm>
            <a:off x="1103312" y="2072641"/>
            <a:ext cx="8946541" cy="3810000"/>
          </a:xfrm>
        </p:spPr>
        <p:txBody>
          <a:bodyPr>
            <a:normAutofit/>
          </a:bodyPr>
          <a:lstStyle/>
          <a:p>
            <a:r>
              <a:rPr lang="es-ES" dirty="0" smtClean="0"/>
              <a:t>El </a:t>
            </a:r>
            <a:r>
              <a:rPr lang="es-ES" b="1" dirty="0" smtClean="0"/>
              <a:t>Lago de </a:t>
            </a:r>
            <a:r>
              <a:rPr lang="es-ES" b="1" dirty="0" err="1" smtClean="0"/>
              <a:t>Atitlán</a:t>
            </a:r>
            <a:r>
              <a:rPr lang="es-ES" dirty="0" smtClean="0"/>
              <a:t> es el lago más profundo de Centroamérica y es el segundo lago más grande por superficie de </a:t>
            </a:r>
            <a:r>
              <a:rPr lang="es-ES" dirty="0" smtClean="0">
                <a:hlinkClick r:id="rId2" tooltip="Guatemala"/>
              </a:rPr>
              <a:t>Guatemala</a:t>
            </a:r>
            <a:r>
              <a:rPr lang="es-ES" dirty="0" smtClean="0"/>
              <a:t>.</a:t>
            </a:r>
            <a:r>
              <a:rPr lang="es-ES" baseline="30000" dirty="0" smtClean="0">
                <a:hlinkClick r:id="rId3"/>
              </a:rPr>
              <a:t>[1]</a:t>
            </a:r>
            <a:r>
              <a:rPr lang="es-ES" dirty="0" smtClean="0"/>
              <a:t>​ Su parte más profunda se encuentra a 340 metros aproximadamente,</a:t>
            </a:r>
            <a:r>
              <a:rPr lang="es-ES" baseline="30000" dirty="0" smtClean="0">
                <a:hlinkClick r:id="rId4"/>
              </a:rPr>
              <a:t>[2]</a:t>
            </a:r>
            <a:r>
              <a:rPr lang="es-ES" dirty="0" smtClean="0"/>
              <a:t>​ mientras la profundidad media es de 220 metros. E una importante fuente económica del </a:t>
            </a:r>
            <a:r>
              <a:rPr lang="es-ES" dirty="0" smtClean="0">
                <a:hlinkClick r:id="rId5" tooltip="Departamento de Sololá"/>
              </a:rPr>
              <a:t>Departamento de Sololá</a:t>
            </a:r>
            <a:r>
              <a:rPr lang="es-ES" dirty="0" smtClean="0"/>
              <a:t>, donde queda ubicado, así como un </a:t>
            </a:r>
            <a:r>
              <a:rPr lang="es-ES" dirty="0" smtClean="0">
                <a:hlinkClick r:id="rId6" tooltip="Turismo en Guatemala"/>
              </a:rPr>
              <a:t>centro turístico</a:t>
            </a:r>
            <a:r>
              <a:rPr lang="es-ES" dirty="0" smtClean="0"/>
              <a:t> de gran interés comercial. El lago de </a:t>
            </a:r>
            <a:r>
              <a:rPr lang="es-ES" dirty="0" err="1" smtClean="0"/>
              <a:t>Atitlán</a:t>
            </a:r>
            <a:r>
              <a:rPr lang="es-ES" dirty="0" smtClean="0"/>
              <a:t> es reconocido como uno de los lagos más bellos del planeta </a:t>
            </a:r>
            <a:r>
              <a:rPr lang="es-ES" dirty="0" smtClean="0">
                <a:hlinkClick r:id="rId7" tooltip="Tierra"/>
              </a:rPr>
              <a:t>Tierra</a:t>
            </a:r>
            <a:r>
              <a:rPr lang="es-ES" dirty="0" smtClean="0"/>
              <a:t> y es una de las atracciones turísticas nacionales e internacionales más importantes de toda Guatemala. El explorador y naturalista alemán </a:t>
            </a:r>
            <a:r>
              <a:rPr lang="es-ES" dirty="0" smtClean="0">
                <a:hlinkClick r:id="rId8" tooltip="Alexander von Humboldt"/>
              </a:rPr>
              <a:t>Alexander von Humboldt</a:t>
            </a:r>
            <a:r>
              <a:rPr lang="es-ES" dirty="0" smtClean="0"/>
              <a:t> y </a:t>
            </a:r>
            <a:r>
              <a:rPr lang="es-ES" dirty="0" err="1" smtClean="0">
                <a:hlinkClick r:id="rId9" tooltip="National Geographic (canal de televisión)"/>
              </a:rPr>
              <a:t>National</a:t>
            </a:r>
            <a:r>
              <a:rPr lang="es-ES" dirty="0" smtClean="0">
                <a:hlinkClick r:id="rId9" tooltip="National Geographic (canal de televisión)"/>
              </a:rPr>
              <a:t> </a:t>
            </a:r>
            <a:r>
              <a:rPr lang="es-ES" dirty="0" err="1" smtClean="0">
                <a:hlinkClick r:id="rId9" tooltip="National Geographic (canal de televisión)"/>
              </a:rPr>
              <a:t>Geographic</a:t>
            </a:r>
            <a:r>
              <a:rPr lang="es-ES" dirty="0" smtClean="0"/>
              <a:t> han denominado a este lugar como "el lago más hermoso del mundo".</a:t>
            </a:r>
            <a:r>
              <a:rPr lang="es-ES" baseline="30000" dirty="0" smtClean="0">
                <a:hlinkClick r:id="rId10"/>
              </a:rPr>
              <a:t>[3]</a:t>
            </a:r>
            <a:r>
              <a:rPr lang="es-ES" dirty="0" smtClean="0"/>
              <a:t>​ </a:t>
            </a:r>
            <a:endParaRPr lang="es-GT" dirty="0"/>
          </a:p>
        </p:txBody>
      </p:sp>
      <p:pic>
        <p:nvPicPr>
          <p:cNvPr id="5" name="Imagen 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576582" y="452718"/>
            <a:ext cx="3154680" cy="1363451"/>
          </a:xfrm>
          <a:prstGeom prst="rect">
            <a:avLst/>
          </a:prstGeom>
        </p:spPr>
      </p:pic>
    </p:spTree>
    <p:extLst>
      <p:ext uri="{BB962C8B-B14F-4D97-AF65-F5344CB8AC3E}">
        <p14:creationId xmlns:p14="http://schemas.microsoft.com/office/powerpoint/2010/main" val="749109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6" dur="2000" fill="hold"/>
                                        <p:tgtEl>
                                          <p:spTgt spid="2"/>
                                        </p:tgtEl>
                                        <p:attrNameLst>
                                          <p:attrName>ppt_x</p:attrName>
                                          <p:attrName>ppt_y</p:attrName>
                                        </p:attrNameLst>
                                      </p:cBhvr>
                                    </p:animMotion>
                                  </p:childTnLst>
                                </p:cTn>
                              </p:par>
                              <p:par>
                                <p:cTn id="7" presetID="1" presetClass="path" presetSubtype="0" accel="50000" decel="50000" fill="hold" grpId="0" nodeType="withEffect">
                                  <p:stCondLst>
                                    <p:cond delay="0"/>
                                  </p:stCondLst>
                                  <p:childTnLst>
                                    <p:animMotion origin="layout" path="M 0 0 C 0.069 0 0.125 0.056 0.125 0.125 C 0.125 0.194 0.069 0.25 0 0.25 C -0.069 0.25 -0.125 0.194 -0.125 0.125 C -0.125 0.056 -0.069 0 0 0 Z" pathEditMode="relative" ptsTypes="">
                                      <p:cBhvr>
                                        <p:cTn id="8" dur="2000" fill="hold"/>
                                        <p:tgtEl>
                                          <p:spTgt spid="3">
                                            <p:txEl>
                                              <p:pRg st="0" end="0"/>
                                            </p:txEl>
                                          </p:spTgt>
                                        </p:tgtEl>
                                        <p:attrNameLst>
                                          <p:attrName>ppt_x</p:attrName>
                                          <p:attrName>ppt_y</p:attrName>
                                        </p:attrNameLst>
                                      </p:cBhvr>
                                    </p:animMotion>
                                  </p:childTnLst>
                                </p:cTn>
                              </p:par>
                            </p:childTnLst>
                          </p:cTn>
                        </p:par>
                      </p:childTnLst>
                    </p:cTn>
                  </p:par>
                  <p:par>
                    <p:cTn id="9" fill="hold">
                      <p:stCondLst>
                        <p:cond delay="indefinite"/>
                      </p:stCondLst>
                      <p:childTnLst>
                        <p:par>
                          <p:cTn id="10" fill="hold">
                            <p:stCondLst>
                              <p:cond delay="0"/>
                            </p:stCondLst>
                            <p:childTnLst>
                              <p:par>
                                <p:cTn id="11" presetID="1" presetClass="path" presetSubtype="0" accel="50000" decel="50000" fill="hold" nodeType="clickEffect">
                                  <p:stCondLst>
                                    <p:cond delay="0"/>
                                  </p:stCondLst>
                                  <p:childTnLst>
                                    <p:animMotion origin="layout" path="M 0 0 C 0.069 0 0.125 0.056 0.125 0.125 C 0.125 0.194 0.069 0.25 0 0.25 C -0.069 0.25 -0.125 0.194 -0.125 0.125 C -0.125 0.056 -0.069 0 0 0 Z" pathEditMode="relative" ptsTypes="">
                                      <p:cBhvr>
                                        <p:cTn id="12" dur="2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Que es una computadora</a:t>
            </a:r>
            <a:endParaRPr lang="es-GT" dirty="0"/>
          </a:p>
        </p:txBody>
      </p:sp>
      <p:sp>
        <p:nvSpPr>
          <p:cNvPr id="3" name="Marcador de contenido 2"/>
          <p:cNvSpPr>
            <a:spLocks noGrp="1"/>
          </p:cNvSpPr>
          <p:nvPr>
            <p:ph idx="1"/>
          </p:nvPr>
        </p:nvSpPr>
        <p:spPr/>
        <p:txBody>
          <a:bodyPr/>
          <a:lstStyle/>
          <a:p>
            <a:r>
              <a:rPr lang="es-ES" dirty="0"/>
              <a:t>Una computadora es una máquina electrónica digital programable que procesa datos de entrada para convertirlos en información útil, ejecutando una serie de comandos para realizar diversas tareas de forma rápida. Está compuesta por hardware (los componentes físicos) y software (los programas) que trabajan juntos, incluyendo una unidad de procesamiento (CPU), memoria y dispositivos de entrada/salida. </a:t>
            </a:r>
          </a:p>
          <a:p>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7255" y="4381481"/>
            <a:ext cx="3600450" cy="2066588"/>
          </a:xfrm>
          <a:prstGeom prst="rect">
            <a:avLst/>
          </a:prstGeom>
        </p:spPr>
      </p:pic>
    </p:spTree>
    <p:extLst>
      <p:ext uri="{BB962C8B-B14F-4D97-AF65-F5344CB8AC3E}">
        <p14:creationId xmlns:p14="http://schemas.microsoft.com/office/powerpoint/2010/main" val="2017929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2"/>
                                        </p:tgtEl>
                                        <p:attrNameLst>
                                          <p:attrName>ppt_x</p:attrName>
                                          <p:attrName>ppt_y</p:attrName>
                                        </p:attrNameLst>
                                      </p:cBhvr>
                                    </p:animMotion>
                                  </p:childTnLst>
                                </p:cTn>
                              </p:par>
                              <p:par>
                                <p:cTn id="7" presetID="26" presetClass="path" presetSubtype="0" accel="50000" decel="50000" fill="hold" grpId="0" nodeType="with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8" dur="2000" fill="hold"/>
                                        <p:tgtEl>
                                          <p:spTgt spid="3">
                                            <p:txEl>
                                              <p:pRg st="0" end="0"/>
                                            </p:txEl>
                                          </p:spTgt>
                                        </p:tgtEl>
                                        <p:attrNameLst>
                                          <p:attrName>ppt_x</p:attrName>
                                          <p:attrName>ppt_y</p:attrName>
                                        </p:attrNameLst>
                                      </p:cBhvr>
                                    </p:animMotion>
                                  </p:childTnLst>
                                </p:cTn>
                              </p:par>
                            </p:childTnLst>
                          </p:cTn>
                        </p:par>
                      </p:childTnLst>
                    </p:cTn>
                  </p:par>
                  <p:par>
                    <p:cTn id="9" fill="hold">
                      <p:stCondLst>
                        <p:cond delay="indefinite"/>
                      </p:stCondLst>
                      <p:childTnLst>
                        <p:par>
                          <p:cTn id="10" fill="hold">
                            <p:stCondLst>
                              <p:cond delay="0"/>
                            </p:stCondLst>
                            <p:childTnLst>
                              <p:par>
                                <p:cTn id="11" presetID="26" presetClass="path" presetSubtype="0" accel="50000" decel="50000" fill="hold"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12"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Sistema Solar</a:t>
            </a:r>
            <a:endParaRPr lang="es-GT" dirty="0"/>
          </a:p>
        </p:txBody>
      </p:sp>
      <p:sp>
        <p:nvSpPr>
          <p:cNvPr id="3" name="Marcador de contenido 2"/>
          <p:cNvSpPr>
            <a:spLocks noGrp="1"/>
          </p:cNvSpPr>
          <p:nvPr>
            <p:ph idx="1"/>
          </p:nvPr>
        </p:nvSpPr>
        <p:spPr/>
        <p:txBody>
          <a:bodyPr/>
          <a:lstStyle/>
          <a:p>
            <a:r>
              <a:rPr lang="es-ES" dirty="0"/>
              <a:t>El sistema solar está compuesto por el Sol y todos los cuerpos celestes que orbitan a su alrededor por efecto de la gravedad, incluyendo ocho planetas (Mercurio, Venus, Tierra, Marte, Júpiter, Saturno, Urano y Neptuno), planetas enanos, lunas, asteroides, cometas y polvo interplanetario. El Sol, una estrella enana amarilla, constituye la mayor parte de la masa del sistema y se encuentra en el Brazo de Orión de la galaxia Vía Láctea. </a:t>
            </a:r>
          </a:p>
          <a:p>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74720" y="4404360"/>
            <a:ext cx="4450080" cy="2150389"/>
          </a:xfrm>
          <a:prstGeom prst="rect">
            <a:avLst/>
          </a:prstGeom>
        </p:spPr>
      </p:pic>
    </p:spTree>
    <p:extLst>
      <p:ext uri="{BB962C8B-B14F-4D97-AF65-F5344CB8AC3E}">
        <p14:creationId xmlns:p14="http://schemas.microsoft.com/office/powerpoint/2010/main" val="2293625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2"/>
                                        </p:tgtEl>
                                        <p:attrNameLst>
                                          <p:attrName>ppt_x</p:attrName>
                                          <p:attrName>ppt_y</p:attrName>
                                        </p:attrNameLst>
                                      </p:cBhvr>
                                    </p:animMotion>
                                  </p:childTnLst>
                                </p:cTn>
                              </p:par>
                              <p:par>
                                <p:cTn id="7" presetID="26" presetClass="path" presetSubtype="0" accel="50000" decel="50000" fill="hold" grpId="0" nodeType="with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8" dur="2000" fill="hold"/>
                                        <p:tgtEl>
                                          <p:spTgt spid="3">
                                            <p:txEl>
                                              <p:pRg st="0" end="0"/>
                                            </p:txEl>
                                          </p:spTgt>
                                        </p:tgtEl>
                                        <p:attrNameLst>
                                          <p:attrName>ppt_x</p:attrName>
                                          <p:attrName>ppt_y</p:attrName>
                                        </p:attrNameLst>
                                      </p:cBhvr>
                                    </p:animMotion>
                                  </p:childTnLst>
                                </p:cTn>
                              </p:par>
                            </p:childTnLst>
                          </p:cTn>
                        </p:par>
                      </p:childTnLst>
                    </p:cTn>
                  </p:par>
                  <p:par>
                    <p:cTn id="9" fill="hold">
                      <p:stCondLst>
                        <p:cond delay="indefinite"/>
                      </p:stCondLst>
                      <p:childTnLst>
                        <p:par>
                          <p:cTn id="10" fill="hold">
                            <p:stCondLst>
                              <p:cond delay="0"/>
                            </p:stCondLst>
                            <p:childTnLst>
                              <p:par>
                                <p:cTn id="11" presetID="26" presetClass="path" presetSubtype="0" accel="50000" decel="50000" fill="hold"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12"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Que es una IA</a:t>
            </a:r>
            <a:endParaRPr lang="es-GT" dirty="0"/>
          </a:p>
        </p:txBody>
      </p:sp>
      <p:sp>
        <p:nvSpPr>
          <p:cNvPr id="3" name="Marcador de contenido 2"/>
          <p:cNvSpPr>
            <a:spLocks noGrp="1"/>
          </p:cNvSpPr>
          <p:nvPr>
            <p:ph idx="1"/>
          </p:nvPr>
        </p:nvSpPr>
        <p:spPr/>
        <p:txBody>
          <a:bodyPr/>
          <a:lstStyle/>
          <a:p>
            <a:r>
              <a:rPr lang="es-ES" dirty="0"/>
              <a:t>La IA es la capacidad de las máquinas para imitar funciones de la inteligencia humana, como aprender, razonar, percibir y resolver problemas. Se trata de un conjunto de tecnologías que permite a los ordenadores y otros sistemas realizar tareas complejas que normalmente requerirían inteligencia humana. </a:t>
            </a:r>
          </a:p>
          <a:p>
            <a:endParaRPr lang="es-GT" dirty="0"/>
          </a:p>
        </p:txBody>
      </p:sp>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0440" y="4150658"/>
            <a:ext cx="3310890" cy="1783080"/>
          </a:xfrm>
          <a:prstGeom prst="rect">
            <a:avLst/>
          </a:prstGeom>
        </p:spPr>
      </p:pic>
    </p:spTree>
    <p:extLst>
      <p:ext uri="{BB962C8B-B14F-4D97-AF65-F5344CB8AC3E}">
        <p14:creationId xmlns:p14="http://schemas.microsoft.com/office/powerpoint/2010/main" val="86967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par>
                                <p:cTn id="7" presetID="37" presetClass="path" presetSubtype="0" accel="50000" decel="50000" fill="hold" grpId="0" nodeType="withEffect">
                                  <p:stCondLst>
                                    <p:cond delay="0"/>
                                  </p:stCondLst>
                                  <p:childTnLst>
                                    <p:animMotion origin="layout" path="M 0 0 L 0.067 0.04 C 0.081 0.049 0.102 0.054 0.124 0.054 C 0.149 0.054 0.169 0.049 0.183 0.04 L 0.25 0 E" pathEditMode="relative" ptsTypes="">
                                      <p:cBhvr>
                                        <p:cTn id="8" dur="2000" fill="hold"/>
                                        <p:tgtEl>
                                          <p:spTgt spid="3">
                                            <p:txEl>
                                              <p:pRg st="0" end="0"/>
                                            </p:txEl>
                                          </p:spTgt>
                                        </p:tgtEl>
                                        <p:attrNameLst>
                                          <p:attrName>ppt_x</p:attrName>
                                          <p:attrName>ppt_y</p:attrName>
                                        </p:attrNameLst>
                                      </p:cBhvr>
                                    </p:animMotion>
                                  </p:childTnLst>
                                </p:cTn>
                              </p:par>
                            </p:childTnLst>
                          </p:cTn>
                        </p:par>
                      </p:childTnLst>
                    </p:cTn>
                  </p:par>
                  <p:par>
                    <p:cTn id="9" fill="hold">
                      <p:stCondLst>
                        <p:cond delay="indefinite"/>
                      </p:stCondLst>
                      <p:childTnLst>
                        <p:par>
                          <p:cTn id="10" fill="hold">
                            <p:stCondLst>
                              <p:cond delay="0"/>
                            </p:stCondLst>
                            <p:childTnLst>
                              <p:par>
                                <p:cTn id="11" presetID="37" presetClass="path" presetSubtype="0" accel="50000" decel="50000" fill="hold" nodeType="clickEffect">
                                  <p:stCondLst>
                                    <p:cond delay="0"/>
                                  </p:stCondLst>
                                  <p:childTnLst>
                                    <p:animMotion origin="layout" path="M 0 0 L 0.067 0.04 C 0.081 0.049 0.102 0.054 0.124 0.054 C 0.149 0.054 0.169 0.049 0.183 0.04 L 0.25 0 E" pathEditMode="relative" ptsTypes="">
                                      <p:cBhvr>
                                        <p:cTn id="12" dur="2000" fill="hold"/>
                                        <p:tgtEl>
                                          <p:spTgt spid="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Volcán de fuego</a:t>
            </a:r>
            <a:endParaRPr lang="es-GT" dirty="0"/>
          </a:p>
        </p:txBody>
      </p:sp>
      <p:sp>
        <p:nvSpPr>
          <p:cNvPr id="3" name="Marcador de contenido 2"/>
          <p:cNvSpPr>
            <a:spLocks noGrp="1"/>
          </p:cNvSpPr>
          <p:nvPr>
            <p:ph idx="1"/>
          </p:nvPr>
        </p:nvSpPr>
        <p:spPr/>
        <p:txBody>
          <a:bodyPr/>
          <a:lstStyle/>
          <a:p>
            <a:r>
              <a:rPr lang="es-ES" dirty="0"/>
              <a:t>El </a:t>
            </a:r>
            <a:r>
              <a:rPr lang="es-ES" b="1" dirty="0"/>
              <a:t>volcán de Fuego</a:t>
            </a:r>
            <a:r>
              <a:rPr lang="es-ES" dirty="0"/>
              <a:t> es a lo que se le conoce como un </a:t>
            </a:r>
            <a:r>
              <a:rPr lang="es-ES" dirty="0">
                <a:hlinkClick r:id="rId2" tooltip="Estratovolcán"/>
              </a:rPr>
              <a:t>estratovolcán</a:t>
            </a:r>
            <a:r>
              <a:rPr lang="es-ES" dirty="0"/>
              <a:t> activo situado entre los departamentos de </a:t>
            </a:r>
            <a:r>
              <a:rPr lang="es-ES" dirty="0">
                <a:hlinkClick r:id="rId3" tooltip="Sacatepéquez"/>
              </a:rPr>
              <a:t>Sacatepéquez</a:t>
            </a:r>
            <a:r>
              <a:rPr lang="es-ES" dirty="0"/>
              <a:t>, </a:t>
            </a:r>
            <a:r>
              <a:rPr lang="es-ES" dirty="0">
                <a:hlinkClick r:id="rId4" tooltip="Escuintla (departamento)"/>
              </a:rPr>
              <a:t>Escuintla</a:t>
            </a:r>
            <a:r>
              <a:rPr lang="es-ES" dirty="0"/>
              <a:t> y </a:t>
            </a:r>
            <a:r>
              <a:rPr lang="es-ES" dirty="0">
                <a:hlinkClick r:id="rId5" tooltip="Chimaltenango"/>
              </a:rPr>
              <a:t>Chimaltenango</a:t>
            </a:r>
            <a:r>
              <a:rPr lang="es-ES" dirty="0"/>
              <a:t>, al centro-sur de </a:t>
            </a:r>
            <a:r>
              <a:rPr lang="es-ES" dirty="0">
                <a:hlinkClick r:id="rId6" tooltip="Guatemala"/>
              </a:rPr>
              <a:t>Guatemala</a:t>
            </a:r>
            <a:r>
              <a:rPr lang="es-ES" dirty="0"/>
              <a:t>. El volcán de Fuego es el volcán más activo de Guatemala y Centroamérica, también es considerado uno de los más activos del mundo.</a:t>
            </a:r>
            <a:r>
              <a:rPr lang="es-ES" baseline="30000" dirty="0">
                <a:hlinkClick r:id="rId7"/>
              </a:rPr>
              <a:t>[2]</a:t>
            </a:r>
            <a:r>
              <a:rPr lang="es-ES" dirty="0"/>
              <a:t>​ </a:t>
            </a:r>
            <a:endParaRPr lang="es-GT" dirty="0"/>
          </a:p>
        </p:txBody>
      </p:sp>
      <p:pic>
        <p:nvPicPr>
          <p:cNvPr id="4" name="Imagen 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038784" y="4505324"/>
            <a:ext cx="2619375" cy="1743075"/>
          </a:xfrm>
          <a:prstGeom prst="rect">
            <a:avLst/>
          </a:prstGeom>
        </p:spPr>
      </p:pic>
    </p:spTree>
    <p:extLst>
      <p:ext uri="{BB962C8B-B14F-4D97-AF65-F5344CB8AC3E}">
        <p14:creationId xmlns:p14="http://schemas.microsoft.com/office/powerpoint/2010/main" val="2768692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2"/>
                                        </p:tgtEl>
                                        <p:attrNameLst>
                                          <p:attrName>ppt_x</p:attrName>
                                          <p:attrName>ppt_y</p:attrName>
                                        </p:attrNameLst>
                                      </p:cBhvr>
                                    </p:animMotion>
                                  </p:childTnLst>
                                </p:cTn>
                              </p:par>
                              <p:par>
                                <p:cTn id="7" presetID="26" presetClass="path" presetSubtype="0" accel="50000" decel="50000" fill="hold" grpId="0" nodeType="with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8" dur="2000" fill="hold"/>
                                        <p:tgtEl>
                                          <p:spTgt spid="3">
                                            <p:txEl>
                                              <p:pRg st="0" end="0"/>
                                            </p:txEl>
                                          </p:spTgt>
                                        </p:tgtEl>
                                        <p:attrNameLst>
                                          <p:attrName>ppt_x</p:attrName>
                                          <p:attrName>ppt_y</p:attrName>
                                        </p:attrNameLst>
                                      </p:cBhvr>
                                    </p:animMotion>
                                  </p:childTnLst>
                                </p:cTn>
                              </p:par>
                            </p:childTnLst>
                          </p:cTn>
                        </p:par>
                      </p:childTnLst>
                    </p:cTn>
                  </p:par>
                  <p:par>
                    <p:cTn id="9" fill="hold">
                      <p:stCondLst>
                        <p:cond delay="indefinite"/>
                      </p:stCondLst>
                      <p:childTnLst>
                        <p:par>
                          <p:cTn id="10" fill="hold">
                            <p:stCondLst>
                              <p:cond delay="0"/>
                            </p:stCondLst>
                            <p:childTnLst>
                              <p:par>
                                <p:cTn id="11" presetID="26" presetClass="path" presetSubtype="0" accel="50000" decel="50000" fill="hold"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12"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una computadora</a:t>
            </a:r>
            <a:endParaRPr lang="es-GT" dirty="0"/>
          </a:p>
        </p:txBody>
      </p:sp>
      <p:sp>
        <p:nvSpPr>
          <p:cNvPr id="3" name="Marcador de contenido 2"/>
          <p:cNvSpPr>
            <a:spLocks noGrp="1"/>
          </p:cNvSpPr>
          <p:nvPr>
            <p:ph idx="1"/>
          </p:nvPr>
        </p:nvSpPr>
        <p:spPr>
          <a:xfrm>
            <a:off x="1104293" y="1595718"/>
            <a:ext cx="8946541" cy="4195481"/>
          </a:xfrm>
        </p:spPr>
        <p:txBody>
          <a:bodyPr>
            <a:normAutofit/>
          </a:bodyPr>
          <a:lstStyle/>
          <a:p>
            <a:r>
              <a:rPr lang="es-ES" sz="1600" dirty="0"/>
              <a:t>Trabajamos con ellas todos los días. Hasta hace muy poco eran tan grandes como una habitación, parecidas a la de la fotografía que ilustra esta nota (una </a:t>
            </a:r>
            <a:r>
              <a:rPr lang="es-ES" sz="1600" dirty="0">
                <a:hlinkClick r:id="rId2"/>
              </a:rPr>
              <a:t>CSIRAC</a:t>
            </a:r>
            <a:r>
              <a:rPr lang="es-ES" sz="1600" dirty="0"/>
              <a:t> australiana). Hoy existen modelos que caben en una mano. A veces, las amamos y otras, cuando se “cuelgan”, las odiamos. Son las computadoras, en otros lugares también conocidas como máquina, computador u ordenador. </a:t>
            </a:r>
          </a:p>
          <a:p>
            <a:r>
              <a:rPr lang="es-ES" sz="1600" dirty="0"/>
              <a:t>La computadora es la parte “dura” de un sistema informático, lo que se conoce como </a:t>
            </a:r>
            <a:r>
              <a:rPr lang="es-ES" sz="1600" i="1" dirty="0"/>
              <a:t>hardware</a:t>
            </a:r>
            <a:r>
              <a:rPr lang="es-ES" sz="1600" dirty="0"/>
              <a:t>. Son componentes electrónicos que necesitan de la parte “blanda” o </a:t>
            </a:r>
            <a:r>
              <a:rPr lang="es-ES" sz="1600" i="1" dirty="0"/>
              <a:t>software</a:t>
            </a:r>
            <a:r>
              <a:rPr lang="es-ES" sz="1600" dirty="0"/>
              <a:t> para poder funcionar. Vamos a conocer, a grandes rasgos, las principales partes de una computadora para entender qué rol cumple cada una en su funcionamiento.</a:t>
            </a:r>
          </a:p>
        </p:txBody>
      </p:sp>
      <p:pic>
        <p:nvPicPr>
          <p:cNvPr id="16" name="Imagen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9221" y="4297680"/>
            <a:ext cx="3936683" cy="1493519"/>
          </a:xfrm>
          <a:prstGeom prst="rect">
            <a:avLst/>
          </a:prstGeom>
        </p:spPr>
      </p:pic>
    </p:spTree>
    <p:extLst>
      <p:ext uri="{BB962C8B-B14F-4D97-AF65-F5344CB8AC3E}">
        <p14:creationId xmlns:p14="http://schemas.microsoft.com/office/powerpoint/2010/main" val="3374390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6" dur="2000" fill="hold"/>
                                        <p:tgtEl>
                                          <p:spTgt spid="2"/>
                                        </p:tgtEl>
                                        <p:attrNameLst>
                                          <p:attrName>ppt_x</p:attrName>
                                          <p:attrName>ppt_y</p:attrName>
                                        </p:attrNameLst>
                                      </p:cBhvr>
                                    </p:animMotion>
                                  </p:childTnLst>
                                </p:cTn>
                              </p:par>
                              <p:par>
                                <p:cTn id="7" presetID="1" presetClass="path" presetSubtype="0" accel="50000" decel="50000" fill="hold" grpId="0" nodeType="withEffect">
                                  <p:stCondLst>
                                    <p:cond delay="0"/>
                                  </p:stCondLst>
                                  <p:childTnLst>
                                    <p:animMotion origin="layout" path="M 0 0 C 0.069 0 0.125 0.056 0.125 0.125 C 0.125 0.194 0.069 0.25 0 0.25 C -0.069 0.25 -0.125 0.194 -0.125 0.125 C -0.125 0.056 -0.069 0 0 0 Z" pathEditMode="relative" ptsTypes="">
                                      <p:cBhvr>
                                        <p:cTn id="8" dur="2000" fill="hold"/>
                                        <p:tgtEl>
                                          <p:spTgt spid="3">
                                            <p:txEl>
                                              <p:pRg st="0" end="0"/>
                                            </p:txEl>
                                          </p:spTgt>
                                        </p:tgtEl>
                                        <p:attrNameLst>
                                          <p:attrName>ppt_x</p:attrName>
                                          <p:attrName>ppt_y</p:attrName>
                                        </p:attrNameLst>
                                      </p:cBhvr>
                                    </p:animMotion>
                                  </p:childTnLst>
                                </p:cTn>
                              </p:par>
                            </p:childTnLst>
                          </p:cTn>
                        </p:par>
                      </p:childTnLst>
                    </p:cTn>
                  </p:par>
                  <p:par>
                    <p:cTn id="9" fill="hold">
                      <p:stCondLst>
                        <p:cond delay="indefinite"/>
                      </p:stCondLst>
                      <p:childTnLst>
                        <p:par>
                          <p:cTn id="10" fill="hold">
                            <p:stCondLst>
                              <p:cond delay="0"/>
                            </p:stCondLst>
                            <p:childTnLst>
                              <p:par>
                                <p:cTn id="11"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12" dur="2000" fill="hold"/>
                                        <p:tgtEl>
                                          <p:spTgt spid="3">
                                            <p:txEl>
                                              <p:pRg st="1" end="1"/>
                                            </p:txEl>
                                          </p:spTgt>
                                        </p:tgtEl>
                                        <p:attrNameLst>
                                          <p:attrName>ppt_x</p:attrName>
                                          <p:attrName>ppt_y</p:attrName>
                                        </p:attrNameLst>
                                      </p:cBhvr>
                                    </p:animMotion>
                                  </p:childTnLst>
                                </p:cTn>
                              </p:par>
                            </p:childTnLst>
                          </p:cTn>
                        </p:par>
                      </p:childTnLst>
                    </p:cTn>
                  </p:par>
                  <p:par>
                    <p:cTn id="13" fill="hold">
                      <p:stCondLst>
                        <p:cond delay="indefinite"/>
                      </p:stCondLst>
                      <p:childTnLst>
                        <p:par>
                          <p:cTn id="14" fill="hold">
                            <p:stCondLst>
                              <p:cond delay="0"/>
                            </p:stCondLst>
                            <p:childTnLst>
                              <p:par>
                                <p:cTn id="15" presetID="1" presetClass="path" presetSubtype="0" accel="50000" decel="50000" fill="hold" nodeType="clickEffect">
                                  <p:stCondLst>
                                    <p:cond delay="0"/>
                                  </p:stCondLst>
                                  <p:childTnLst>
                                    <p:animMotion origin="layout" path="M 0 0 C 0.069 0 0.125 0.056 0.125 0.125 C 0.125 0.194 0.069 0.25 0 0.25 C -0.069 0.25 -0.125 0.194 -0.125 0.125 C -0.125 0.056 -0.069 0 0 0 Z" pathEditMode="relative" ptsTypes="">
                                      <p:cBhvr>
                                        <p:cTn id="16" dur="2000" fill="hold"/>
                                        <p:tgtEl>
                                          <p:spTgt spid="1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Guatemala</a:t>
            </a:r>
            <a:endParaRPr lang="es-GT" dirty="0"/>
          </a:p>
        </p:txBody>
      </p:sp>
      <p:sp>
        <p:nvSpPr>
          <p:cNvPr id="3" name="Marcador de contenido 2"/>
          <p:cNvSpPr>
            <a:spLocks noGrp="1"/>
          </p:cNvSpPr>
          <p:nvPr>
            <p:ph idx="1"/>
          </p:nvPr>
        </p:nvSpPr>
        <p:spPr>
          <a:xfrm>
            <a:off x="1104293" y="2037678"/>
            <a:ext cx="8946541" cy="4195481"/>
          </a:xfrm>
        </p:spPr>
        <p:txBody>
          <a:bodyPr/>
          <a:lstStyle/>
          <a:p>
            <a:r>
              <a:rPr lang="es-ES" dirty="0"/>
              <a:t>Guatemala (del </a:t>
            </a:r>
            <a:r>
              <a:rPr lang="es-ES" dirty="0">
                <a:hlinkClick r:id="rId2" tooltip="Náhuatl"/>
              </a:rPr>
              <a:t>náhuatl</a:t>
            </a:r>
            <a:r>
              <a:rPr lang="es-ES" dirty="0"/>
              <a:t> </a:t>
            </a:r>
            <a:r>
              <a:rPr lang="es-ES" i="1" dirty="0" err="1"/>
              <a:t>Cuauhtemallan</a:t>
            </a:r>
            <a:r>
              <a:rPr lang="es-ES" dirty="0"/>
              <a:t>, ‘lugar de muchos árboles’) ; es un país situado en </a:t>
            </a:r>
            <a:r>
              <a:rPr lang="es-ES" dirty="0">
                <a:hlinkClick r:id="rId3" tooltip="América"/>
              </a:rPr>
              <a:t>América</a:t>
            </a:r>
            <a:r>
              <a:rPr lang="es-ES" dirty="0"/>
              <a:t>, según su </a:t>
            </a:r>
            <a:r>
              <a:rPr lang="es-ES" dirty="0">
                <a:hlinkClick r:id="rId4" tooltip="Constitución de Guatemala"/>
              </a:rPr>
              <a:t>carta magna</a:t>
            </a:r>
            <a:r>
              <a:rPr lang="es-ES" dirty="0"/>
              <a:t>, es una </a:t>
            </a:r>
            <a:r>
              <a:rPr lang="es-ES" dirty="0">
                <a:hlinkClick r:id="rId5" tooltip="República democrática"/>
              </a:rPr>
              <a:t>república democrática</a:t>
            </a:r>
            <a:r>
              <a:rPr lang="es-ES" dirty="0"/>
              <a:t> y representativa organizada para su administración en </a:t>
            </a:r>
            <a:r>
              <a:rPr lang="es-ES" dirty="0">
                <a:hlinkClick r:id="rId6" tooltip="Organización territorial de Guatemala"/>
              </a:rPr>
              <a:t>22 departamentos</a:t>
            </a:r>
            <a:r>
              <a:rPr lang="es-ES" dirty="0"/>
              <a:t>. Su </a:t>
            </a:r>
            <a:r>
              <a:rPr lang="es-ES" dirty="0">
                <a:hlinkClick r:id="rId7" tooltip="Capital (política)"/>
              </a:rPr>
              <a:t>capital</a:t>
            </a:r>
            <a:r>
              <a:rPr lang="es-ES" dirty="0"/>
              <a:t> y ciudad más poblada es la </a:t>
            </a:r>
            <a:r>
              <a:rPr lang="es-ES" dirty="0">
                <a:hlinkClick r:id="rId8" tooltip="Ciudad de Guatemala"/>
              </a:rPr>
              <a:t>Ciudad de Guatemala</a:t>
            </a:r>
            <a:r>
              <a:rPr lang="es-ES" dirty="0"/>
              <a:t>, cuyo nombre oficial es Nueva Guatemala de la Asunción. Sus </a:t>
            </a:r>
            <a:r>
              <a:rPr lang="es-ES" dirty="0">
                <a:hlinkClick r:id="rId9" tooltip="Fronteras de Guatemala"/>
              </a:rPr>
              <a:t>fronteras</a:t>
            </a:r>
            <a:r>
              <a:rPr lang="es-ES" dirty="0"/>
              <a:t> colindan al norte y al oeste con </a:t>
            </a:r>
            <a:r>
              <a:rPr lang="es-ES" dirty="0">
                <a:hlinkClick r:id="rId10" tooltip="México"/>
              </a:rPr>
              <a:t>México</a:t>
            </a:r>
            <a:r>
              <a:rPr lang="es-ES" dirty="0"/>
              <a:t>, al noreste con </a:t>
            </a:r>
            <a:r>
              <a:rPr lang="es-ES" dirty="0">
                <a:hlinkClick r:id="rId11" tooltip="Belice"/>
              </a:rPr>
              <a:t>Belice</a:t>
            </a:r>
            <a:r>
              <a:rPr lang="es-ES" dirty="0"/>
              <a:t>, al este con </a:t>
            </a:r>
            <a:r>
              <a:rPr lang="es-ES" dirty="0">
                <a:hlinkClick r:id="rId12" tooltip="Honduras"/>
              </a:rPr>
              <a:t>Honduras</a:t>
            </a:r>
            <a:r>
              <a:rPr lang="es-ES" dirty="0"/>
              <a:t> y al sureste con </a:t>
            </a:r>
            <a:r>
              <a:rPr lang="es-ES" dirty="0">
                <a:hlinkClick r:id="rId13" tooltip="El Salvador"/>
              </a:rPr>
              <a:t>El Salvador</a:t>
            </a:r>
            <a:r>
              <a:rPr lang="es-ES" dirty="0"/>
              <a:t>. Cuenta con </a:t>
            </a:r>
            <a:r>
              <a:rPr lang="es-ES" dirty="0">
                <a:hlinkClick r:id="rId14" tooltip="Litoral (geografía)"/>
              </a:rPr>
              <a:t>litoral</a:t>
            </a:r>
            <a:r>
              <a:rPr lang="es-ES" dirty="0"/>
              <a:t> hacia el </a:t>
            </a:r>
            <a:r>
              <a:rPr lang="es-ES" dirty="0">
                <a:hlinkClick r:id="rId15" tooltip="Océano Pacífico"/>
              </a:rPr>
              <a:t>océano Pacífico</a:t>
            </a:r>
            <a:r>
              <a:rPr lang="es-ES" dirty="0"/>
              <a:t> y hacia el </a:t>
            </a:r>
            <a:r>
              <a:rPr lang="es-ES" dirty="0">
                <a:hlinkClick r:id="rId16"/>
              </a:rPr>
              <a:t>golfo de Honduras</a:t>
            </a:r>
            <a:endParaRPr lang="es-GT" dirty="0"/>
          </a:p>
        </p:txBody>
      </p:sp>
      <p:pic>
        <p:nvPicPr>
          <p:cNvPr id="10" name="Imagen 9"/>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6537960" y="4754880"/>
            <a:ext cx="2042160" cy="1935480"/>
          </a:xfrm>
          <a:prstGeom prst="rect">
            <a:avLst/>
          </a:prstGeom>
        </p:spPr>
      </p:pic>
    </p:spTree>
    <p:extLst>
      <p:ext uri="{BB962C8B-B14F-4D97-AF65-F5344CB8AC3E}">
        <p14:creationId xmlns:p14="http://schemas.microsoft.com/office/powerpoint/2010/main" val="284133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2"/>
                                        </p:tgtEl>
                                        <p:attrNameLst>
                                          <p:attrName>ppt_x</p:attrName>
                                          <p:attrName>ppt_y</p:attrName>
                                        </p:attrNameLst>
                                      </p:cBhvr>
                                    </p:animMotion>
                                  </p:childTnLst>
                                </p:cTn>
                              </p:par>
                              <p:par>
                                <p:cTn id="7" presetID="26" presetClass="path" presetSubtype="0" accel="50000" decel="50000" fill="hold" grpId="0" nodeType="with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8" dur="2000" fill="hold"/>
                                        <p:tgtEl>
                                          <p:spTgt spid="3">
                                            <p:txEl>
                                              <p:pRg st="0" end="0"/>
                                            </p:txEl>
                                          </p:spTgt>
                                        </p:tgtEl>
                                        <p:attrNameLst>
                                          <p:attrName>ppt_x</p:attrName>
                                          <p:attrName>ppt_y</p:attrName>
                                        </p:attrNameLst>
                                      </p:cBhvr>
                                    </p:animMotion>
                                  </p:childTnLst>
                                </p:cTn>
                              </p:par>
                            </p:childTnLst>
                          </p:cTn>
                        </p:par>
                      </p:childTnLst>
                    </p:cTn>
                  </p:par>
                  <p:par>
                    <p:cTn id="9" fill="hold">
                      <p:stCondLst>
                        <p:cond delay="indefinite"/>
                      </p:stCondLst>
                      <p:childTnLst>
                        <p:par>
                          <p:cTn id="10" fill="hold">
                            <p:stCondLst>
                              <p:cond delay="0"/>
                            </p:stCondLst>
                            <p:childTnLst>
                              <p:par>
                                <p:cTn id="11" presetID="26" presetClass="path" presetSubtype="0" accel="50000" decel="50000" fill="hold"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12" dur="2000" fill="hold"/>
                                        <p:tgtEl>
                                          <p:spTgt spid="10"/>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5130" y="571706"/>
            <a:ext cx="9404723" cy="1400530"/>
          </a:xfrm>
        </p:spPr>
        <p:txBody>
          <a:bodyPr/>
          <a:lstStyle/>
          <a:p>
            <a:r>
              <a:rPr lang="es-ES" dirty="0" smtClean="0"/>
              <a:t>Que es Power Point</a:t>
            </a:r>
            <a:endParaRPr lang="es-GT" dirty="0"/>
          </a:p>
        </p:txBody>
      </p:sp>
      <p:sp>
        <p:nvSpPr>
          <p:cNvPr id="3" name="Marcador de contenido 2"/>
          <p:cNvSpPr>
            <a:spLocks noGrp="1"/>
          </p:cNvSpPr>
          <p:nvPr>
            <p:ph idx="1"/>
          </p:nvPr>
        </p:nvSpPr>
        <p:spPr/>
        <p:txBody>
          <a:bodyPr/>
          <a:lstStyle/>
          <a:p>
            <a:r>
              <a:rPr lang="es-ES" dirty="0"/>
              <a:t>PowerPoint es un programa de software de Microsoft que se usa para crear presentaciones multimedia dinámicas en forma de diapositivas, combinando texto, imágenes, video y animaciones. Es una herramienta versátil utilizada en entornos educativos y empresariales para exponer ideas, presentar proyectos, o como apoyo visual en clases. Permite personalizar las diapositivas con diferentes diseños, transiciones y animaciones, y es compatible con la colaboración en tiempo real. </a:t>
            </a:r>
          </a:p>
          <a:p>
            <a:endParaRPr lang="es-GT" dirty="0"/>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28982" y="4434840"/>
            <a:ext cx="2941320" cy="1813559"/>
          </a:xfrm>
          <a:prstGeom prst="rect">
            <a:avLst/>
          </a:prstGeom>
        </p:spPr>
      </p:pic>
    </p:spTree>
    <p:extLst>
      <p:ext uri="{BB962C8B-B14F-4D97-AF65-F5344CB8AC3E}">
        <p14:creationId xmlns:p14="http://schemas.microsoft.com/office/powerpoint/2010/main" val="247388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25 E" pathEditMode="relative" ptsTypes="">
                                      <p:cBhvr>
                                        <p:cTn id="6" dur="2000" fill="hold"/>
                                        <p:tgtEl>
                                          <p:spTgt spid="2"/>
                                        </p:tgtEl>
                                        <p:attrNameLst>
                                          <p:attrName>ppt_x</p:attrName>
                                          <p:attrName>ppt_y</p:attrName>
                                        </p:attrNameLst>
                                      </p:cBhvr>
                                    </p:animMotion>
                                  </p:childTnLst>
                                </p:cTn>
                              </p:par>
                              <p:par>
                                <p:cTn id="7" presetID="42" presetClass="path" presetSubtype="0" accel="50000" decel="50000" fill="hold" grpId="0" nodeType="withEffect">
                                  <p:stCondLst>
                                    <p:cond delay="0"/>
                                  </p:stCondLst>
                                  <p:childTnLst>
                                    <p:animMotion origin="layout" path="M 0 0 L 0 0.25 E" pathEditMode="relative" ptsTypes="">
                                      <p:cBhvr>
                                        <p:cTn id="8" dur="2000" fill="hold"/>
                                        <p:tgtEl>
                                          <p:spTgt spid="3">
                                            <p:txEl>
                                              <p:pRg st="0" end="0"/>
                                            </p:txEl>
                                          </p:spTgt>
                                        </p:tgtEl>
                                        <p:attrNameLst>
                                          <p:attrName>ppt_x</p:attrName>
                                          <p:attrName>ppt_y</p:attrName>
                                        </p:attrNameLst>
                                      </p:cBhvr>
                                    </p:animMotion>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nodeType="clickEffect">
                                  <p:stCondLst>
                                    <p:cond delay="0"/>
                                  </p:stCondLst>
                                  <p:childTnLst>
                                    <p:animMotion origin="layout" path="M 0 0 L 0 0.25 E" pathEditMode="relative" ptsTypes="">
                                      <p:cBhvr>
                                        <p:cTn id="12" dur="2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34</TotalTime>
  <Words>650</Words>
  <Application>Microsoft Office PowerPoint</Application>
  <PresentationFormat>Panorámica</PresentationFormat>
  <Paragraphs>19</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Century Gothic</vt:lpstr>
      <vt:lpstr>Wingdings 3</vt:lpstr>
      <vt:lpstr>Ion</vt:lpstr>
      <vt:lpstr>Sharon Abigail García </vt:lpstr>
      <vt:lpstr>Lago de Atitlán </vt:lpstr>
      <vt:lpstr>Que es una computadora</vt:lpstr>
      <vt:lpstr>El Sistema Solar</vt:lpstr>
      <vt:lpstr>Que es una IA</vt:lpstr>
      <vt:lpstr>El Volcán de fuego</vt:lpstr>
      <vt:lpstr>Partes de una computadora</vt:lpstr>
      <vt:lpstr>Guatemala</vt:lpstr>
      <vt:lpstr>Que es Power 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Sharon Abigail García</dc:title>
  <dc:creator>GNet</dc:creator>
  <cp:lastModifiedBy>GNet</cp:lastModifiedBy>
  <cp:revision>5</cp:revision>
  <dcterms:created xsi:type="dcterms:W3CDTF">2025-10-21T14:11:54Z</dcterms:created>
  <dcterms:modified xsi:type="dcterms:W3CDTF">2025-10-21T14:46:43Z</dcterms:modified>
</cp:coreProperties>
</file>