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70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995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571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911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GT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418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85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542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743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891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33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003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B88AC1D-32FC-4642-B9CF-BE08C382A62C}" type="datetimeFigureOut">
              <a:rPr lang="es-GT" smtClean="0"/>
              <a:t>23/11/2025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338CE5D-2276-46C8-B7B1-35A36519CA7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096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81E1B-A3E7-8DE6-0C8C-D3CA08DE9E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Rubén Arturo López Jolón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0C377D-24B0-33D8-0624-CC505AB338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A1809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5112116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69B59B-8D15-B519-2C97-D55D59254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CONCLUSION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7F2859-254D-D070-F109-35B82960C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bajo rendimiento académico es un fenómeno complejo y multifactorial. No depende únicamente del estudiante, sino del entorno familiar, de la escuela y de la sociedad actual marcada por tecnología, estrés y cambios constantes. Para mejorar, se requiere un enfoque integral que acompañe emocionalmente al estudiante, fortalezca sus hábitos, promueva un ambiente positivo y utilice métodos educativos adecuados a la realidad moderna.</a:t>
            </a:r>
          </a:p>
          <a:p>
            <a:endParaRPr lang="es-GT" dirty="0"/>
          </a:p>
        </p:txBody>
      </p:sp>
      <p:pic>
        <p:nvPicPr>
          <p:cNvPr id="9220" name="Picture 4" descr="Buenas calificaciones niño: Más de 20,919 ilustraciones y dibujos de stock  con licencia libres de regalías | Shutterstock">
            <a:extLst>
              <a:ext uri="{FF2B5EF4-FFF2-40B4-BE49-F238E27FC236}">
                <a16:creationId xmlns:a16="http://schemas.microsoft.com/office/drawing/2014/main" id="{10914AD0-57F3-3763-51BE-73C7F8C7B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861" y="414680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Pablo Almeida - Dibujos y caricaturas - Yo de chiquito quería ser abanderado,  pero nunca pasó. | Facebook">
            <a:extLst>
              <a:ext uri="{FF2B5EF4-FFF2-40B4-BE49-F238E27FC236}">
                <a16:creationId xmlns:a16="http://schemas.microsoft.com/office/drawing/2014/main" id="{C7E8273A-4465-3AFC-E155-842FDD5AA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241" y="3989641"/>
            <a:ext cx="22288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Career Test">
            <a:extLst>
              <a:ext uri="{FF2B5EF4-FFF2-40B4-BE49-F238E27FC236}">
                <a16:creationId xmlns:a16="http://schemas.microsoft.com/office/drawing/2014/main" id="{90C75500-D5D1-E0B0-AB3B-77FC1BAB4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006" y="3741991"/>
            <a:ext cx="19812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89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FD350-9910-551A-B865-0D01E312F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Bajo Rendimiento en notas estudiantiles en la actualidad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B1CEF4-0E9F-D420-63F9-9E415086E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1307592"/>
          </a:xfrm>
        </p:spPr>
        <p:txBody>
          <a:bodyPr/>
          <a:lstStyle/>
          <a:p>
            <a:r>
              <a:rPr lang="es-MX" dirty="0"/>
              <a:t>El bajo rendimiento escolar se refiere a cuando un estudiante obtiene calificaciones por debajo del promedio esperado para su nivel educativo. No se limita solo a “sacar malas notas”, sino que implica dificultades constantes para comprender, aplicar o recordar contenidos académicos.</a:t>
            </a:r>
          </a:p>
          <a:p>
            <a:endParaRPr lang="es-MX" dirty="0"/>
          </a:p>
          <a:p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2DBA4D3-68C4-7C6C-5FFB-AF564E251C47}"/>
              </a:ext>
            </a:extLst>
          </p:cNvPr>
          <p:cNvSpPr txBox="1">
            <a:spLocks/>
          </p:cNvSpPr>
          <p:nvPr/>
        </p:nvSpPr>
        <p:spPr>
          <a:xfrm>
            <a:off x="4200672" y="3290332"/>
            <a:ext cx="10058400" cy="1307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MX" dirty="0"/>
          </a:p>
          <a:p>
            <a:endParaRPr lang="es-GT" dirty="0"/>
          </a:p>
        </p:txBody>
      </p:sp>
      <p:pic>
        <p:nvPicPr>
          <p:cNvPr id="1030" name="Picture 6" descr="QUÉ HACER SI TU HIJO TIENE MALAS CALIFICACIONES – 3 TIPS PARA EMPEZAR |  Intelligens">
            <a:extLst>
              <a:ext uri="{FF2B5EF4-FFF2-40B4-BE49-F238E27FC236}">
                <a16:creationId xmlns:a16="http://schemas.microsoft.com/office/drawing/2014/main" id="{F03F3842-2233-17B0-4197-669458371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835" y="372638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P: Así puedes consultar las calificaciones en LÍNEA- Grupo Milenio">
            <a:extLst>
              <a:ext uri="{FF2B5EF4-FFF2-40B4-BE49-F238E27FC236}">
                <a16:creationId xmlns:a16="http://schemas.microsoft.com/office/drawing/2014/main" id="{3CC2466B-F533-DCD9-7851-301AEC5D3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672" y="3726387"/>
            <a:ext cx="308390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alas notas en el primer trimestre: Cómo gestionar un problema en Navidad">
            <a:extLst>
              <a:ext uri="{FF2B5EF4-FFF2-40B4-BE49-F238E27FC236}">
                <a16:creationId xmlns:a16="http://schemas.microsoft.com/office/drawing/2014/main" id="{11D3DA44-BC06-6C73-E9B0-90B76169E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17" y="372638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4507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764A1-3F95-A230-BEB1-3DD85CC3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CAUSAS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19EC00-8F89-13B9-71B4-AC75A4FFE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5026152" cy="4147417"/>
          </a:xfrm>
        </p:spPr>
        <p:txBody>
          <a:bodyPr/>
          <a:lstStyle/>
          <a:p>
            <a:r>
              <a:rPr lang="es-MX" b="1" u="sng" dirty="0"/>
              <a:t>Causas personales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Falta de hábitos de estudio</a:t>
            </a:r>
            <a:r>
              <a:rPr lang="es-MX" dirty="0"/>
              <a:t>: no tener un horario, método o disciplina.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Problemas emocionales</a:t>
            </a:r>
            <a:r>
              <a:rPr lang="es-MX" dirty="0"/>
              <a:t>: estrés, ansiedad, tristeza, baja autoestima.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Dificultades de aprendizaje</a:t>
            </a:r>
            <a:r>
              <a:rPr lang="es-MX" dirty="0"/>
              <a:t>: dislexia, déficit de atención, problemas de memoria.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Poca motivación</a:t>
            </a:r>
            <a:r>
              <a:rPr lang="es-MX" dirty="0"/>
              <a:t>: falta de interés en la escuela o en las materias.</a:t>
            </a:r>
          </a:p>
          <a:p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A825A20-214D-1B5A-12DB-7C5853AA167A}"/>
              </a:ext>
            </a:extLst>
          </p:cNvPr>
          <p:cNvSpPr txBox="1">
            <a:spLocks/>
          </p:cNvSpPr>
          <p:nvPr/>
        </p:nvSpPr>
        <p:spPr>
          <a:xfrm>
            <a:off x="6096000" y="2121407"/>
            <a:ext cx="5026152" cy="4147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MX" b="1" u="sng" dirty="0"/>
          </a:p>
        </p:txBody>
      </p:sp>
      <p:pic>
        <p:nvPicPr>
          <p:cNvPr id="2052" name="Picture 4" descr="Estrés Académico y Su Impacto en el Rendimiento Estudiantil - AGS  Psicólogos Madrid">
            <a:extLst>
              <a:ext uri="{FF2B5EF4-FFF2-40B4-BE49-F238E27FC236}">
                <a16:creationId xmlns:a16="http://schemas.microsoft.com/office/drawing/2014/main" id="{7573F8EE-4CE5-F421-662A-BF75EEFA2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603" y="2586037"/>
            <a:ext cx="4381432" cy="273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71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F6C04-39A4-51E8-AFBE-77B7F0E61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71593-F921-3C8E-4CA5-8A2444A1E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CAUSAS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869D0-BCAF-EA25-C461-07DAD5CE3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5026152" cy="4147417"/>
          </a:xfrm>
        </p:spPr>
        <p:txBody>
          <a:bodyPr/>
          <a:lstStyle/>
          <a:p>
            <a:r>
              <a:rPr lang="es-MX" b="1" u="sng" dirty="0"/>
              <a:t>Causas familiares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Ambiente poco favorable</a:t>
            </a:r>
            <a:r>
              <a:rPr lang="es-MX" dirty="0"/>
              <a:t>: ruido, falta de espacio para estudiar.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Escaso acompañamiento</a:t>
            </a:r>
            <a:r>
              <a:rPr lang="es-MX" dirty="0"/>
              <a:t>: padres que no apoyan o no supervisan el estudio.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Problemas familiares</a:t>
            </a:r>
            <a:r>
              <a:rPr lang="es-MX" dirty="0"/>
              <a:t>: conflictos, violencia, separaciones, cargas económicas.</a:t>
            </a:r>
          </a:p>
          <a:p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6A67BAF7-6677-FF8C-86AA-0040716A29BB}"/>
              </a:ext>
            </a:extLst>
          </p:cNvPr>
          <p:cNvSpPr txBox="1">
            <a:spLocks/>
          </p:cNvSpPr>
          <p:nvPr/>
        </p:nvSpPr>
        <p:spPr>
          <a:xfrm>
            <a:off x="6096000" y="2121407"/>
            <a:ext cx="5026152" cy="4147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MX" b="1" u="sng" dirty="0"/>
          </a:p>
        </p:txBody>
      </p:sp>
      <p:pic>
        <p:nvPicPr>
          <p:cNvPr id="3074" name="Picture 2" descr="Bajo rendimiento académico y la disfuncionalidad familiar">
            <a:extLst>
              <a:ext uri="{FF2B5EF4-FFF2-40B4-BE49-F238E27FC236}">
                <a16:creationId xmlns:a16="http://schemas.microsoft.com/office/drawing/2014/main" id="{76C93506-0641-2C25-A48E-9115AC573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890" y="2699749"/>
            <a:ext cx="4381262" cy="236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16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165F3-D6CD-63FD-3844-F9D19BC1A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5C435-AEB5-A339-188F-31C70CB29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CAUSAS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6B080B-42B1-77A8-6772-3984ED0C2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5026152" cy="4147417"/>
          </a:xfrm>
        </p:spPr>
        <p:txBody>
          <a:bodyPr/>
          <a:lstStyle/>
          <a:p>
            <a:r>
              <a:rPr lang="es-MX" b="1" u="sng" dirty="0"/>
              <a:t>Causas escolares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Metodologías tradicionales</a:t>
            </a:r>
            <a:r>
              <a:rPr lang="es-MX" dirty="0"/>
              <a:t>: clases muy teóricas, poco dinámicas.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Docentes agotados o sin recursos</a:t>
            </a:r>
            <a:r>
              <a:rPr lang="es-MX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Ambientes tóxicos</a:t>
            </a:r>
            <a:r>
              <a:rPr lang="es-MX" dirty="0"/>
              <a:t>: </a:t>
            </a:r>
            <a:r>
              <a:rPr lang="es-MX" dirty="0" err="1"/>
              <a:t>bullying</a:t>
            </a:r>
            <a:r>
              <a:rPr lang="es-MX" dirty="0"/>
              <a:t>, discriminación, presión excesiva.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Sobrecarga académica</a:t>
            </a:r>
            <a:r>
              <a:rPr lang="es-MX" dirty="0"/>
              <a:t>: demasiadas tareas y poca guía.</a:t>
            </a:r>
          </a:p>
          <a:p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9D1FE8A-DFEA-4794-B5B9-90D6590B602E}"/>
              </a:ext>
            </a:extLst>
          </p:cNvPr>
          <p:cNvSpPr txBox="1">
            <a:spLocks/>
          </p:cNvSpPr>
          <p:nvPr/>
        </p:nvSpPr>
        <p:spPr>
          <a:xfrm>
            <a:off x="6096000" y="2121407"/>
            <a:ext cx="5026152" cy="4147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MX" b="1" u="sng" dirty="0"/>
          </a:p>
        </p:txBody>
      </p:sp>
      <p:pic>
        <p:nvPicPr>
          <p:cNvPr id="5122" name="Picture 2" descr="La sobrecarga académica y su relación con la depresión en los adolescentes">
            <a:extLst>
              <a:ext uri="{FF2B5EF4-FFF2-40B4-BE49-F238E27FC236}">
                <a16:creationId xmlns:a16="http://schemas.microsoft.com/office/drawing/2014/main" id="{CCD05187-5869-5F87-E7AC-49E0D929FD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820" y="2698865"/>
            <a:ext cx="3905600" cy="259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56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9F16E-3E16-0054-4849-EB801B176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6E04F-9BCA-4432-2DF9-EAFD498CD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CAUSAS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4D46AA-18B6-E703-A4A7-7DE8BEAE0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5026152" cy="4147417"/>
          </a:xfrm>
        </p:spPr>
        <p:txBody>
          <a:bodyPr/>
          <a:lstStyle/>
          <a:p>
            <a:r>
              <a:rPr lang="es-MX" b="1" u="sng" dirty="0"/>
              <a:t>Causas sociales y tecnológicas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Uso excesivo de pantallas y redes sociales</a:t>
            </a:r>
            <a:r>
              <a:rPr lang="es-MX" dirty="0"/>
              <a:t>, afectando concentración.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Presión social y comparaciones</a:t>
            </a:r>
            <a:r>
              <a:rPr lang="es-MX" dirty="0"/>
              <a:t> en línea.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b="1" dirty="0"/>
              <a:t>Distracciones constantes</a:t>
            </a:r>
            <a:r>
              <a:rPr lang="es-MX" dirty="0"/>
              <a:t> por notificaciones y entretenimiento digital.</a:t>
            </a:r>
          </a:p>
          <a:p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9FDCF5C-F3B0-46CA-E41F-50CA220BC513}"/>
              </a:ext>
            </a:extLst>
          </p:cNvPr>
          <p:cNvSpPr txBox="1">
            <a:spLocks/>
          </p:cNvSpPr>
          <p:nvPr/>
        </p:nvSpPr>
        <p:spPr>
          <a:xfrm>
            <a:off x="6096000" y="2121407"/>
            <a:ext cx="5026152" cy="4147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MX" b="1" u="sng" dirty="0"/>
          </a:p>
        </p:txBody>
      </p:sp>
      <p:pic>
        <p:nvPicPr>
          <p:cNvPr id="4098" name="Picture 2" descr="La Provincia regula el uso de pantallas en escuelas para reducir  distracciones y mejorar el aprendizaje - InfoPlatense">
            <a:extLst>
              <a:ext uri="{FF2B5EF4-FFF2-40B4-BE49-F238E27FC236}">
                <a16:creationId xmlns:a16="http://schemas.microsoft.com/office/drawing/2014/main" id="{022932E0-E13A-E56C-105F-2F0A26B4D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256" y="2449790"/>
            <a:ext cx="4580838" cy="2565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61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8D999-111D-8696-96A4-0D7E4031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CONSECUENCIAS DE BAJO RENDIMIENTO</a:t>
            </a:r>
            <a:endParaRPr lang="es-G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8C50C99-F80C-C534-F550-AB01BDFCDD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438646"/>
            <a:ext cx="450139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Desmotivación y frustración</a:t>
            </a:r>
            <a:r>
              <a:rPr kumimoji="0" lang="es-GT" altLang="es-G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GT" altLang="es-G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Repitencia o deserción escolar</a:t>
            </a:r>
            <a:r>
              <a:rPr kumimoji="0" lang="es-GT" altLang="es-G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GT" altLang="es-G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Afectación emocional</a:t>
            </a:r>
            <a:r>
              <a:rPr kumimoji="0" lang="es-GT" altLang="es-G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ansiedad, inseguridad, aislamiento.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GT" altLang="es-G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Limitaciones futuras</a:t>
            </a:r>
            <a:r>
              <a:rPr kumimoji="0" lang="es-GT" altLang="es-G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 estudios superiores o empleos.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GT" altLang="es-G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Conflictos familiares</a:t>
            </a:r>
            <a:r>
              <a:rPr kumimoji="0" lang="es-GT" altLang="es-G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por presión o incomprensión.</a:t>
            </a:r>
          </a:p>
        </p:txBody>
      </p:sp>
      <p:pic>
        <p:nvPicPr>
          <p:cNvPr id="6147" name="Picture 3" descr="9 causas del bajo rendimiento escolar en niños - Eres Mamá">
            <a:extLst>
              <a:ext uri="{FF2B5EF4-FFF2-40B4-BE49-F238E27FC236}">
                <a16:creationId xmlns:a16="http://schemas.microsoft.com/office/drawing/2014/main" id="{D351B486-71FB-3311-405E-1B5BEAEA2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258" y="2557462"/>
            <a:ext cx="4627921" cy="307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08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F8CB23-DC55-48AB-2D87-6B2F19190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ESTRATEGIAS DE MEJORA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CC1EC5-9904-8319-EA0C-B4D35D79B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3634127" cy="2931359"/>
          </a:xfrm>
        </p:spPr>
        <p:txBody>
          <a:bodyPr/>
          <a:lstStyle/>
          <a:p>
            <a:r>
              <a:rPr lang="es-MX" b="1" u="sng" dirty="0"/>
              <a:t>A nivel del estudiante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Rutinas de estudio estables.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Técnicas como resúmenes, mapas mentales, autoevaluaciones.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Pausas activas y manejo de tiempo.</a:t>
            </a:r>
          </a:p>
          <a:p>
            <a:pPr marL="0" indent="0">
              <a:buNone/>
            </a:pPr>
            <a:endParaRPr lang="es-GT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DD9088E-F276-7B78-BFA4-6BA5E6970A5B}"/>
              </a:ext>
            </a:extLst>
          </p:cNvPr>
          <p:cNvSpPr txBox="1">
            <a:spLocks/>
          </p:cNvSpPr>
          <p:nvPr/>
        </p:nvSpPr>
        <p:spPr>
          <a:xfrm>
            <a:off x="6604953" y="2093976"/>
            <a:ext cx="3634127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u="sng" dirty="0"/>
              <a:t>A nivel familiar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Supervisión sin presión excesiva.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Crear un espacio adecuado para estudiar.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Comunicación abierta.</a:t>
            </a:r>
          </a:p>
          <a:p>
            <a:endParaRPr lang="es-GT" dirty="0"/>
          </a:p>
        </p:txBody>
      </p:sp>
      <p:pic>
        <p:nvPicPr>
          <p:cNvPr id="7170" name="Picture 2" descr="6 técnicas de estudio para maximizar el rendimiento escolar">
            <a:extLst>
              <a:ext uri="{FF2B5EF4-FFF2-40B4-BE49-F238E27FC236}">
                <a16:creationId xmlns:a16="http://schemas.microsoft.com/office/drawing/2014/main" id="{AC049647-138F-AEFF-EA35-AC75ABFA9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689" y="4720374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BFF307B-B6FC-F279-F289-CB9CAED575A3}"/>
              </a:ext>
            </a:extLst>
          </p:cNvPr>
          <p:cNvSpPr txBox="1">
            <a:spLocks/>
          </p:cNvSpPr>
          <p:nvPr/>
        </p:nvSpPr>
        <p:spPr>
          <a:xfrm>
            <a:off x="286591" y="7218648"/>
            <a:ext cx="2595607" cy="1847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endParaRPr lang="es-GT" dirty="0"/>
          </a:p>
        </p:txBody>
      </p:sp>
      <p:pic>
        <p:nvPicPr>
          <p:cNvPr id="7176" name="Picture 8" descr="5 consejos para crear un buen hábito de estudio en niños y adolescentes">
            <a:extLst>
              <a:ext uri="{FF2B5EF4-FFF2-40B4-BE49-F238E27FC236}">
                <a16:creationId xmlns:a16="http://schemas.microsoft.com/office/drawing/2014/main" id="{BA08FE2E-56B5-F5F4-AB0D-EC58CEECB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157" y="4891824"/>
            <a:ext cx="27336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07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AEE62-CD9A-17C5-FF17-E988F74DB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B02CE5-16A7-0C89-0991-07127FD01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ESTRATEGIAS DE MEJORA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590A39-2041-7906-781A-767C1658A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3634127" cy="4050792"/>
          </a:xfrm>
        </p:spPr>
        <p:txBody>
          <a:bodyPr/>
          <a:lstStyle/>
          <a:p>
            <a:r>
              <a:rPr lang="es-MX" b="1" u="sng" dirty="0"/>
              <a:t>En la escuela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Métodos más interactivos: proyectos, trabajo en equipo, uso de tecnología.</a:t>
            </a:r>
          </a:p>
          <a:p>
            <a:pPr marL="0" indent="0">
              <a:buNone/>
            </a:pP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Tutorías, acompañamiento emocional, identificación temprana de dificultades.</a:t>
            </a:r>
          </a:p>
          <a:p>
            <a:pPr marL="0" indent="0">
              <a:buNone/>
            </a:pPr>
            <a:endParaRPr lang="es-MX" b="1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AC4FC21-724C-7759-E7F7-6FF3B75E7E7F}"/>
              </a:ext>
            </a:extLst>
          </p:cNvPr>
          <p:cNvSpPr txBox="1">
            <a:spLocks/>
          </p:cNvSpPr>
          <p:nvPr/>
        </p:nvSpPr>
        <p:spPr>
          <a:xfrm>
            <a:off x="6604953" y="2093976"/>
            <a:ext cx="3634127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u="sng" dirty="0"/>
              <a:t>A nivel social</a:t>
            </a:r>
          </a:p>
          <a:p>
            <a:pPr marL="0" indent="0">
              <a:buNone/>
            </a:pPr>
            <a:endParaRPr lang="es-MX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Uso responsable de tecnología.</a:t>
            </a:r>
          </a:p>
          <a:p>
            <a:pPr marL="0" indent="0">
              <a:buNone/>
            </a:pP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Programas de apoyo psicológico y académico accesibles.</a:t>
            </a:r>
          </a:p>
          <a:p>
            <a:endParaRPr lang="es-GT" dirty="0"/>
          </a:p>
        </p:txBody>
      </p:sp>
      <p:pic>
        <p:nvPicPr>
          <p:cNvPr id="8194" name="Picture 2" descr="Cinco consejos para trabajar con grupos en el aula [Infografía] |  Aulaplaneta">
            <a:extLst>
              <a:ext uri="{FF2B5EF4-FFF2-40B4-BE49-F238E27FC236}">
                <a16:creationId xmlns:a16="http://schemas.microsoft.com/office/drawing/2014/main" id="{053C4BEA-8FD4-15FB-2190-D1DBB646E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920" y="5338960"/>
            <a:ext cx="2201548" cy="1280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oncienciar a nuestros hijos sobre un uso responsable de la tecnología">
            <a:extLst>
              <a:ext uri="{FF2B5EF4-FFF2-40B4-BE49-F238E27FC236}">
                <a16:creationId xmlns:a16="http://schemas.microsoft.com/office/drawing/2014/main" id="{CABEA81F-E80F-067E-4AE4-48D277F2F9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498" y="5038302"/>
            <a:ext cx="2886075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35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Letras en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tras en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TM03090434[[fn=Letras en madera]]</Template>
  <TotalTime>45</TotalTime>
  <Words>427</Words>
  <Application>Microsoft Office PowerPoint</Application>
  <PresentationFormat>Panorámica</PresentationFormat>
  <Paragraphs>64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Rockwell</vt:lpstr>
      <vt:lpstr>Rockwell Condensed</vt:lpstr>
      <vt:lpstr>Wingdings</vt:lpstr>
      <vt:lpstr>Letras en madera</vt:lpstr>
      <vt:lpstr>Rubén Arturo López Jolón </vt:lpstr>
      <vt:lpstr>Bajo Rendimiento en notas estudiantiles en la actualidad</vt:lpstr>
      <vt:lpstr>CAUSAS</vt:lpstr>
      <vt:lpstr>CAUSAS</vt:lpstr>
      <vt:lpstr>CAUSAS</vt:lpstr>
      <vt:lpstr>CAUSAS</vt:lpstr>
      <vt:lpstr>CONSECUENCIAS DE BAJO RENDIMIENTO</vt:lpstr>
      <vt:lpstr>ESTRATEGIAS DE MEJORA</vt:lpstr>
      <vt:lpstr>ESTRATEGIAS DE MEJORA</vt:lpstr>
      <vt:lpstr>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Gemelas</dc:creator>
  <cp:lastModifiedBy>Gemelas</cp:lastModifiedBy>
  <cp:revision>1</cp:revision>
  <dcterms:created xsi:type="dcterms:W3CDTF">2025-11-23T21:36:20Z</dcterms:created>
  <dcterms:modified xsi:type="dcterms:W3CDTF">2025-11-23T22:22:17Z</dcterms:modified>
</cp:coreProperties>
</file>