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126" y="8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14BAF0-2FE9-4142-826D-26E70FFDF70C}" type="datetimeFigureOut">
              <a:rPr lang="es-GT" smtClean="0"/>
              <a:t>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54903-572F-421F-B07E-520071D87CE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5463790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14BAF0-2FE9-4142-826D-26E70FFDF70C}" type="datetimeFigureOut">
              <a:rPr lang="es-GT" smtClean="0"/>
              <a:t>7/10/2025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54903-572F-421F-B07E-520071D87CE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0835287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14BAF0-2FE9-4142-826D-26E70FFDF70C}" type="datetimeFigureOut">
              <a:rPr lang="es-GT" smtClean="0"/>
              <a:t>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54903-572F-421F-B07E-520071D87CE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68557928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14BAF0-2FE9-4142-826D-26E70FFDF70C}" type="datetimeFigureOut">
              <a:rPr lang="es-GT" smtClean="0"/>
              <a:t>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54903-572F-421F-B07E-520071D87CE0}" type="slidenum">
              <a:rPr lang="es-GT" smtClean="0"/>
              <a:t>‹Nº›</a:t>
            </a:fld>
            <a:endParaRPr lang="es-GT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30208588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14BAF0-2FE9-4142-826D-26E70FFDF70C}" type="datetimeFigureOut">
              <a:rPr lang="es-GT" smtClean="0"/>
              <a:t>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54903-572F-421F-B07E-520071D87CE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39133186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14BAF0-2FE9-4142-826D-26E70FFDF70C}" type="datetimeFigureOut">
              <a:rPr lang="es-GT" smtClean="0"/>
              <a:t>7/10/2025</a:t>
            </a:fld>
            <a:endParaRPr lang="es-GT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54903-572F-421F-B07E-520071D87CE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07331474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de imagen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14BAF0-2FE9-4142-826D-26E70FFDF70C}" type="datetimeFigureOut">
              <a:rPr lang="es-GT" smtClean="0"/>
              <a:t>7/10/2025</a:t>
            </a:fld>
            <a:endParaRPr lang="es-GT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54903-572F-421F-B07E-520071D87CE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39163397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14BAF0-2FE9-4142-826D-26E70FFDF70C}" type="datetimeFigureOut">
              <a:rPr lang="es-GT" smtClean="0"/>
              <a:t>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54903-572F-421F-B07E-520071D87CE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92923172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14BAF0-2FE9-4142-826D-26E70FFDF70C}" type="datetimeFigureOut">
              <a:rPr lang="es-GT" smtClean="0"/>
              <a:t>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54903-572F-421F-B07E-520071D87CE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5012779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14BAF0-2FE9-4142-826D-26E70FFDF70C}" type="datetimeFigureOut">
              <a:rPr lang="es-GT" smtClean="0"/>
              <a:t>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54903-572F-421F-B07E-520071D87CE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5669136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14BAF0-2FE9-4142-826D-26E70FFDF70C}" type="datetimeFigureOut">
              <a:rPr lang="es-GT" smtClean="0"/>
              <a:t>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54903-572F-421F-B07E-520071D87CE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6316411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14BAF0-2FE9-4142-826D-26E70FFDF70C}" type="datetimeFigureOut">
              <a:rPr lang="es-GT" smtClean="0"/>
              <a:t>7/10/2025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54903-572F-421F-B07E-520071D87CE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6829684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14BAF0-2FE9-4142-826D-26E70FFDF70C}" type="datetimeFigureOut">
              <a:rPr lang="es-GT" smtClean="0"/>
              <a:t>7/10/2025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54903-572F-421F-B07E-520071D87CE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8690818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14BAF0-2FE9-4142-826D-26E70FFDF70C}" type="datetimeFigureOut">
              <a:rPr lang="es-GT" smtClean="0"/>
              <a:t>7/10/2025</a:t>
            </a:fld>
            <a:endParaRPr lang="es-GT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54903-572F-421F-B07E-520071D87CE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9673291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14BAF0-2FE9-4142-826D-26E70FFDF70C}" type="datetimeFigureOut">
              <a:rPr lang="es-GT" smtClean="0"/>
              <a:t>7/10/2025</a:t>
            </a:fld>
            <a:endParaRPr lang="es-GT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54903-572F-421F-B07E-520071D87CE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594083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14BAF0-2FE9-4142-826D-26E70FFDF70C}" type="datetimeFigureOut">
              <a:rPr lang="es-GT" smtClean="0"/>
              <a:t>7/10/2025</a:t>
            </a:fld>
            <a:endParaRPr lang="es-GT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54903-572F-421F-B07E-520071D87CE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7639095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14BAF0-2FE9-4142-826D-26E70FFDF70C}" type="datetimeFigureOut">
              <a:rPr lang="es-GT" smtClean="0"/>
              <a:t>7/10/2025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54903-572F-421F-B07E-520071D87CE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0282216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4F14BAF0-2FE9-4142-826D-26E70FFDF70C}" type="datetimeFigureOut">
              <a:rPr lang="es-GT" smtClean="0"/>
              <a:t>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254903-572F-421F-B07E-520071D87CE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71785726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https://es.wikipedia.org/wiki/Medio_ambiente_natural#cite_note-4" TargetMode="External"/><Relationship Id="rId3" Type="http://schemas.openxmlformats.org/officeDocument/2006/relationships/hyperlink" Target="https://es.wikipedia.org/wiki/Ser_vivo" TargetMode="External"/><Relationship Id="rId7" Type="http://schemas.openxmlformats.org/officeDocument/2006/relationships/hyperlink" Target="https://es.wikipedia.org/wiki/Medio_ambiente_natural#cite_note-3" TargetMode="External"/><Relationship Id="rId2" Type="http://schemas.openxmlformats.org/officeDocument/2006/relationships/hyperlink" Target="https://es.wikipedia.org/wiki/Medio_ambiente_natural#cite_note-:12-1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es.wikipedia.org/wiki/Clima" TargetMode="External"/><Relationship Id="rId5" Type="http://schemas.openxmlformats.org/officeDocument/2006/relationships/hyperlink" Target="https://es.wikipedia.org/wiki/Especie" TargetMode="External"/><Relationship Id="rId4" Type="http://schemas.openxmlformats.org/officeDocument/2006/relationships/hyperlink" Target="https://es.wikipedia.org/wiki/Medio_ambiente_natural#cite_note-2" TargetMode="Externa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s://es.wikipedia.org/wiki/Termitero" TargetMode="External"/><Relationship Id="rId3" Type="http://schemas.openxmlformats.org/officeDocument/2006/relationships/hyperlink" Target="https://es.wikipedia.org/wiki/Choza" TargetMode="External"/><Relationship Id="rId7" Type="http://schemas.openxmlformats.org/officeDocument/2006/relationships/hyperlink" Target="https://es.wikipedia.org/wiki/Isoptera" TargetMode="External"/><Relationship Id="rId2" Type="http://schemas.openxmlformats.org/officeDocument/2006/relationships/hyperlink" Target="https://es.wikipedia.org/wiki/Ambiente_construido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es.wikipedia.org/wiki/Castor#Diques" TargetMode="External"/><Relationship Id="rId5" Type="http://schemas.openxmlformats.org/officeDocument/2006/relationships/hyperlink" Target="https://es.wikipedia.org/wiki/Desierto" TargetMode="External"/><Relationship Id="rId4" Type="http://schemas.openxmlformats.org/officeDocument/2006/relationships/hyperlink" Target="https://es.wikipedia.org/wiki/Sistema_fotovoltaico" TargetMode="Externa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hyperlink" Target="https://es.wikipedia.org/wiki/Agua" TargetMode="External"/><Relationship Id="rId13" Type="http://schemas.openxmlformats.org/officeDocument/2006/relationships/hyperlink" Target="https://es.wikipedia.org/wiki/Suelo" TargetMode="External"/><Relationship Id="rId3" Type="http://schemas.openxmlformats.org/officeDocument/2006/relationships/hyperlink" Target="https://es.wikipedia.org/wiki/Litosfera" TargetMode="External"/><Relationship Id="rId7" Type="http://schemas.openxmlformats.org/officeDocument/2006/relationships/hyperlink" Target="https://es.wikipedia.org/wiki/Roca" TargetMode="External"/><Relationship Id="rId12" Type="http://schemas.openxmlformats.org/officeDocument/2006/relationships/hyperlink" Target="https://es.wikipedia.org/wiki/Pedosfera" TargetMode="External"/><Relationship Id="rId2" Type="http://schemas.openxmlformats.org/officeDocument/2006/relationships/hyperlink" Target="https://es.wikipedia.org/wiki/Medio_ambiente_natural#cite_note-wheeling-8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es.wikipedia.org/wiki/Bi%C3%B3sfera" TargetMode="External"/><Relationship Id="rId11" Type="http://schemas.openxmlformats.org/officeDocument/2006/relationships/hyperlink" Target="https://es.wikipedia.org/wiki/Cri%C3%B3sfera" TargetMode="External"/><Relationship Id="rId5" Type="http://schemas.openxmlformats.org/officeDocument/2006/relationships/hyperlink" Target="https://es.wikipedia.org/wiki/Atm%C3%B3sfera" TargetMode="External"/><Relationship Id="rId10" Type="http://schemas.openxmlformats.org/officeDocument/2006/relationships/hyperlink" Target="https://es.wikipedia.org/wiki/Vida" TargetMode="External"/><Relationship Id="rId4" Type="http://schemas.openxmlformats.org/officeDocument/2006/relationships/hyperlink" Target="https://es.wikipedia.org/wiki/Hidr%C3%B3sfera" TargetMode="External"/><Relationship Id="rId9" Type="http://schemas.openxmlformats.org/officeDocument/2006/relationships/hyperlink" Target="https://es.wikipedia.org/wiki/Atm%C3%B3sfera_terrestre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es.wikipedia.org/wiki/Mineralog%C3%ADa" TargetMode="External"/><Relationship Id="rId2" Type="http://schemas.openxmlformats.org/officeDocument/2006/relationships/hyperlink" Target="https://es.wikipedia.org/wiki/Medio_ambiente_natural#cite_note-5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es.wikipedia.org/wiki/Estructura_del_suelo" TargetMode="Externa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hyperlink" Target="https://es.wikipedia.org/wiki/Nivel_macrosc%C3%B3pico" TargetMode="External"/><Relationship Id="rId3" Type="http://schemas.openxmlformats.org/officeDocument/2006/relationships/hyperlink" Target="https://es.wikipedia.org/wiki/Espacio_natural" TargetMode="External"/><Relationship Id="rId7" Type="http://schemas.openxmlformats.org/officeDocument/2006/relationships/hyperlink" Target="https://es.wikipedia.org/wiki/Medio_ambiente_natural#cite_note-6" TargetMode="External"/><Relationship Id="rId2" Type="http://schemas.openxmlformats.org/officeDocument/2006/relationships/hyperlink" Target="https://es.wikipedia.org/wiki/Programa_de_las_Naciones_Unidas_para_el_Medio_Ambiente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es.wikipedia.org/wiki/Plantae" TargetMode="External"/><Relationship Id="rId11" Type="http://schemas.openxmlformats.org/officeDocument/2006/relationships/hyperlink" Target="https://es.wikipedia.org/wiki/Medio_ambiente_natural#cite_note-:1-7" TargetMode="External"/><Relationship Id="rId5" Type="http://schemas.openxmlformats.org/officeDocument/2006/relationships/hyperlink" Target="https://es.wikipedia.org/wiki/Relieve_terrestre" TargetMode="External"/><Relationship Id="rId10" Type="http://schemas.openxmlformats.org/officeDocument/2006/relationships/hyperlink" Target="https://es.wikipedia.org/wiki/Biota" TargetMode="External"/><Relationship Id="rId4" Type="http://schemas.openxmlformats.org/officeDocument/2006/relationships/hyperlink" Target="https://es.wikipedia.org/wiki/Temperatura" TargetMode="External"/><Relationship Id="rId9" Type="http://schemas.openxmlformats.org/officeDocument/2006/relationships/hyperlink" Target="https://es.wikipedia.org/wiki/Factores_abi%C3%B3ticos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GT" dirty="0" smtClean="0"/>
              <a:t>Elvis Danilo </a:t>
            </a:r>
            <a:r>
              <a:rPr lang="es-GT" dirty="0" err="1" smtClean="0"/>
              <a:t>Puaque</a:t>
            </a:r>
            <a:r>
              <a:rPr lang="es-GT" dirty="0" smtClean="0"/>
              <a:t> </a:t>
            </a:r>
            <a:r>
              <a:rPr lang="es-GT" dirty="0" err="1" smtClean="0"/>
              <a:t>Yuman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GT" dirty="0" smtClean="0"/>
              <a:t>Cuarto Bachillerato en </a:t>
            </a:r>
            <a:r>
              <a:rPr lang="es-GT" dirty="0" err="1" smtClean="0"/>
              <a:t>Computacion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573048346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6000">
        <p15:prstTrans prst="curtains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4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14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15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6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7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8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9" presetID="34" presetClass="emph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20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21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2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3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24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xit" presetSubtype="0" fill="hold" grpId="2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2" grpId="2"/>
      <p:bldP spid="3" grpId="0" build="p"/>
      <p:bldP spid="3" grpId="1" build="p"/>
      <p:bldP spid="3" grpId="2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GT" dirty="0" smtClean="0"/>
              <a:t>Medio Ambiente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El </a:t>
            </a:r>
            <a:r>
              <a:rPr lang="es-ES" b="1" dirty="0" smtClean="0"/>
              <a:t>medio ambiente natural</a:t>
            </a:r>
            <a:r>
              <a:rPr lang="es-ES" dirty="0" smtClean="0"/>
              <a:t> (también escrito </a:t>
            </a:r>
            <a:r>
              <a:rPr lang="es-ES" b="1" dirty="0" smtClean="0"/>
              <a:t>medioambiente</a:t>
            </a:r>
            <a:r>
              <a:rPr lang="es-ES" dirty="0" smtClean="0"/>
              <a:t>)</a:t>
            </a:r>
            <a:r>
              <a:rPr lang="es-ES" baseline="30000" dirty="0" smtClean="0">
                <a:hlinkClick r:id="rId2"/>
              </a:rPr>
              <a:t>[1]</a:t>
            </a:r>
            <a:r>
              <a:rPr lang="es-ES" dirty="0" smtClean="0"/>
              <a:t>​ o </a:t>
            </a:r>
            <a:r>
              <a:rPr lang="es-ES" b="1" dirty="0" smtClean="0"/>
              <a:t>entorno natural</a:t>
            </a:r>
            <a:r>
              <a:rPr lang="es-ES" dirty="0" smtClean="0"/>
              <a:t> es el conjunto de componentes físicos, químicos y biológicos externos con los que interactúan los </a:t>
            </a:r>
            <a:r>
              <a:rPr lang="es-ES" dirty="0" smtClean="0">
                <a:hlinkClick r:id="rId3" tooltip="Ser vivo"/>
              </a:rPr>
              <a:t>seres vivos</a:t>
            </a:r>
            <a:r>
              <a:rPr lang="es-ES" dirty="0" smtClean="0"/>
              <a:t>.</a:t>
            </a:r>
            <a:r>
              <a:rPr lang="es-ES" baseline="30000" dirty="0" smtClean="0">
                <a:hlinkClick r:id="rId4"/>
              </a:rPr>
              <a:t>[2]</a:t>
            </a:r>
            <a:r>
              <a:rPr lang="es-ES" dirty="0" smtClean="0"/>
              <a:t>​ Dicho entorno abarca la interacción de todas las </a:t>
            </a:r>
            <a:r>
              <a:rPr lang="es-ES" dirty="0" smtClean="0">
                <a:hlinkClick r:id="rId5" tooltip="Especie"/>
              </a:rPr>
              <a:t>especies</a:t>
            </a:r>
            <a:r>
              <a:rPr lang="es-ES" dirty="0" smtClean="0"/>
              <a:t> vivas, el </a:t>
            </a:r>
            <a:r>
              <a:rPr lang="es-ES" dirty="0" smtClean="0">
                <a:hlinkClick r:id="rId6" tooltip="Clima"/>
              </a:rPr>
              <a:t>clima</a:t>
            </a:r>
            <a:r>
              <a:rPr lang="es-ES" dirty="0" smtClean="0"/>
              <a:t>, y los recursos naturales que afectan la supervivencia humana y la actividad económica.</a:t>
            </a:r>
            <a:r>
              <a:rPr lang="es-ES" baseline="30000" dirty="0" smtClean="0">
                <a:hlinkClick r:id="rId7"/>
              </a:rPr>
              <a:t>[3]</a:t>
            </a:r>
            <a:r>
              <a:rPr lang="es-ES" dirty="0" smtClean="0"/>
              <a:t>​</a:t>
            </a:r>
            <a:r>
              <a:rPr lang="es-ES" baseline="30000" dirty="0" smtClean="0">
                <a:hlinkClick r:id="rId8"/>
              </a:rPr>
              <a:t>[4]</a:t>
            </a:r>
            <a:r>
              <a:rPr lang="es-ES" dirty="0" smtClean="0"/>
              <a:t>​ Se pueden distinguir como componentes del medio ambiente: 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1725955497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3250">
        <p15:prstTrans prst="origami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GT" dirty="0" err="1" smtClean="0"/>
              <a:t>Clasificacion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Como contraposición al entorno natural está el </a:t>
            </a:r>
            <a:r>
              <a:rPr lang="es-ES" dirty="0" smtClean="0">
                <a:hlinkClick r:id="rId2" tooltip="Ambiente construido"/>
              </a:rPr>
              <a:t>ambiente construido</a:t>
            </a:r>
            <a:r>
              <a:rPr lang="es-ES" dirty="0" smtClean="0"/>
              <a:t>. En áreas donde el hombre ha transformado fundamentalmente paisajes como los entornos urbanos y la conversión de tierras agrícolas, el entorno natural se modifica enormemente en un entorno humano simplificado. Incluso los actos que parecen menos extremos, como la construcción de una </a:t>
            </a:r>
            <a:r>
              <a:rPr lang="es-ES" dirty="0" smtClean="0">
                <a:hlinkClick r:id="rId3" tooltip="Choza"/>
              </a:rPr>
              <a:t>choza</a:t>
            </a:r>
            <a:r>
              <a:rPr lang="es-ES" dirty="0" smtClean="0"/>
              <a:t> de barro o un </a:t>
            </a:r>
            <a:r>
              <a:rPr lang="es-ES" dirty="0" smtClean="0">
                <a:hlinkClick r:id="rId4" tooltip="Sistema fotovoltaico"/>
              </a:rPr>
              <a:t>sistema fotovoltaico</a:t>
            </a:r>
            <a:r>
              <a:rPr lang="es-ES" dirty="0" smtClean="0"/>
              <a:t> en el </a:t>
            </a:r>
            <a:r>
              <a:rPr lang="es-ES" dirty="0" smtClean="0">
                <a:hlinkClick r:id="rId5" tooltip="Desierto"/>
              </a:rPr>
              <a:t>desierto</a:t>
            </a:r>
            <a:r>
              <a:rPr lang="es-ES" dirty="0" smtClean="0"/>
              <a:t>, el entorno modificado se convierte en uno artificial. Aunque muchos animales construyen cosas para proporcionar un mejor ambiente para ellos mismos, no son humanos, por lo tanto, las </a:t>
            </a:r>
            <a:r>
              <a:rPr lang="es-ES" dirty="0" smtClean="0">
                <a:hlinkClick r:id="rId6" tooltip="Castor"/>
              </a:rPr>
              <a:t>presas de castores</a:t>
            </a:r>
            <a:r>
              <a:rPr lang="es-ES" dirty="0" smtClean="0"/>
              <a:t>, y las obras de las </a:t>
            </a:r>
            <a:r>
              <a:rPr lang="es-ES" dirty="0" smtClean="0">
                <a:hlinkClick r:id="rId7" tooltip="Isoptera"/>
              </a:rPr>
              <a:t>termitas</a:t>
            </a:r>
            <a:r>
              <a:rPr lang="es-ES" dirty="0" smtClean="0"/>
              <a:t>, termiteros o </a:t>
            </a:r>
            <a:r>
              <a:rPr lang="es-ES" dirty="0" smtClean="0">
                <a:hlinkClick r:id="rId8" tooltip="Termitero"/>
              </a:rPr>
              <a:t>montículos</a:t>
            </a:r>
            <a:r>
              <a:rPr lang="es-ES" dirty="0" smtClean="0"/>
              <a:t>, se consideran naturales. </a:t>
            </a:r>
          </a:p>
          <a:p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42316934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GT" dirty="0" err="1" smtClean="0"/>
              <a:t>Composicion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s-ES" dirty="0" smtClean="0"/>
              <a:t>Las ciencias de la Tierra generalmente reconocen las siguientes cuatro esferas como componentes de los sistemas que conforman la totalidad del medio ambiente natural:</a:t>
            </a:r>
            <a:r>
              <a:rPr lang="es-ES" baseline="30000" dirty="0" smtClean="0">
                <a:hlinkClick r:id="rId2"/>
              </a:rPr>
              <a:t>[8]</a:t>
            </a:r>
            <a:r>
              <a:rPr lang="es-ES" dirty="0" smtClean="0"/>
              <a:t>​ </a:t>
            </a:r>
          </a:p>
          <a:p>
            <a:r>
              <a:rPr lang="es-ES" dirty="0" smtClean="0"/>
              <a:t>la </a:t>
            </a:r>
            <a:r>
              <a:rPr lang="es-ES" dirty="0" smtClean="0">
                <a:hlinkClick r:id="rId3" tooltip="Litosfera"/>
              </a:rPr>
              <a:t>litosfera</a:t>
            </a:r>
            <a:endParaRPr lang="es-ES" dirty="0" smtClean="0"/>
          </a:p>
          <a:p>
            <a:r>
              <a:rPr lang="es-ES" dirty="0" smtClean="0"/>
              <a:t>la </a:t>
            </a:r>
            <a:r>
              <a:rPr lang="es-ES" dirty="0" smtClean="0">
                <a:hlinkClick r:id="rId4" tooltip="Hidrósfera"/>
              </a:rPr>
              <a:t>hidrosfera</a:t>
            </a:r>
            <a:endParaRPr lang="es-ES" dirty="0" smtClean="0"/>
          </a:p>
          <a:p>
            <a:r>
              <a:rPr lang="es-ES" dirty="0" smtClean="0"/>
              <a:t>la </a:t>
            </a:r>
            <a:r>
              <a:rPr lang="es-ES" dirty="0" smtClean="0">
                <a:hlinkClick r:id="rId5" tooltip="Atmósfera"/>
              </a:rPr>
              <a:t>atmósfera</a:t>
            </a:r>
            <a:endParaRPr lang="es-ES" dirty="0" smtClean="0"/>
          </a:p>
          <a:p>
            <a:r>
              <a:rPr lang="es-ES" dirty="0" smtClean="0"/>
              <a:t>la </a:t>
            </a:r>
            <a:r>
              <a:rPr lang="es-ES" dirty="0" smtClean="0">
                <a:hlinkClick r:id="rId6" tooltip="Biósfera"/>
              </a:rPr>
              <a:t>biosfera</a:t>
            </a:r>
            <a:endParaRPr lang="es-ES" dirty="0" smtClean="0"/>
          </a:p>
          <a:p>
            <a:r>
              <a:rPr lang="es-ES" dirty="0" smtClean="0"/>
              <a:t>Estas esferas se corresponden al conjunto de las </a:t>
            </a:r>
            <a:r>
              <a:rPr lang="es-ES" dirty="0" smtClean="0">
                <a:hlinkClick r:id="rId7" tooltip="Roca"/>
              </a:rPr>
              <a:t>rocas</a:t>
            </a:r>
            <a:r>
              <a:rPr lang="es-ES" dirty="0" smtClean="0"/>
              <a:t>, las </a:t>
            </a:r>
            <a:r>
              <a:rPr lang="es-ES" dirty="0" smtClean="0">
                <a:hlinkClick r:id="rId8" tooltip="Agua"/>
              </a:rPr>
              <a:t>aguas</a:t>
            </a:r>
            <a:r>
              <a:rPr lang="es-ES" dirty="0" smtClean="0"/>
              <a:t>, la </a:t>
            </a:r>
            <a:r>
              <a:rPr lang="es-ES" dirty="0" smtClean="0">
                <a:hlinkClick r:id="rId9" tooltip="Atmósfera terrestre"/>
              </a:rPr>
              <a:t>atmósfera</a:t>
            </a:r>
            <a:r>
              <a:rPr lang="es-ES" dirty="0" smtClean="0"/>
              <a:t> y la </a:t>
            </a:r>
            <a:r>
              <a:rPr lang="es-ES" dirty="0" smtClean="0">
                <a:hlinkClick r:id="rId10" tooltip="Vida"/>
              </a:rPr>
              <a:t>vida</a:t>
            </a:r>
            <a:r>
              <a:rPr lang="es-ES" dirty="0" smtClean="0"/>
              <a:t>, respectivamente. </a:t>
            </a:r>
          </a:p>
          <a:p>
            <a:r>
              <a:rPr lang="es-ES" dirty="0" smtClean="0"/>
              <a:t>Algunos científicos incluyen, como parte de las esferas de la Tierra, la </a:t>
            </a:r>
            <a:r>
              <a:rPr lang="es-ES" dirty="0" err="1" smtClean="0">
                <a:hlinkClick r:id="rId11" tooltip="Criósfera"/>
              </a:rPr>
              <a:t>criosfera</a:t>
            </a:r>
            <a:r>
              <a:rPr lang="es-ES" dirty="0" smtClean="0"/>
              <a:t> (correspondiente al hielo) como una porción distinta de la hidrosfera, así como la </a:t>
            </a:r>
            <a:r>
              <a:rPr lang="es-ES" dirty="0" err="1" smtClean="0">
                <a:hlinkClick r:id="rId12" tooltip="Pedosfera"/>
              </a:rPr>
              <a:t>pedosfera</a:t>
            </a:r>
            <a:r>
              <a:rPr lang="es-ES" dirty="0" smtClean="0"/>
              <a:t> (correspondiente al </a:t>
            </a:r>
            <a:r>
              <a:rPr lang="es-ES" dirty="0" smtClean="0">
                <a:hlinkClick r:id="rId13" tooltip="Suelo"/>
              </a:rPr>
              <a:t>suelo</a:t>
            </a:r>
            <a:r>
              <a:rPr lang="es-ES" dirty="0" smtClean="0"/>
              <a:t>) como una esfera activa y entremezclada de las cuatro anteriores. </a:t>
            </a:r>
          </a:p>
          <a:p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1723085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GT" dirty="0" smtClean="0"/>
              <a:t>Acerca del medio ambiente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Las personas rara vez encuentran ambientes </a:t>
            </a:r>
            <a:r>
              <a:rPr lang="es-ES" i="1" dirty="0" smtClean="0"/>
              <a:t>absolutamente naturales</a:t>
            </a:r>
            <a:r>
              <a:rPr lang="es-ES" dirty="0" smtClean="0"/>
              <a:t> en la Tierra, y la naturalidad generalmente varía en un continuo, desde el 100 % natural en un extremo hasta el 0 % natural en el otro. Más precisamente, podemos considerar los diferentes aspectos o componentes de un entorno, y ver que su grado de naturalidad no es uniforme.</a:t>
            </a:r>
            <a:r>
              <a:rPr lang="es-ES" baseline="30000" dirty="0" smtClean="0">
                <a:hlinkClick r:id="rId2"/>
              </a:rPr>
              <a:t>[5]</a:t>
            </a:r>
            <a:r>
              <a:rPr lang="es-ES" dirty="0" smtClean="0"/>
              <a:t>​ Si, por ejemplo, en un campo agrícola, la </a:t>
            </a:r>
            <a:r>
              <a:rPr lang="es-ES" dirty="0" smtClean="0">
                <a:hlinkClick r:id="rId3" tooltip="Mineralogía"/>
              </a:rPr>
              <a:t>composición mineralógica</a:t>
            </a:r>
            <a:r>
              <a:rPr lang="es-ES" dirty="0" smtClean="0"/>
              <a:t> y la </a:t>
            </a:r>
            <a:r>
              <a:rPr lang="es-ES" dirty="0" smtClean="0">
                <a:hlinkClick r:id="rId4" tooltip="Estructura del suelo"/>
              </a:rPr>
              <a:t>estructura</a:t>
            </a:r>
            <a:r>
              <a:rPr lang="es-ES" dirty="0" smtClean="0"/>
              <a:t> de su suelo son similares a las de un suelo de bosque no perturbado, pero la estructura es bastante diferente. 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34801336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GT" dirty="0" smtClean="0"/>
              <a:t>Lo ultimo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s-ES" dirty="0" smtClean="0"/>
              <a:t>Según el </a:t>
            </a:r>
            <a:r>
              <a:rPr lang="es-ES" dirty="0" smtClean="0">
                <a:hlinkClick r:id="rId2" tooltip="Programa de las Naciones Unidas para el Medio Ambiente"/>
              </a:rPr>
              <a:t>Programa de las Naciones Unidas para el Medio Ambiente</a:t>
            </a:r>
            <a:r>
              <a:rPr lang="es-ES" dirty="0" smtClean="0"/>
              <a:t> (PNUMA) se usa más comúnmente en referencia al ambiente «</a:t>
            </a:r>
            <a:r>
              <a:rPr lang="es-ES" dirty="0" smtClean="0">
                <a:hlinkClick r:id="rId3" tooltip="Espacio natural"/>
              </a:rPr>
              <a:t>natural</a:t>
            </a:r>
            <a:r>
              <a:rPr lang="es-ES" dirty="0" smtClean="0"/>
              <a:t>», o la suma de todos los componentes vivos y los abióticos que rodean a un organismo, o grupo de organismos. El </a:t>
            </a:r>
            <a:r>
              <a:rPr lang="es-ES" i="1" dirty="0" smtClean="0"/>
              <a:t>medio ambiente natural</a:t>
            </a:r>
            <a:r>
              <a:rPr lang="es-ES" dirty="0" smtClean="0"/>
              <a:t> comprende componentes físicos tales como aire, </a:t>
            </a:r>
            <a:r>
              <a:rPr lang="es-ES" dirty="0" smtClean="0">
                <a:hlinkClick r:id="rId4" tooltip="Temperatura"/>
              </a:rPr>
              <a:t>temperatura</a:t>
            </a:r>
            <a:r>
              <a:rPr lang="es-ES" dirty="0" smtClean="0"/>
              <a:t>, </a:t>
            </a:r>
            <a:r>
              <a:rPr lang="es-ES" dirty="0" smtClean="0">
                <a:hlinkClick r:id="rId5" tooltip="Relieve terrestre"/>
              </a:rPr>
              <a:t>relieve</a:t>
            </a:r>
            <a:r>
              <a:rPr lang="es-ES" dirty="0" smtClean="0"/>
              <a:t>, suelos y cuerpos de agua así como componentes vivos: </a:t>
            </a:r>
            <a:r>
              <a:rPr lang="es-ES" dirty="0" smtClean="0">
                <a:hlinkClick r:id="rId6" tooltip="Plantae"/>
              </a:rPr>
              <a:t>plantas</a:t>
            </a:r>
            <a:r>
              <a:rPr lang="es-ES" dirty="0" smtClean="0"/>
              <a:t>, animales y microorganismos. También existe el «medio ambiente construido», que comprende todos los elementos y los procesos hechos por el hombre.</a:t>
            </a:r>
            <a:r>
              <a:rPr lang="es-ES" baseline="30000" dirty="0" smtClean="0">
                <a:hlinkClick r:id="rId7"/>
              </a:rPr>
              <a:t>[6]</a:t>
            </a:r>
            <a:r>
              <a:rPr lang="es-ES" dirty="0" smtClean="0"/>
              <a:t>​ En términos </a:t>
            </a:r>
            <a:r>
              <a:rPr lang="es-ES" dirty="0" smtClean="0">
                <a:hlinkClick r:id="rId8" tooltip="Nivel macroscópico"/>
              </a:rPr>
              <a:t>macroscópicos</a:t>
            </a:r>
            <a:r>
              <a:rPr lang="es-ES" dirty="0" smtClean="0"/>
              <a:t> se suele considerar al medioambiente como un sector, una región o un todo (escala global). En cada uno de esos niveles o alcances de estudio hay una interacción entre el aire, del agua o del suelo como agentes </a:t>
            </a:r>
            <a:r>
              <a:rPr lang="es-ES" dirty="0" smtClean="0">
                <a:hlinkClick r:id="rId9" tooltip="Factores abióticos"/>
              </a:rPr>
              <a:t>abióticos</a:t>
            </a:r>
            <a:r>
              <a:rPr lang="es-ES" dirty="0" smtClean="0"/>
              <a:t> y de toda una gran variedad de organismos animales y vegetales, con distinto nivel de organización celular, como integrantes del mundo </a:t>
            </a:r>
            <a:r>
              <a:rPr lang="es-ES" dirty="0" smtClean="0">
                <a:hlinkClick r:id="rId10" tooltip="Biota"/>
              </a:rPr>
              <a:t>biótico</a:t>
            </a:r>
            <a:r>
              <a:rPr lang="es-ES" dirty="0" smtClean="0"/>
              <a:t>.</a:t>
            </a:r>
            <a:r>
              <a:rPr lang="es-ES" baseline="30000" dirty="0" smtClean="0">
                <a:hlinkClick r:id="rId11"/>
              </a:rPr>
              <a:t>[7]</a:t>
            </a:r>
            <a:r>
              <a:rPr lang="es-ES" dirty="0" smtClean="0"/>
              <a:t>​ 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117416943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18</TotalTime>
  <Words>521</Words>
  <Application>Microsoft Office PowerPoint</Application>
  <PresentationFormat>Panorámica</PresentationFormat>
  <Paragraphs>18</Paragraphs>
  <Slides>6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10" baseType="lpstr">
      <vt:lpstr>Arial</vt:lpstr>
      <vt:lpstr>Century Gothic</vt:lpstr>
      <vt:lpstr>Wingdings 3</vt:lpstr>
      <vt:lpstr>Ion</vt:lpstr>
      <vt:lpstr>Elvis Danilo Puaque Yuman</vt:lpstr>
      <vt:lpstr>Medio Ambiente</vt:lpstr>
      <vt:lpstr>Clasificacion</vt:lpstr>
      <vt:lpstr>Composicion</vt:lpstr>
      <vt:lpstr>Acerca del medio ambiente</vt:lpstr>
      <vt:lpstr>Lo ultimo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Elvis Danilo Puaque Yuman</dc:title>
  <dc:creator>GNet</dc:creator>
  <cp:lastModifiedBy>GNet</cp:lastModifiedBy>
  <cp:revision>3</cp:revision>
  <dcterms:created xsi:type="dcterms:W3CDTF">2025-10-07T15:13:34Z</dcterms:created>
  <dcterms:modified xsi:type="dcterms:W3CDTF">2025-10-07T15:31:39Z</dcterms:modified>
</cp:coreProperties>
</file>