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068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4034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9423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7438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8000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2414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7681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9442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685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120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816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593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3136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8754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972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2972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582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670648-DB18-4596-9FE4-3293B8ED7BA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9D0F-1DB6-4671-A631-073108CD3F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0321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Agua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oca" TargetMode="External"/><Relationship Id="rId2" Type="http://schemas.openxmlformats.org/officeDocument/2006/relationships/hyperlink" Target="https://es.wikipedia.org/wiki/Medio_ambiente_natural#cite_note-wheeling-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Bi%C3%B3sfera" TargetMode="External"/><Relationship Id="rId5" Type="http://schemas.openxmlformats.org/officeDocument/2006/relationships/hyperlink" Target="https://es.wikipedia.org/wiki/Atm%C3%B3sfera" TargetMode="External"/><Relationship Id="rId10" Type="http://schemas.openxmlformats.org/officeDocument/2006/relationships/hyperlink" Target="https://es.wikipedia.org/wiki/Vida" TargetMode="External"/><Relationship Id="rId4" Type="http://schemas.openxmlformats.org/officeDocument/2006/relationships/hyperlink" Target="https://es.wikipedia.org/wiki/Hidr%C3%B3sfera" TargetMode="External"/><Relationship Id="rId9" Type="http://schemas.openxmlformats.org/officeDocument/2006/relationships/hyperlink" Target="https://es.wikipedia.org/wiki/Atm%C3%B3sfera_terrest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Jeshua Iván Rodas Sian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bachillerato en </a:t>
            </a:r>
            <a:r>
              <a:rPr lang="es-GT" dirty="0" err="1" smtClean="0"/>
              <a:t>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199998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</a:t>
            </a:r>
            <a:r>
              <a:rPr lang="es-GT" b="1" dirty="0" smtClean="0"/>
              <a:t>medio ambiente natural</a:t>
            </a:r>
            <a:r>
              <a:rPr lang="es-GT" dirty="0" smtClean="0"/>
              <a:t> (también escrito </a:t>
            </a:r>
            <a:r>
              <a:rPr lang="es-GT" b="1" dirty="0" smtClean="0"/>
              <a:t>medioambiente</a:t>
            </a:r>
            <a:r>
              <a:rPr lang="es-GT" dirty="0" smtClean="0"/>
              <a:t>)</a:t>
            </a:r>
            <a:r>
              <a:rPr lang="es-GT" baseline="30000" dirty="0" smtClean="0">
                <a:hlinkClick r:id="rId2"/>
              </a:rPr>
              <a:t>[1]</a:t>
            </a:r>
            <a:r>
              <a:rPr lang="es-GT" dirty="0" smtClean="0"/>
              <a:t>​ o </a:t>
            </a:r>
            <a:r>
              <a:rPr lang="es-GT" b="1" dirty="0" smtClean="0"/>
              <a:t>entorno natural</a:t>
            </a:r>
            <a:r>
              <a:rPr lang="es-GT" dirty="0" smtClean="0"/>
              <a:t> es el conjunto de componentes físicos, químicos y biológicos externos con los que interactúan los </a:t>
            </a:r>
            <a:r>
              <a:rPr lang="es-GT" dirty="0" smtClean="0">
                <a:hlinkClick r:id="rId3" tooltip="Ser vivo"/>
              </a:rPr>
              <a:t>seres vivos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4"/>
              </a:rPr>
              <a:t>[2]</a:t>
            </a:r>
            <a:r>
              <a:rPr lang="es-GT" dirty="0" smtClean="0"/>
              <a:t>​ Dicho entorno abarca la interacción de todas las </a:t>
            </a:r>
            <a:r>
              <a:rPr lang="es-GT" dirty="0" smtClean="0">
                <a:hlinkClick r:id="rId5" tooltip="Especie"/>
              </a:rPr>
              <a:t>especies</a:t>
            </a:r>
            <a:r>
              <a:rPr lang="es-GT" dirty="0" smtClean="0"/>
              <a:t> vivas, el </a:t>
            </a:r>
            <a:r>
              <a:rPr lang="es-GT" dirty="0" smtClean="0">
                <a:hlinkClick r:id="rId6" tooltip="Clima"/>
              </a:rPr>
              <a:t>clima</a:t>
            </a:r>
            <a:r>
              <a:rPr lang="es-GT" dirty="0" smtClean="0"/>
              <a:t>, y los recursos naturales que afectan la supervivencia humana y la actividad económica.</a:t>
            </a:r>
            <a:r>
              <a:rPr lang="es-GT" baseline="30000" dirty="0" smtClean="0">
                <a:hlinkClick r:id="rId7"/>
              </a:rPr>
              <a:t>[3]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8"/>
              </a:rPr>
              <a:t>[4]</a:t>
            </a:r>
            <a:r>
              <a:rPr lang="es-GT" dirty="0" smtClean="0"/>
              <a:t>​ Se pueden distinguir como componentes del medio ambiente: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417181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/>
              <a:t>C</a:t>
            </a:r>
            <a:r>
              <a:rPr lang="es-GT" dirty="0" err="1" smtClean="0"/>
              <a:t>lasificacion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Como contraposición al entorno natural está el </a:t>
            </a:r>
            <a:r>
              <a:rPr lang="es-GT" dirty="0" smtClean="0">
                <a:hlinkClick r:id="rId2" tooltip="Ambiente construido"/>
              </a:rPr>
              <a:t>ambiente construido</a:t>
            </a:r>
            <a:r>
              <a:rPr lang="es-GT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GT" dirty="0" smtClean="0">
                <a:hlinkClick r:id="rId3" tooltip="Choza"/>
              </a:rPr>
              <a:t>choza</a:t>
            </a:r>
            <a:r>
              <a:rPr lang="es-GT" dirty="0" smtClean="0"/>
              <a:t> de barro o un </a:t>
            </a:r>
            <a:r>
              <a:rPr lang="es-GT" dirty="0" smtClean="0">
                <a:hlinkClick r:id="rId4" tooltip="Sistema fotovoltaico"/>
              </a:rPr>
              <a:t>sistema fotovoltaico</a:t>
            </a:r>
            <a:r>
              <a:rPr lang="es-GT" dirty="0" smtClean="0"/>
              <a:t> en el </a:t>
            </a:r>
            <a:r>
              <a:rPr lang="es-GT" dirty="0" smtClean="0">
                <a:hlinkClick r:id="rId5" tooltip="Desierto"/>
              </a:rPr>
              <a:t>desierto</a:t>
            </a:r>
            <a:r>
              <a:rPr lang="es-GT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GT" dirty="0" smtClean="0">
                <a:hlinkClick r:id="rId6" tooltip="Castor"/>
              </a:rPr>
              <a:t>presas de castores</a:t>
            </a:r>
            <a:r>
              <a:rPr lang="es-GT" dirty="0" smtClean="0"/>
              <a:t>, y las obras de las </a:t>
            </a:r>
            <a:r>
              <a:rPr lang="es-GT" dirty="0" smtClean="0">
                <a:hlinkClick r:id="rId7" tooltip="Isoptera"/>
              </a:rPr>
              <a:t>termitas</a:t>
            </a:r>
            <a:r>
              <a:rPr lang="es-GT" dirty="0" smtClean="0"/>
              <a:t>, termiteros o </a:t>
            </a:r>
            <a:r>
              <a:rPr lang="es-GT" dirty="0" smtClean="0">
                <a:hlinkClick r:id="rId8" tooltip="Termitero"/>
              </a:rPr>
              <a:t>montículos</a:t>
            </a:r>
            <a:r>
              <a:rPr lang="es-GT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2514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Contenido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Las personas rara vez encuentran ambientes </a:t>
            </a:r>
            <a:r>
              <a:rPr lang="es-GT" i="1" dirty="0" smtClean="0"/>
              <a:t>absolutamente naturales</a:t>
            </a:r>
            <a:r>
              <a:rPr lang="es-GT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GT" baseline="30000" dirty="0" smtClean="0">
                <a:hlinkClick r:id="rId2"/>
              </a:rPr>
              <a:t>[5]</a:t>
            </a:r>
            <a:r>
              <a:rPr lang="es-GT" dirty="0" smtClean="0"/>
              <a:t>​ Si, por ejemplo, en un campo agrícola, la </a:t>
            </a:r>
            <a:r>
              <a:rPr lang="es-GT" dirty="0" smtClean="0">
                <a:hlinkClick r:id="rId3" tooltip="Mineralogía"/>
              </a:rPr>
              <a:t>composición mineralógica</a:t>
            </a:r>
            <a:r>
              <a:rPr lang="es-GT" dirty="0" smtClean="0"/>
              <a:t> y la </a:t>
            </a:r>
            <a:r>
              <a:rPr lang="es-GT" dirty="0" smtClean="0">
                <a:hlinkClick r:id="rId4" tooltip="Estructura del suelo"/>
              </a:rPr>
              <a:t>estructura</a:t>
            </a:r>
            <a:r>
              <a:rPr lang="es-GT" dirty="0" smtClean="0"/>
              <a:t> de su suelo son similares a las de un suelo de bosque no perturbado, pero la estructura es bastante diferente. </a:t>
            </a:r>
          </a:p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4042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dirty="0" err="1" smtClean="0"/>
              <a:t>Explicacion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GT" dirty="0" smtClean="0"/>
              <a:t>Según el </a:t>
            </a:r>
            <a:r>
              <a:rPr lang="es-GT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GT" dirty="0" smtClean="0"/>
              <a:t> (PNUMA) se usa más comúnmente en referencia al ambiente «</a:t>
            </a:r>
            <a:r>
              <a:rPr lang="es-GT" dirty="0" smtClean="0">
                <a:hlinkClick r:id="rId3" tooltip="Espacio natural"/>
              </a:rPr>
              <a:t>natural</a:t>
            </a:r>
            <a:r>
              <a:rPr lang="es-GT" dirty="0" smtClean="0"/>
              <a:t>», o la suma de todos los componentes vivos y los abióticos que rodean a un organismo, o grupo de organismos. El </a:t>
            </a:r>
            <a:r>
              <a:rPr lang="es-GT" i="1" dirty="0" smtClean="0"/>
              <a:t>medio ambiente natural</a:t>
            </a:r>
            <a:r>
              <a:rPr lang="es-GT" dirty="0" smtClean="0"/>
              <a:t> comprende componentes físicos tales como aire, </a:t>
            </a:r>
            <a:r>
              <a:rPr lang="es-GT" dirty="0" smtClean="0">
                <a:hlinkClick r:id="rId4" tooltip="Temperatura"/>
              </a:rPr>
              <a:t>temperatura</a:t>
            </a:r>
            <a:r>
              <a:rPr lang="es-GT" dirty="0" smtClean="0"/>
              <a:t>, </a:t>
            </a:r>
            <a:r>
              <a:rPr lang="es-GT" dirty="0" smtClean="0">
                <a:hlinkClick r:id="rId5" tooltip="Relieve terrestre"/>
              </a:rPr>
              <a:t>relieve</a:t>
            </a:r>
            <a:r>
              <a:rPr lang="es-GT" dirty="0" smtClean="0"/>
              <a:t>, suelos y cuerpos de agua así como componentes vivos: </a:t>
            </a:r>
            <a:r>
              <a:rPr lang="es-GT" dirty="0" smtClean="0">
                <a:hlinkClick r:id="rId6" tooltip="Plantae"/>
              </a:rPr>
              <a:t>plantas</a:t>
            </a:r>
            <a:r>
              <a:rPr lang="es-GT" dirty="0" smtClean="0"/>
              <a:t>, animales y microorganismos. También existe el «medio ambiente construido», que comprende todos los elementos y los procesos hechos por el hombre.</a:t>
            </a:r>
            <a:r>
              <a:rPr lang="es-GT" baseline="30000" dirty="0" smtClean="0">
                <a:hlinkClick r:id="rId7"/>
              </a:rPr>
              <a:t>[6]</a:t>
            </a:r>
            <a:r>
              <a:rPr lang="es-GT" dirty="0" smtClean="0"/>
              <a:t>​ En términos </a:t>
            </a:r>
            <a:r>
              <a:rPr lang="es-GT" dirty="0" smtClean="0">
                <a:hlinkClick r:id="rId8" tooltip="Nivel macroscópico"/>
              </a:rPr>
              <a:t>macroscópicos</a:t>
            </a:r>
            <a:r>
              <a:rPr lang="es-GT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GT" dirty="0" smtClean="0">
                <a:hlinkClick r:id="rId9" tooltip="Factores abióticos"/>
              </a:rPr>
              <a:t>abióticos</a:t>
            </a:r>
            <a:r>
              <a:rPr lang="es-GT" dirty="0" smtClean="0"/>
              <a:t> y de toda una gran variedad de organismos animales y vegetales, con distinto nivel de organización celular, como integrantes del mundo </a:t>
            </a:r>
            <a:r>
              <a:rPr lang="es-GT" dirty="0" smtClean="0">
                <a:hlinkClick r:id="rId10" tooltip="Biota"/>
              </a:rPr>
              <a:t>biótico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11"/>
              </a:rPr>
              <a:t>[7]</a:t>
            </a:r>
            <a:r>
              <a:rPr lang="es-GT" dirty="0" smtClean="0"/>
              <a:t>​ </a:t>
            </a:r>
          </a:p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3517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Composicion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Las ciencias de la Tierra generalmente reconocen las siguientes cuatro esferas como componentes de los sistemas que conforman la totalidad del medio ambiente natural:</a:t>
            </a:r>
            <a:r>
              <a:rPr lang="es-GT" baseline="30000" dirty="0" smtClean="0">
                <a:hlinkClick r:id="rId2"/>
              </a:rPr>
              <a:t>[8]</a:t>
            </a:r>
            <a:r>
              <a:rPr lang="es-GT" dirty="0" smtClean="0"/>
              <a:t>​ </a:t>
            </a:r>
          </a:p>
          <a:p>
            <a:r>
              <a:rPr lang="es-GT" dirty="0" smtClean="0"/>
              <a:t>la </a:t>
            </a:r>
            <a:r>
              <a:rPr lang="es-GT" dirty="0" smtClean="0">
                <a:hlinkClick r:id="rId3" tooltip="Litosfera"/>
              </a:rPr>
              <a:t>litosfera</a:t>
            </a:r>
            <a:endParaRPr lang="es-GT" dirty="0" smtClean="0"/>
          </a:p>
          <a:p>
            <a:r>
              <a:rPr lang="es-GT" dirty="0" smtClean="0"/>
              <a:t>la </a:t>
            </a:r>
            <a:r>
              <a:rPr lang="es-GT" dirty="0" smtClean="0">
                <a:hlinkClick r:id="rId4" tooltip="Hidrósfera"/>
              </a:rPr>
              <a:t>hidrosfera</a:t>
            </a:r>
            <a:endParaRPr lang="es-GT" dirty="0" smtClean="0"/>
          </a:p>
          <a:p>
            <a:r>
              <a:rPr lang="es-GT" dirty="0" smtClean="0"/>
              <a:t>la </a:t>
            </a:r>
            <a:r>
              <a:rPr lang="es-GT" dirty="0" smtClean="0">
                <a:hlinkClick r:id="rId5" tooltip="Atmósfera"/>
              </a:rPr>
              <a:t>atmósfera</a:t>
            </a:r>
            <a:endParaRPr lang="es-GT" dirty="0" smtClean="0"/>
          </a:p>
          <a:p>
            <a:r>
              <a:rPr lang="es-GT" dirty="0" smtClean="0"/>
              <a:t>la </a:t>
            </a:r>
            <a:r>
              <a:rPr lang="es-GT" dirty="0" smtClean="0">
                <a:hlinkClick r:id="rId6" tooltip="Biósfera"/>
              </a:rPr>
              <a:t>biosfera</a:t>
            </a:r>
            <a:endParaRPr lang="es-GT" dirty="0" smtClean="0"/>
          </a:p>
          <a:p>
            <a:r>
              <a:rPr lang="es-GT" dirty="0" smtClean="0"/>
              <a:t>Estas esferas se corresponden al conjunto de las </a:t>
            </a:r>
            <a:r>
              <a:rPr lang="es-GT" dirty="0" smtClean="0">
                <a:hlinkClick r:id="rId7" tooltip="Roca"/>
              </a:rPr>
              <a:t>rocas</a:t>
            </a:r>
            <a:r>
              <a:rPr lang="es-GT" dirty="0" smtClean="0"/>
              <a:t>, las </a:t>
            </a:r>
            <a:r>
              <a:rPr lang="es-GT" dirty="0" smtClean="0">
                <a:hlinkClick r:id="rId8" tooltip="Agua"/>
              </a:rPr>
              <a:t>aguas</a:t>
            </a:r>
            <a:r>
              <a:rPr lang="es-GT" dirty="0" smtClean="0"/>
              <a:t>, la </a:t>
            </a:r>
            <a:r>
              <a:rPr lang="es-GT" dirty="0" smtClean="0">
                <a:hlinkClick r:id="rId9" tooltip="Atmósfera terrestre"/>
              </a:rPr>
              <a:t>atmósfera</a:t>
            </a:r>
            <a:r>
              <a:rPr lang="es-GT" dirty="0" smtClean="0"/>
              <a:t> y la </a:t>
            </a:r>
            <a:r>
              <a:rPr lang="es-GT" dirty="0" smtClean="0">
                <a:hlinkClick r:id="rId10" tooltip="Vida"/>
              </a:rPr>
              <a:t>vida</a:t>
            </a:r>
            <a:r>
              <a:rPr lang="es-GT" dirty="0" smtClean="0"/>
              <a:t>, respectivamente. </a:t>
            </a:r>
          </a:p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82402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469</Words>
  <Application>Microsoft Office PowerPoint</Application>
  <PresentationFormat>Panorámica</PresentationFormat>
  <Paragraphs>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Jeshua Iván Rodas Sian</vt:lpstr>
      <vt:lpstr>Medio ambiente</vt:lpstr>
      <vt:lpstr>Clasificacion</vt:lpstr>
      <vt:lpstr>Contenido</vt:lpstr>
      <vt:lpstr>Explicacion</vt:lpstr>
      <vt:lpstr>Composicion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Jeshua Iván Rodas Sian</dc:title>
  <dc:creator>GNet</dc:creator>
  <cp:lastModifiedBy>GNet</cp:lastModifiedBy>
  <cp:revision>3</cp:revision>
  <dcterms:created xsi:type="dcterms:W3CDTF">2025-10-07T15:13:34Z</dcterms:created>
  <dcterms:modified xsi:type="dcterms:W3CDTF">2025-10-07T15:31:38Z</dcterms:modified>
</cp:coreProperties>
</file>