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p:scale>
          <a:sx n="53" d="100"/>
          <a:sy n="53" d="100"/>
        </p:scale>
        <p:origin x="1518" y="9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F236EA95-6AD6-44E1-BE7E-B33B15B66926}" type="datetimeFigureOut">
              <a:rPr lang="en-US" smtClean="0"/>
              <a:t>11/24/2025</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1EBD526D-6EE7-4A49-BF72-8DC89DC55B86}" type="slidenum">
              <a:rPr lang="en-US" smtClean="0"/>
              <a:t>‹Nº›</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84349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236EA95-6AD6-44E1-BE7E-B33B15B66926}"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D526D-6EE7-4A49-BF72-8DC89DC55B86}" type="slidenum">
              <a:rPr lang="en-US" smtClean="0"/>
              <a:t>‹Nº›</a:t>
            </a:fld>
            <a:endParaRPr lang="en-US"/>
          </a:p>
        </p:txBody>
      </p:sp>
    </p:spTree>
    <p:extLst>
      <p:ext uri="{BB962C8B-B14F-4D97-AF65-F5344CB8AC3E}">
        <p14:creationId xmlns:p14="http://schemas.microsoft.com/office/powerpoint/2010/main" val="119073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236EA95-6AD6-44E1-BE7E-B33B15B66926}"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D526D-6EE7-4A49-BF72-8DC89DC55B86}" type="slidenum">
              <a:rPr lang="en-US" smtClean="0"/>
              <a:t>‹Nº›</a:t>
            </a:fld>
            <a:endParaRPr lang="en-US"/>
          </a:p>
        </p:txBody>
      </p:sp>
    </p:spTree>
    <p:extLst>
      <p:ext uri="{BB962C8B-B14F-4D97-AF65-F5344CB8AC3E}">
        <p14:creationId xmlns:p14="http://schemas.microsoft.com/office/powerpoint/2010/main" val="242390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236EA95-6AD6-44E1-BE7E-B33B15B66926}"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D526D-6EE7-4A49-BF72-8DC89DC55B86}" type="slidenum">
              <a:rPr lang="en-US" smtClean="0"/>
              <a:t>‹Nº›</a:t>
            </a:fld>
            <a:endParaRPr lang="en-US"/>
          </a:p>
        </p:txBody>
      </p:sp>
    </p:spTree>
    <p:extLst>
      <p:ext uri="{BB962C8B-B14F-4D97-AF65-F5344CB8AC3E}">
        <p14:creationId xmlns:p14="http://schemas.microsoft.com/office/powerpoint/2010/main" val="33859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F236EA95-6AD6-44E1-BE7E-B33B15B66926}" type="datetimeFigureOut">
              <a:rPr lang="en-US" smtClean="0"/>
              <a:t>11/24/2025</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1EBD526D-6EE7-4A49-BF72-8DC89DC55B86}" type="slidenum">
              <a:rPr lang="en-US" smtClean="0"/>
              <a:t>‹Nº›</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44413738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236EA95-6AD6-44E1-BE7E-B33B15B66926}"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D526D-6EE7-4A49-BF72-8DC89DC55B86}" type="slidenum">
              <a:rPr lang="en-US" smtClean="0"/>
              <a:t>‹Nº›</a:t>
            </a:fld>
            <a:endParaRPr lang="en-US"/>
          </a:p>
        </p:txBody>
      </p:sp>
    </p:spTree>
    <p:extLst>
      <p:ext uri="{BB962C8B-B14F-4D97-AF65-F5344CB8AC3E}">
        <p14:creationId xmlns:p14="http://schemas.microsoft.com/office/powerpoint/2010/main" val="1165105024"/>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257300" y="2909102"/>
            <a:ext cx="4800600" cy="299639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633864" y="2909102"/>
            <a:ext cx="4800600" cy="299639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236EA95-6AD6-44E1-BE7E-B33B15B66926}" type="datetimeFigureOut">
              <a:rPr lang="en-US" smtClean="0"/>
              <a:t>11/24/2025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BD526D-6EE7-4A49-BF72-8DC89DC55B86}" type="slidenum">
              <a:rPr lang="en-US" smtClean="0"/>
              <a:t>‹Nº›</a:t>
            </a:fld>
            <a:endParaRPr lang="en-US"/>
          </a:p>
        </p:txBody>
      </p:sp>
    </p:spTree>
    <p:extLst>
      <p:ext uri="{BB962C8B-B14F-4D97-AF65-F5344CB8AC3E}">
        <p14:creationId xmlns:p14="http://schemas.microsoft.com/office/powerpoint/2010/main" val="1358932225"/>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F236EA95-6AD6-44E1-BE7E-B33B15B66926}" type="datetimeFigureOut">
              <a:rPr lang="en-US" smtClean="0"/>
              <a:t>11/24/2025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BD526D-6EE7-4A49-BF72-8DC89DC55B86}" type="slidenum">
              <a:rPr lang="en-US" smtClean="0"/>
              <a:t>‹Nº›</a:t>
            </a:fld>
            <a:endParaRPr lang="en-US"/>
          </a:p>
        </p:txBody>
      </p:sp>
    </p:spTree>
    <p:extLst>
      <p:ext uri="{BB962C8B-B14F-4D97-AF65-F5344CB8AC3E}">
        <p14:creationId xmlns:p14="http://schemas.microsoft.com/office/powerpoint/2010/main" val="2895524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36EA95-6AD6-44E1-BE7E-B33B15B66926}" type="datetimeFigureOut">
              <a:rPr lang="en-US" smtClean="0"/>
              <a:t>11/24/2025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BD526D-6EE7-4A49-BF72-8DC89DC55B86}" type="slidenum">
              <a:rPr lang="en-US" smtClean="0"/>
              <a:t>‹Nº›</a:t>
            </a:fld>
            <a:endParaRPr lang="en-US"/>
          </a:p>
        </p:txBody>
      </p:sp>
    </p:spTree>
    <p:extLst>
      <p:ext uri="{BB962C8B-B14F-4D97-AF65-F5344CB8AC3E}">
        <p14:creationId xmlns:p14="http://schemas.microsoft.com/office/powerpoint/2010/main" val="4236223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765051" y="6375679"/>
            <a:ext cx="1233355" cy="348462"/>
          </a:xfrm>
        </p:spPr>
        <p:txBody>
          <a:bodyPr/>
          <a:lstStyle/>
          <a:p>
            <a:fld id="{F236EA95-6AD6-44E1-BE7E-B33B15B66926}" type="datetimeFigureOut">
              <a:rPr lang="en-US" smtClean="0"/>
              <a:t>11/24/2025</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1EBD526D-6EE7-4A49-BF72-8DC89DC55B86}" type="slidenum">
              <a:rPr lang="en-US" smtClean="0"/>
              <a:t>‹Nº›</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67753761"/>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765950" y="6375679"/>
            <a:ext cx="1232456" cy="348462"/>
          </a:xfrm>
        </p:spPr>
        <p:txBody>
          <a:bodyPr/>
          <a:lstStyle/>
          <a:p>
            <a:fld id="{F236EA95-6AD6-44E1-BE7E-B33B15B66926}" type="datetimeFigureOut">
              <a:rPr lang="en-US" smtClean="0"/>
              <a:t>11/24/2025</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a:p>
        </p:txBody>
      </p:sp>
      <p:sp>
        <p:nvSpPr>
          <p:cNvPr id="7" name="Slide Number Placeholder 6"/>
          <p:cNvSpPr>
            <a:spLocks noGrp="1"/>
          </p:cNvSpPr>
          <p:nvPr>
            <p:ph type="sldNum" sz="quarter" idx="12"/>
          </p:nvPr>
        </p:nvSpPr>
        <p:spPr>
          <a:xfrm>
            <a:off x="5687568" y="6375679"/>
            <a:ext cx="1234440" cy="345796"/>
          </a:xfrm>
        </p:spPr>
        <p:txBody>
          <a:bodyPr/>
          <a:lstStyle/>
          <a:p>
            <a:fld id="{1EBD526D-6EE7-4A49-BF72-8DC89DC55B86}" type="slidenum">
              <a:rPr lang="en-US" smtClean="0"/>
              <a:t>‹Nº›</a:t>
            </a:fld>
            <a:endParaRPr lang="en-US"/>
          </a:p>
        </p:txBody>
      </p:sp>
    </p:spTree>
    <p:extLst>
      <p:ext uri="{BB962C8B-B14F-4D97-AF65-F5344CB8AC3E}">
        <p14:creationId xmlns:p14="http://schemas.microsoft.com/office/powerpoint/2010/main" val="2928542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F236EA95-6AD6-44E1-BE7E-B33B15B66926}" type="datetimeFigureOut">
              <a:rPr lang="en-US" smtClean="0"/>
              <a:t>11/24/2025</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1EBD526D-6EE7-4A49-BF72-8DC89DC55B86}" type="slidenum">
              <a:rPr lang="en-US" smtClean="0"/>
              <a:t>‹Nº›</a:t>
            </a:fld>
            <a:endParaRPr 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0477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cien.org.gt/wp-content/uploads/2021/12/Resumen-Ejecutivo-EducacionGT-diciembre-2021-vf-web.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sz="8000" dirty="0" smtClean="0"/>
              <a:t>bajo rendimiento de notas estudiantiles en la actualidad</a:t>
            </a:r>
            <a:endParaRPr lang="en-US" sz="8000" dirty="0"/>
          </a:p>
        </p:txBody>
      </p:sp>
    </p:spTree>
    <p:extLst>
      <p:ext uri="{BB962C8B-B14F-4D97-AF65-F5344CB8AC3E}">
        <p14:creationId xmlns:p14="http://schemas.microsoft.com/office/powerpoint/2010/main" val="414226583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MX" dirty="0">
                <a:solidFill>
                  <a:srgbClr val="1F1F1F"/>
                </a:solidFill>
                <a:latin typeface="Google Sans"/>
              </a:rPr>
              <a:t>¿Qué problemas hay en la educación actual?</a:t>
            </a:r>
            <a:endParaRPr lang="es-MX" dirty="0">
              <a:solidFill>
                <a:srgbClr val="1F1F1F"/>
              </a:solidFill>
              <a:latin typeface="Arial" panose="020B0604020202020204" pitchFamily="34" charset="0"/>
            </a:endParaRPr>
          </a:p>
          <a:p>
            <a:pPr marL="0" indent="0">
              <a:buNone/>
            </a:pPr>
            <a:r>
              <a:rPr lang="es-MX" dirty="0">
                <a:solidFill>
                  <a:srgbClr val="474747"/>
                </a:solidFill>
                <a:latin typeface="Google Sans"/>
              </a:rPr>
              <a:t>Los problemas educativos actuales, cuya presencia en los medios en estos últimos meses es una buena medida de su intensidad, parecieran ser siempre los mismos: </a:t>
            </a:r>
            <a:r>
              <a:rPr lang="es-MX" dirty="0">
                <a:solidFill>
                  <a:srgbClr val="040C28"/>
                </a:solidFill>
                <a:latin typeface="Google Sans"/>
              </a:rPr>
              <a:t>problemas de cobertura; problemas de calidad; de "gestión inadecuada"; de recursos insuficientes</a:t>
            </a:r>
            <a:endParaRPr lang="en-US" dirty="0"/>
          </a:p>
        </p:txBody>
      </p:sp>
      <p:sp>
        <p:nvSpPr>
          <p:cNvPr id="4" name="Rectángulo 3"/>
          <p:cNvSpPr/>
          <p:nvPr/>
        </p:nvSpPr>
        <p:spPr>
          <a:xfrm>
            <a:off x="3048000" y="2551837"/>
            <a:ext cx="6096000" cy="646331"/>
          </a:xfrm>
          <a:prstGeom prst="rect">
            <a:avLst/>
          </a:prstGeom>
        </p:spPr>
        <p:txBody>
          <a:bodyPr>
            <a:spAutoFit/>
          </a:bodyPr>
          <a:lstStyle/>
          <a:p>
            <a:endParaRPr lang="es-MX" b="0" i="0" dirty="0" smtClean="0">
              <a:solidFill>
                <a:srgbClr val="474747"/>
              </a:solidFill>
              <a:effectLst/>
              <a:latin typeface="Google Sans"/>
            </a:endParaRPr>
          </a:p>
          <a:p>
            <a:r>
              <a:rPr lang="es-MX" b="0" i="0" dirty="0" smtClean="0">
                <a:solidFill>
                  <a:srgbClr val="474747"/>
                </a:solidFill>
                <a:effectLst/>
                <a:latin typeface="Google Sans"/>
              </a:rPr>
              <a:t>.</a:t>
            </a:r>
            <a:endParaRPr lang="es-MX" b="0" i="0" dirty="0">
              <a:solidFill>
                <a:srgbClr val="1F1F1F"/>
              </a:solidFill>
              <a:effectLst/>
              <a:latin typeface="Arial" panose="020B0604020202020204" pitchFamily="34" charset="0"/>
            </a:endParaRPr>
          </a:p>
        </p:txBody>
      </p:sp>
    </p:spTree>
    <p:extLst>
      <p:ext uri="{BB962C8B-B14F-4D97-AF65-F5344CB8AC3E}">
        <p14:creationId xmlns:p14="http://schemas.microsoft.com/office/powerpoint/2010/main" val="1448935245"/>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MX" dirty="0"/>
              <a:t>¿Qué provoca la falta de interés en los estudiantes?</a:t>
            </a:r>
          </a:p>
          <a:p>
            <a:pPr marL="0" indent="0">
              <a:buNone/>
            </a:pPr>
            <a:r>
              <a:rPr lang="es-MX" dirty="0"/>
              <a:t>Las consecuencias de la desmotivación escolar en adolescentes incluyen bajo rendimiento académico, baja autoestima, dificultades en las relaciones sociales y un mayor riesgo de problemas emocionales o conductuales, así como el aumento del riesgo de abandono escolar.</a:t>
            </a:r>
          </a:p>
          <a:p>
            <a:endParaRPr lang="en-US" dirty="0"/>
          </a:p>
        </p:txBody>
      </p:sp>
    </p:spTree>
    <p:extLst>
      <p:ext uri="{BB962C8B-B14F-4D97-AF65-F5344CB8AC3E}">
        <p14:creationId xmlns:p14="http://schemas.microsoft.com/office/powerpoint/2010/main" val="1876234872"/>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err="1" smtClean="0"/>
              <a:t>Analisis</a:t>
            </a:r>
            <a:endParaRPr lang="en-US" dirty="0"/>
          </a:p>
        </p:txBody>
      </p:sp>
      <p:pic>
        <p:nvPicPr>
          <p:cNvPr id="4098" name="Picture 2" descr="Análisis: qué es, significado y tipos - Enciclopedia Significad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8933" y="1219415"/>
            <a:ext cx="7518113" cy="56385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9829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wheel(1)">
                                      <p:cBhvr>
                                        <p:cTn id="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51678" y="750277"/>
            <a:ext cx="10178322" cy="5129315"/>
          </a:xfrm>
        </p:spPr>
        <p:txBody>
          <a:bodyPr>
            <a:normAutofit fontScale="85000" lnSpcReduction="20000"/>
          </a:bodyPr>
          <a:lstStyle/>
          <a:p>
            <a:pPr marL="0" indent="0">
              <a:buNone/>
            </a:pPr>
            <a:r>
              <a:rPr lang="es-MX" dirty="0" smtClean="0"/>
              <a:t>Sinceramente, cuando las notas salen mal, casi nunca es solo porque uno “no pueda”. Normalmente hay muchas cosas detrás que la gente no ve. Por ejemplo, a veces simplemente </a:t>
            </a:r>
            <a:r>
              <a:rPr lang="es-MX" b="1" dirty="0" smtClean="0"/>
              <a:t>no hay ganas</a:t>
            </a:r>
            <a:r>
              <a:rPr lang="es-MX" dirty="0" smtClean="0"/>
              <a:t> de estudiar. Cuando una materia no te interesa o sientes que no te va a servir para nada, es difícil concentrarse.</a:t>
            </a:r>
          </a:p>
          <a:p>
            <a:pPr marL="0" indent="0">
              <a:buNone/>
            </a:pPr>
            <a:r>
              <a:rPr lang="es-MX" dirty="0" smtClean="0"/>
              <a:t>También influye que muchos </a:t>
            </a:r>
            <a:r>
              <a:rPr lang="es-MX" b="1" dirty="0" smtClean="0"/>
              <a:t>no tenemos un buen hábito de estudio</a:t>
            </a:r>
            <a:r>
              <a:rPr lang="es-MX" dirty="0" smtClean="0"/>
              <a:t>. Estudiamos a última hora, con el celular vibrando a cada rato o tratando de memorizar sin entender. Obviamente así es complicado que las cosas se queden en la cabeza.</a:t>
            </a:r>
          </a:p>
          <a:p>
            <a:pPr marL="0" indent="0">
              <a:buNone/>
            </a:pPr>
            <a:r>
              <a:rPr lang="es-MX" dirty="0" smtClean="0"/>
              <a:t>Otro punto es todo lo que pasa </a:t>
            </a:r>
            <a:r>
              <a:rPr lang="es-MX" b="1" dirty="0" smtClean="0"/>
              <a:t>fuera del colegio</a:t>
            </a:r>
            <a:r>
              <a:rPr lang="es-MX" dirty="0" smtClean="0"/>
              <a:t>. Si en la casa hay problemas, ruido o mil responsabilidades, uno no puede enfocarse. Es difícil pensar en exámenes cuando tienes la mente ocupada con otras cosas.</a:t>
            </a:r>
          </a:p>
          <a:p>
            <a:pPr marL="0" indent="0">
              <a:buNone/>
            </a:pPr>
            <a:r>
              <a:rPr lang="es-MX" dirty="0" smtClean="0"/>
              <a:t>Y ni hablar del </a:t>
            </a:r>
            <a:r>
              <a:rPr lang="es-MX" b="1" dirty="0" smtClean="0"/>
              <a:t>estrés</a:t>
            </a:r>
            <a:r>
              <a:rPr lang="es-MX" dirty="0" smtClean="0"/>
              <a:t>. A veces la presión de sacar buenas notas, compararse con los demás o el miedo a fallar hacen que uno se bloquee. Incluso hay profesores que explican tan rápido o tan seco que uno se pierde desde el principio.</a:t>
            </a:r>
          </a:p>
          <a:p>
            <a:pPr marL="0" indent="0">
              <a:buNone/>
            </a:pPr>
            <a:r>
              <a:rPr lang="es-MX" dirty="0" smtClean="0"/>
              <a:t>También pasa que algunos tienen </a:t>
            </a:r>
            <a:r>
              <a:rPr lang="es-MX" b="1" dirty="0" smtClean="0"/>
              <a:t>algún tipo de dificultad para aprender</a:t>
            </a:r>
            <a:r>
              <a:rPr lang="es-MX" dirty="0" smtClean="0"/>
              <a:t>, como déficit de atención o ansiedad, y ni siquiera lo saben. No es que no quieran estudiar, sino que necesitan otra forma de aprender.</a:t>
            </a:r>
          </a:p>
          <a:p>
            <a:pPr marL="0" indent="0">
              <a:buNone/>
            </a:pPr>
            <a:r>
              <a:rPr lang="es-MX" dirty="0" smtClean="0"/>
              <a:t>Al final, las malas notas no son el verdadero problema, solo muestran que detrás puede haber falta de motivación, mala organización, estrés o cosas personales que influyen más de lo que parece.</a:t>
            </a:r>
          </a:p>
          <a:p>
            <a:endParaRPr lang="en-US" dirty="0"/>
          </a:p>
        </p:txBody>
      </p:sp>
    </p:spTree>
    <p:extLst>
      <p:ext uri="{BB962C8B-B14F-4D97-AF65-F5344CB8AC3E}">
        <p14:creationId xmlns:p14="http://schemas.microsoft.com/office/powerpoint/2010/main" val="1086497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51678" y="672354"/>
            <a:ext cx="10178322" cy="3593591"/>
          </a:xfrm>
        </p:spPr>
        <p:txBody>
          <a:bodyPr/>
          <a:lstStyle/>
          <a:p>
            <a:pPr marL="0" indent="0">
              <a:buNone/>
            </a:pPr>
            <a:r>
              <a:rPr lang="es-MX" dirty="0"/>
              <a:t>¿Porque los estudiantes tienen bajo rendimiento académico?</a:t>
            </a:r>
          </a:p>
          <a:p>
            <a:pPr marL="0" indent="0">
              <a:buNone/>
            </a:pPr>
            <a:r>
              <a:rPr lang="es-MX" dirty="0"/>
              <a:t>El bajo rendimiento escolar o académico, es el resultado de múltiples factores y causas, entre los que se encuentran: los de carácter individual con relación a su estado de salud, el contexto familiar, la situación socioeconómica y otros asociados al propio sistema educativo.</a:t>
            </a:r>
          </a:p>
          <a:p>
            <a:endParaRPr lang="en-US" dirty="0"/>
          </a:p>
        </p:txBody>
      </p:sp>
      <p:pic>
        <p:nvPicPr>
          <p:cNvPr id="1026" name="Picture 2" descr="Algunas variables que afectan al rendimiento escolar - Códex Psicologí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69164" y="2964001"/>
            <a:ext cx="3943350" cy="3486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71149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48497" y="1468420"/>
            <a:ext cx="10178322" cy="3593591"/>
          </a:xfrm>
        </p:spPr>
        <p:txBody>
          <a:bodyPr>
            <a:normAutofit/>
          </a:bodyPr>
          <a:lstStyle/>
          <a:p>
            <a:pPr marL="0" indent="0">
              <a:buNone/>
            </a:pPr>
            <a:r>
              <a:rPr lang="es-MX" dirty="0"/>
              <a:t>¿Cómo está la educación en Guatemala en la actualidad?</a:t>
            </a:r>
          </a:p>
          <a:p>
            <a:pPr marL="0" indent="0" fontAlgn="ctr">
              <a:buNone/>
            </a:pPr>
            <a:r>
              <a:rPr lang="es-MX" dirty="0" smtClean="0"/>
              <a:t>La </a:t>
            </a:r>
            <a:r>
              <a:rPr lang="es-MX" dirty="0"/>
              <a:t>realidad educativa en Guatemala se caracteriza por bajos niveles de rendimiento académico, desigualdades en el acceso y problemas de calidad, agravados por factores como la falta de inversión, infraestructura inadecuada y escasez de docentes cualificados. A pesar de los esfuerzos por mejorar, los estudiantes presentan bajas competencias, especialmente en lectura y matemáticas. La educación formal está estructurada por niveles, pero la brecha educativa persiste, afectando de manera desproporcionada a comunidades indígenas y a estudiantes de bajos recursos</a:t>
            </a:r>
            <a:r>
              <a:rPr lang="es-MX" dirty="0" smtClean="0"/>
              <a:t>.</a:t>
            </a:r>
            <a:endParaRPr lang="es-MX" dirty="0"/>
          </a:p>
        </p:txBody>
      </p:sp>
    </p:spTree>
    <p:extLst>
      <p:ext uri="{BB962C8B-B14F-4D97-AF65-F5344CB8AC3E}">
        <p14:creationId xmlns:p14="http://schemas.microsoft.com/office/powerpoint/2010/main" val="22484458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Análisis: ERCE 2019, un llamado de la UNESCO para mejorar la calidad  educativa en la primar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4069" y="1005261"/>
            <a:ext cx="8540390" cy="4577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0207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ipe(down)">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51678" y="570155"/>
            <a:ext cx="10178322" cy="5309437"/>
          </a:xfrm>
        </p:spPr>
        <p:txBody>
          <a:bodyPr>
            <a:normAutofit fontScale="85000" lnSpcReduction="20000"/>
          </a:bodyPr>
          <a:lstStyle/>
          <a:p>
            <a:pPr marL="0" indent="0">
              <a:buNone/>
            </a:pPr>
            <a:r>
              <a:rPr lang="es-MX" b="1" dirty="0"/>
              <a:t>Desafíos principales</a:t>
            </a:r>
          </a:p>
          <a:p>
            <a:pPr marL="0" indent="0">
              <a:buNone/>
            </a:pPr>
            <a:r>
              <a:rPr lang="es-MX" b="1" dirty="0"/>
              <a:t>Bajo rendimiento y calidad: </a:t>
            </a:r>
          </a:p>
          <a:p>
            <a:pPr marL="0" indent="0" fontAlgn="ctr">
              <a:buNone/>
            </a:pPr>
            <a:r>
              <a:rPr lang="es-MX" dirty="0"/>
              <a:t>Guatemala se encuentra entre los países con menor rendimiento educativo en América Latina. Las evaluaciones muestran que un alto porcentaje de estudiantes no alcanzan los niveles mínimos de competencia en áreas clave como lectura, matemáticas y ciencias. </a:t>
            </a:r>
          </a:p>
          <a:p>
            <a:pPr marL="0" indent="0">
              <a:buNone/>
            </a:pPr>
            <a:r>
              <a:rPr lang="es-MX" b="1" dirty="0"/>
              <a:t>Acceso desigual: </a:t>
            </a:r>
          </a:p>
          <a:p>
            <a:pPr marL="0" indent="0" fontAlgn="ctr">
              <a:buNone/>
            </a:pPr>
            <a:r>
              <a:rPr lang="es-MX" dirty="0"/>
              <a:t>Existen grandes diferencias en los niveles educativos entre municipios y etnias, reflejando desigualdades socioeconómicas y geográficas. </a:t>
            </a:r>
          </a:p>
          <a:p>
            <a:pPr marL="0" indent="0">
              <a:buNone/>
            </a:pPr>
            <a:r>
              <a:rPr lang="es-MX" b="1" dirty="0"/>
              <a:t>Infraestructura y recursos: </a:t>
            </a:r>
          </a:p>
          <a:p>
            <a:pPr marL="0" indent="0" fontAlgn="ctr">
              <a:buNone/>
            </a:pPr>
            <a:r>
              <a:rPr lang="es-MX" dirty="0"/>
              <a:t>La falta de inversión en infraestructura, la carencia de recursos didácticos y la insuficiente formación docente impactan negativamente en la calidad de la enseñanza. </a:t>
            </a:r>
          </a:p>
          <a:p>
            <a:pPr marL="0" indent="0">
              <a:buNone/>
            </a:pPr>
            <a:r>
              <a:rPr lang="es-MX" b="1" dirty="0"/>
              <a:t>Abandono escolar: </a:t>
            </a:r>
          </a:p>
          <a:p>
            <a:pPr marL="0" indent="0" fontAlgn="ctr">
              <a:buNone/>
            </a:pPr>
            <a:r>
              <a:rPr lang="es-MX" dirty="0"/>
              <a:t>Muchos estudiantes abandonan la escuela prematuramente, y un número significativo de niños trabaja, lo que limita sus oportunidades de desarrollo futuro. </a:t>
            </a:r>
          </a:p>
          <a:p>
            <a:pPr marL="0" indent="0">
              <a:buNone/>
            </a:pPr>
            <a:r>
              <a:rPr lang="es-MX" b="1" dirty="0"/>
              <a:t>Impacto de la pandemia: </a:t>
            </a:r>
          </a:p>
          <a:p>
            <a:pPr marL="0" indent="0">
              <a:buNone/>
            </a:pPr>
            <a:r>
              <a:rPr lang="es-MX" dirty="0"/>
              <a:t>El cierre de escuelas debido a la COVID-19 ha tenido un impacto negativo en los aprendizajes de los estudiantes, quienes ya presentaban niveles de aprendizaje bajos antes de la crisis. </a:t>
            </a:r>
          </a:p>
          <a:p>
            <a:endParaRPr lang="en-US" dirty="0"/>
          </a:p>
        </p:txBody>
      </p:sp>
    </p:spTree>
    <p:extLst>
      <p:ext uri="{BB962C8B-B14F-4D97-AF65-F5344CB8AC3E}">
        <p14:creationId xmlns:p14="http://schemas.microsoft.com/office/powerpoint/2010/main" val="137523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Marcador de contenido 2"/>
          <p:cNvSpPr>
            <a:spLocks noGrp="1"/>
          </p:cNvSpPr>
          <p:nvPr>
            <p:ph idx="1"/>
          </p:nvPr>
        </p:nvSpPr>
        <p:spPr/>
        <p:txBody>
          <a:bodyPr/>
          <a:lstStyle/>
          <a:p>
            <a:endParaRPr lang="en-US"/>
          </a:p>
        </p:txBody>
      </p:sp>
      <p:pic>
        <p:nvPicPr>
          <p:cNvPr id="3074" name="Picture 2" descr="LA EDUCACION EN GUATEMALA | cosasdepatoj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1678" y="0"/>
            <a:ext cx="9753600" cy="731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7953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ipe(down)">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MX" b="1" dirty="0"/>
              <a:t>Estructura del sistema educativo</a:t>
            </a:r>
          </a:p>
          <a:p>
            <a:pPr marL="0" indent="0" fontAlgn="ctr">
              <a:buNone/>
            </a:pPr>
            <a:r>
              <a:rPr lang="es-MX" b="1" dirty="0"/>
              <a:t>Niveles:</a:t>
            </a:r>
            <a:r>
              <a:rPr lang="es-MX" dirty="0"/>
              <a:t> El sistema formal se divide en preprimaria, primaria, ciclo básico, ciclo diversificado y educación superior. </a:t>
            </a:r>
          </a:p>
          <a:p>
            <a:pPr marL="0" indent="0" fontAlgn="ctr">
              <a:buNone/>
            </a:pPr>
            <a:r>
              <a:rPr lang="es-MX" b="1" dirty="0"/>
              <a:t>Gestión:</a:t>
            </a:r>
            <a:r>
              <a:rPr lang="es-MX" dirty="0"/>
              <a:t> El Ministerio de Educación (MINEDUC) es el órgano rector principal. </a:t>
            </a:r>
          </a:p>
          <a:p>
            <a:pPr marL="0" indent="0">
              <a:buNone/>
            </a:pPr>
            <a:r>
              <a:rPr lang="es-MX" b="1" dirty="0"/>
              <a:t>Descentralización:</a:t>
            </a:r>
            <a:r>
              <a:rPr lang="es-MX" dirty="0"/>
              <a:t> El sistema busca ser participativo, regionalizado, descentralizado y desconcentrado. </a:t>
            </a:r>
          </a:p>
          <a:p>
            <a:endParaRPr lang="en-US" dirty="0"/>
          </a:p>
        </p:txBody>
      </p:sp>
    </p:spTree>
    <p:extLst>
      <p:ext uri="{BB962C8B-B14F-4D97-AF65-F5344CB8AC3E}">
        <p14:creationId xmlns:p14="http://schemas.microsoft.com/office/powerpoint/2010/main" val="3052018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0012" y="1285540"/>
            <a:ext cx="10178322" cy="3593591"/>
          </a:xfrm>
        </p:spPr>
        <p:txBody>
          <a:bodyPr>
            <a:normAutofit fontScale="92500" lnSpcReduction="20000"/>
          </a:bodyPr>
          <a:lstStyle/>
          <a:p>
            <a:pPr marL="0" indent="0">
              <a:buNone/>
            </a:pPr>
            <a:r>
              <a:rPr lang="es-MX" b="1" dirty="0"/>
              <a:t>Esfuerzos de mejora</a:t>
            </a:r>
          </a:p>
          <a:p>
            <a:pPr marL="0" indent="0">
              <a:buNone/>
            </a:pPr>
            <a:r>
              <a:rPr lang="es-MX" b="1" dirty="0"/>
              <a:t>Proyectos de calidad: </a:t>
            </a:r>
          </a:p>
          <a:p>
            <a:pPr marL="0" indent="0" fontAlgn="ctr">
              <a:buNone/>
            </a:pPr>
            <a:r>
              <a:rPr lang="es-MX" dirty="0"/>
              <a:t>Existen proyectos que buscan mejorar la educación a través de la sensibilización comunitaria, la formación de docentes, la entrega de recursos pedagógicos y la promoción de la salud escolar, según el </a:t>
            </a:r>
            <a:r>
              <a:rPr lang="es-MX" dirty="0">
                <a:hlinkClick r:id="rId2"/>
              </a:rPr>
              <a:t>Centro de Investigaciones Económicas Nacionales (CIEN)</a:t>
            </a:r>
            <a:r>
              <a:rPr lang="es-MX" dirty="0"/>
              <a:t> y otros enlaces. </a:t>
            </a:r>
          </a:p>
          <a:p>
            <a:pPr marL="0" indent="0">
              <a:buNone/>
            </a:pPr>
            <a:r>
              <a:rPr lang="es-MX" b="1" dirty="0"/>
              <a:t>Promoción de la lectura: </a:t>
            </a:r>
          </a:p>
          <a:p>
            <a:pPr marL="0" indent="0" fontAlgn="ctr">
              <a:buNone/>
            </a:pPr>
            <a:r>
              <a:rPr lang="es-MX" dirty="0"/>
              <a:t>Se han implementado estrategias para fomentar la lectura en los niños, como la creación de canastas lectoras. </a:t>
            </a:r>
          </a:p>
          <a:p>
            <a:pPr marL="0" indent="0">
              <a:buNone/>
            </a:pPr>
            <a:r>
              <a:rPr lang="es-MX" b="1" dirty="0"/>
              <a:t>Concurso de oposición docente: </a:t>
            </a:r>
          </a:p>
          <a:p>
            <a:pPr marL="0" indent="0">
              <a:buNone/>
            </a:pPr>
            <a:r>
              <a:rPr lang="es-MX" dirty="0"/>
              <a:t>Los docentes acceden a puestos a través de concursos de oposición para cubrir vacantes. </a:t>
            </a:r>
          </a:p>
          <a:p>
            <a:endParaRPr lang="en-US" dirty="0"/>
          </a:p>
        </p:txBody>
      </p:sp>
    </p:spTree>
    <p:extLst>
      <p:ext uri="{BB962C8B-B14F-4D97-AF65-F5344CB8AC3E}">
        <p14:creationId xmlns:p14="http://schemas.microsoft.com/office/powerpoint/2010/main" val="1868523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MX" dirty="0"/>
              <a:t>¿Cuáles son las posibles razones detrás del bajo rendimiento de los estudiantes?</a:t>
            </a:r>
          </a:p>
          <a:p>
            <a:pPr marL="0" indent="0">
              <a:buNone/>
            </a:pPr>
            <a:r>
              <a:rPr lang="es-MX" dirty="0"/>
              <a:t>Existen múltiples factores que pueden influir en el rendimiento académico de los estudiantes. Entre ellos se incluyen factores académicos como la desconexión académica, el clima de clase, la actitud del profesorado, la falta de motivación, los métodos de enseñanza y evaluación, el medio de enseñanza, etc.</a:t>
            </a:r>
          </a:p>
          <a:p>
            <a:endParaRPr lang="en-US" dirty="0"/>
          </a:p>
        </p:txBody>
      </p:sp>
    </p:spTree>
    <p:extLst>
      <p:ext uri="{BB962C8B-B14F-4D97-AF65-F5344CB8AC3E}">
        <p14:creationId xmlns:p14="http://schemas.microsoft.com/office/powerpoint/2010/main" val="166355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TM10001106[[fn=Distintivo]]</Template>
  <TotalTime>31</TotalTime>
  <Words>477</Words>
  <Application>Microsoft Office PowerPoint</Application>
  <PresentationFormat>Panorámica</PresentationFormat>
  <Paragraphs>42</Paragraphs>
  <Slides>13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Arial</vt:lpstr>
      <vt:lpstr>Gill Sans MT</vt:lpstr>
      <vt:lpstr>Google Sans</vt:lpstr>
      <vt:lpstr>Impact</vt:lpstr>
      <vt:lpstr>Badge</vt:lpstr>
      <vt:lpstr>bajo rendimiento de notas estudiantiles en la actualidad</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Analisis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bajo rendimiento de notas estudiantiles en la actualidad</dc:title>
  <dc:creator>Personal</dc:creator>
  <cp:lastModifiedBy>Personal</cp:lastModifiedBy>
  <cp:revision>3</cp:revision>
  <dcterms:created xsi:type="dcterms:W3CDTF">2025-11-24T17:48:57Z</dcterms:created>
  <dcterms:modified xsi:type="dcterms:W3CDTF">2025-11-24T18:20:50Z</dcterms:modified>
</cp:coreProperties>
</file>