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9379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372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0018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5948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3696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6421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9714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3910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561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698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5664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630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1457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2699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919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222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232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70D3DBE-6ED4-4C02-A351-0F03F1B44CC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CAAED-1B5D-4046-BB42-D83EA04AE93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44529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Radiois%C3%B3topo" TargetMode="External"/><Relationship Id="rId13" Type="http://schemas.openxmlformats.org/officeDocument/2006/relationships/hyperlink" Target="https://es.wikipedia.org/wiki/Subducci%C3%B3n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adiactividad" TargetMode="External"/><Relationship Id="rId12" Type="http://schemas.openxmlformats.org/officeDocument/2006/relationships/hyperlink" Target="https://es.wikipedia.org/wiki/Volc%C3%A1n" TargetMode="External"/><Relationship Id="rId2" Type="http://schemas.openxmlformats.org/officeDocument/2006/relationships/hyperlink" Target="https://es.wikipedia.org/wiki/Corteza_(geolog%C3%AD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Magma" TargetMode="External"/><Relationship Id="rId11" Type="http://schemas.openxmlformats.org/officeDocument/2006/relationships/hyperlink" Target="https://es.wikipedia.org/wiki/Tect%C3%B3nica_de_placas" TargetMode="External"/><Relationship Id="rId5" Type="http://schemas.openxmlformats.org/officeDocument/2006/relationships/hyperlink" Target="https://es.wikipedia.org/wiki/Roca_%C3%ADgnea" TargetMode="External"/><Relationship Id="rId15" Type="http://schemas.openxmlformats.org/officeDocument/2006/relationships/hyperlink" Target="https://es.wikipedia.org/wiki/Pluma_mant%C3%A9lica" TargetMode="External"/><Relationship Id="rId10" Type="http://schemas.openxmlformats.org/officeDocument/2006/relationships/hyperlink" Target="https://es.wikipedia.org/wiki/Reolog%C3%ADa" TargetMode="External"/><Relationship Id="rId4" Type="http://schemas.openxmlformats.org/officeDocument/2006/relationships/hyperlink" Target="https://es.wikipedia.org/wiki/Manto_terrestre" TargetMode="External"/><Relationship Id="rId9" Type="http://schemas.openxmlformats.org/officeDocument/2006/relationships/hyperlink" Target="https://es.wikipedia.org/wiki/Convecci%C3%B3n_del_manto" TargetMode="External"/><Relationship Id="rId14" Type="http://schemas.openxmlformats.org/officeDocument/2006/relationships/hyperlink" Target="https://es.wikipedia.org/wiki/Dorsal_mediooce%C3%A1nica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ozas_de_marea" TargetMode="External"/><Relationship Id="rId3" Type="http://schemas.openxmlformats.org/officeDocument/2006/relationships/hyperlink" Target="https://es.wikipedia.org/wiki/Jard%C3%ADn_acu%C3%A1tico" TargetMode="External"/><Relationship Id="rId7" Type="http://schemas.openxmlformats.org/officeDocument/2006/relationships/hyperlink" Target="https://es.wikipedia.org/wiki/Pilet%C3%B3n" TargetMode="External"/><Relationship Id="rId2" Type="http://schemas.openxmlformats.org/officeDocument/2006/relationships/hyperlink" Target="https://es.wikipedia.org/wiki/Cuerpo_de_agu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Velocidad_de_flujo" TargetMode="External"/><Relationship Id="rId5" Type="http://schemas.openxmlformats.org/officeDocument/2006/relationships/hyperlink" Target="https://es.wikipedia.org/wiki/Estanque_solar" TargetMode="External"/><Relationship Id="rId4" Type="http://schemas.openxmlformats.org/officeDocument/2006/relationships/hyperlink" Target="https://es.wikipedia.org/wiki/Vivero_de_pe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Emanuel </a:t>
            </a:r>
            <a:r>
              <a:rPr lang="es-ES" dirty="0" err="1" smtClean="0"/>
              <a:t>Artuo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r>
              <a:rPr lang="es-ES" dirty="0" smtClean="0"/>
              <a:t> Ruano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4to </a:t>
            </a:r>
            <a:r>
              <a:rPr lang="es-ES" dirty="0" err="1" smtClean="0"/>
              <a:t>Mecanica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054478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El Medio Ambiente</a:t>
            </a:r>
            <a:endParaRPr lang="es-GT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30684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3" grpId="2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Ambiente </a:t>
            </a:r>
            <a:r>
              <a:rPr lang="es-ES" dirty="0" err="1" smtClean="0"/>
              <a:t>Contruido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06484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 geológica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63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La </a:t>
            </a:r>
            <a:r>
              <a:rPr lang="es-ES" dirty="0" smtClean="0">
                <a:hlinkClick r:id="rId2" tooltip="Corteza (geología)"/>
              </a:rPr>
              <a:t>corteza terrestre</a:t>
            </a:r>
            <a:r>
              <a:rPr lang="es-ES" dirty="0" smtClean="0"/>
              <a:t>, o </a:t>
            </a:r>
            <a:r>
              <a:rPr lang="es-ES" dirty="0" smtClean="0">
                <a:hlinkClick r:id="rId3" tooltip="Litosfera"/>
              </a:rPr>
              <a:t>litosfera</a:t>
            </a:r>
            <a:r>
              <a:rPr lang="es-ES" dirty="0" smtClean="0"/>
              <a:t>, es la superficie sólida más externa del planeta y es química y mecánicamente diferente del </a:t>
            </a:r>
            <a:r>
              <a:rPr lang="es-ES" dirty="0" smtClean="0">
                <a:hlinkClick r:id="rId4" tooltip="Manto terrestre"/>
              </a:rPr>
              <a:t>manto</a:t>
            </a:r>
            <a:r>
              <a:rPr lang="es-ES" dirty="0" smtClean="0"/>
              <a:t> subyacente. Es la capa de roca de la Tierra con la que interaccionan la vida y los seres humanos. Se ha generado en gran medida por procesos </a:t>
            </a:r>
            <a:r>
              <a:rPr lang="es-ES" dirty="0" smtClean="0">
                <a:hlinkClick r:id="rId5" tooltip="Roca ígnea"/>
              </a:rPr>
              <a:t>ígneos</a:t>
            </a:r>
            <a:r>
              <a:rPr lang="es-ES" dirty="0" smtClean="0"/>
              <a:t> en los que el </a:t>
            </a:r>
            <a:r>
              <a:rPr lang="es-ES" dirty="0" smtClean="0">
                <a:hlinkClick r:id="rId6" tooltip="Magma"/>
              </a:rPr>
              <a:t>magma</a:t>
            </a:r>
            <a:r>
              <a:rPr lang="es-ES" dirty="0" smtClean="0"/>
              <a:t> se enfría y se solidifica para formar roca sólida. Debajo de la litosfera se encuentra el manto que se calienta por la </a:t>
            </a:r>
            <a:r>
              <a:rPr lang="es-ES" dirty="0" smtClean="0">
                <a:hlinkClick r:id="rId7" tooltip="Radiactividad"/>
              </a:rPr>
              <a:t>descomposición</a:t>
            </a:r>
            <a:r>
              <a:rPr lang="es-ES" dirty="0" smtClean="0"/>
              <a:t> de los </a:t>
            </a:r>
            <a:r>
              <a:rPr lang="es-ES" dirty="0" smtClean="0">
                <a:hlinkClick r:id="rId8" tooltip="Radioisótopo"/>
              </a:rPr>
              <a:t>elementos radiactivos</a:t>
            </a:r>
            <a:r>
              <a:rPr lang="es-ES" dirty="0" smtClean="0"/>
              <a:t>. El manto, aunque sólido, se encuentra en un estado de </a:t>
            </a:r>
            <a:r>
              <a:rPr lang="es-ES" dirty="0" smtClean="0">
                <a:hlinkClick r:id="rId9" tooltip="Convección del manto"/>
              </a:rPr>
              <a:t>convección</a:t>
            </a:r>
            <a:r>
              <a:rPr lang="es-ES" dirty="0" smtClean="0"/>
              <a:t> </a:t>
            </a:r>
            <a:r>
              <a:rPr lang="es-ES" dirty="0" err="1" smtClean="0">
                <a:hlinkClick r:id="rId10" tooltip="Reología"/>
              </a:rPr>
              <a:t>reológica</a:t>
            </a:r>
            <a:r>
              <a:rPr lang="es-ES" dirty="0" smtClean="0"/>
              <a:t>. Este proceso de convección hace que las placas </a:t>
            </a:r>
            <a:r>
              <a:rPr lang="es-ES" dirty="0" err="1" smtClean="0"/>
              <a:t>litosféricas</a:t>
            </a:r>
            <a:r>
              <a:rPr lang="es-ES" dirty="0" smtClean="0"/>
              <a:t> se muevan, aunque lentamente. El proceso resultante se conoce como </a:t>
            </a:r>
            <a:r>
              <a:rPr lang="es-ES" dirty="0" smtClean="0">
                <a:hlinkClick r:id="rId11" tooltip="Tectónica de placas"/>
              </a:rPr>
              <a:t>tectónica de placas</a:t>
            </a:r>
            <a:r>
              <a:rPr lang="es-ES" dirty="0" smtClean="0"/>
              <a:t>. Los </a:t>
            </a:r>
            <a:r>
              <a:rPr lang="es-ES" dirty="0" smtClean="0">
                <a:hlinkClick r:id="rId12" tooltip="Volcán"/>
              </a:rPr>
              <a:t>volcanes</a:t>
            </a:r>
            <a:r>
              <a:rPr lang="es-ES" dirty="0" smtClean="0"/>
              <a:t> resultan principalmente de la fusión del material de la corteza </a:t>
            </a:r>
            <a:r>
              <a:rPr lang="es-ES" dirty="0" err="1" smtClean="0">
                <a:hlinkClick r:id="rId13" tooltip="Subducción"/>
              </a:rPr>
              <a:t>subducida</a:t>
            </a:r>
            <a:r>
              <a:rPr lang="es-ES" dirty="0" smtClean="0"/>
              <a:t> o del manto ascendente en las </a:t>
            </a:r>
            <a:r>
              <a:rPr lang="es-ES" dirty="0" smtClean="0">
                <a:hlinkClick r:id="rId14" tooltip="Dorsal mediooceánica"/>
              </a:rPr>
              <a:t>cordilleras </a:t>
            </a:r>
            <a:r>
              <a:rPr lang="es-ES" dirty="0" err="1" smtClean="0">
                <a:hlinkClick r:id="rId14" tooltip="Dorsal mediooceánica"/>
              </a:rPr>
              <a:t>medioocéanicas</a:t>
            </a:r>
            <a:r>
              <a:rPr lang="es-ES" dirty="0" smtClean="0"/>
              <a:t> y las </a:t>
            </a:r>
            <a:r>
              <a:rPr lang="es-ES" dirty="0" smtClean="0">
                <a:hlinkClick r:id="rId15" tooltip="Pluma mantélica"/>
              </a:rPr>
              <a:t>plumas del manto</a:t>
            </a:r>
            <a:r>
              <a:rPr lang="es-ES" dirty="0" smtClean="0"/>
              <a:t>. </a:t>
            </a:r>
          </a:p>
          <a:p>
            <a:pPr marL="0" indent="0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40501506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Estanques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Un estanque es un </a:t>
            </a:r>
            <a:r>
              <a:rPr lang="es-ES" dirty="0" smtClean="0">
                <a:hlinkClick r:id="rId2" tooltip="Cuerpo de agua"/>
              </a:rPr>
              <a:t>cuerpo de agua</a:t>
            </a:r>
            <a:r>
              <a:rPr lang="es-ES" dirty="0" smtClean="0"/>
              <a:t> estancada, ya sea natural o hecha por el hombre, que generalmente es más pequeña que un lago. Una gran variedad de cuerpos de agua hechos por el hombre se clasifican como estanques, incluidos los </a:t>
            </a:r>
            <a:r>
              <a:rPr lang="es-ES" dirty="0" smtClean="0">
                <a:hlinkClick r:id="rId3" tooltip="Jardín acuático"/>
              </a:rPr>
              <a:t>jardines acuáticos</a:t>
            </a:r>
            <a:r>
              <a:rPr lang="es-ES" dirty="0" smtClean="0"/>
              <a:t> diseñados para la ornamentación estética, los </a:t>
            </a:r>
            <a:r>
              <a:rPr lang="es-ES" dirty="0" smtClean="0">
                <a:hlinkClick r:id="rId4" tooltip="Vivero de peces"/>
              </a:rPr>
              <a:t>estanques de peces</a:t>
            </a:r>
            <a:r>
              <a:rPr lang="es-ES" dirty="0" smtClean="0"/>
              <a:t> diseñados para la cría de peces comerciales y los </a:t>
            </a:r>
            <a:r>
              <a:rPr lang="es-ES" dirty="0" smtClean="0">
                <a:hlinkClick r:id="rId5" tooltip="Estanque solar"/>
              </a:rPr>
              <a:t>estanques solares</a:t>
            </a:r>
            <a:r>
              <a:rPr lang="es-ES" dirty="0" smtClean="0"/>
              <a:t> diseñados para almacenar energía térmica. Los estanques y lagos se distinguen de los arroyos por su </a:t>
            </a:r>
            <a:r>
              <a:rPr lang="es-ES" dirty="0" smtClean="0">
                <a:hlinkClick r:id="rId6" tooltip="Velocidad de flujo"/>
              </a:rPr>
              <a:t>velocidad actual</a:t>
            </a:r>
            <a:r>
              <a:rPr lang="es-ES" dirty="0" smtClean="0"/>
              <a:t>. Mientras que las corrientes en los arroyos son fácilmente observables, los estanques y lagos poseen micro-corrientes térmicas y corrientes moderadas por el viento. Estas características distinguen un estanque de muchas otras características del terreno acuático, como las </a:t>
            </a:r>
            <a:r>
              <a:rPr lang="es-ES" dirty="0" smtClean="0">
                <a:hlinkClick r:id="rId7" tooltip="Piletón"/>
              </a:rPr>
              <a:t>piscinas de arroyos</a:t>
            </a:r>
            <a:r>
              <a:rPr lang="es-ES" dirty="0" smtClean="0"/>
              <a:t> y las </a:t>
            </a:r>
            <a:r>
              <a:rPr lang="es-ES" dirty="0" smtClean="0">
                <a:hlinkClick r:id="rId8" tooltip="Pozas de marea"/>
              </a:rPr>
              <a:t>pozas de mareas</a:t>
            </a:r>
            <a:r>
              <a:rPr lang="es-ES" dirty="0" smtClean="0"/>
              <a:t>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85276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504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Emanuel Artuo Pichilla Ruano</vt:lpstr>
      <vt:lpstr>El Medio Ambiente</vt:lpstr>
      <vt:lpstr>El Ambiente Contruido</vt:lpstr>
      <vt:lpstr>Actividad geológica </vt:lpstr>
      <vt:lpstr>Estanques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Emanuel Artuo Pichilla Ruano</dc:title>
  <dc:creator>GNet</dc:creator>
  <cp:lastModifiedBy>GNet</cp:lastModifiedBy>
  <cp:revision>3</cp:revision>
  <dcterms:created xsi:type="dcterms:W3CDTF">2025-10-07T18:17:33Z</dcterms:created>
  <dcterms:modified xsi:type="dcterms:W3CDTF">2025-10-07T18:36:42Z</dcterms:modified>
</cp:coreProperties>
</file>