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17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2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887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222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646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735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53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3205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470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654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052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76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330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520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325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646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004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09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433A27-1842-4706-8869-61A635E07577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1FBAA4-C734-4B47-9B28-8CEA5C63B7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6609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Tema: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>Bajo Rendimiento De Notas Estudiantiles En La Actualidad</a:t>
            </a:r>
            <a:endParaRPr lang="es-GT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740" y="4571681"/>
            <a:ext cx="4429743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0512" y="872065"/>
            <a:ext cx="8534400" cy="3615267"/>
          </a:xfrm>
        </p:spPr>
        <p:txBody>
          <a:bodyPr/>
          <a:lstStyle/>
          <a:p>
            <a:r>
              <a:rPr lang="es-MX" b="1" dirty="0"/>
              <a:t>Introducción</a:t>
            </a:r>
          </a:p>
          <a:p>
            <a:r>
              <a:rPr lang="es-MX" dirty="0"/>
              <a:t>El bajo rendimiento académico es un fenómeno que afecta a estudiantes de distintos niveles educativos. En la actualidad, este problema se ha intensificado debido a factores sociales, tecnológicos, emocionales y pedagógicos que influyen directamente en la capacidad del estudiante para aprender y obtener buenas calificaciones.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13" y="3909853"/>
            <a:ext cx="4115374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9993" y="513211"/>
            <a:ext cx="8534400" cy="3615267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gency FB" panose="020B0503020202020204" pitchFamily="34" charset="0"/>
              </a:rPr>
              <a:t>Causas principales del bajo rendimiento</a:t>
            </a:r>
            <a:endParaRPr lang="es-GT" sz="3200" b="1" dirty="0">
              <a:latin typeface="Agency FB" panose="020B05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200" y="3209187"/>
            <a:ext cx="4029637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914401"/>
            <a:ext cx="8534400" cy="4519560"/>
          </a:xfrm>
        </p:spPr>
        <p:txBody>
          <a:bodyPr>
            <a:noAutofit/>
          </a:bodyPr>
          <a:lstStyle/>
          <a:p>
            <a:r>
              <a:rPr lang="es-MX" sz="2000" b="1" dirty="0"/>
              <a:t/>
            </a:r>
            <a:br>
              <a:rPr lang="es-MX" sz="2000" b="1" dirty="0"/>
            </a:br>
            <a:r>
              <a:rPr lang="es-MX" sz="2000" b="1" dirty="0"/>
              <a:t>Falta de hábitos y técnicas de estudio. Muchos estudiantes no saben organizar su tiempo ni estudiar de manera eficiente.</a:t>
            </a:r>
            <a:br>
              <a:rPr lang="es-MX" sz="2000" b="1" dirty="0"/>
            </a:br>
            <a:r>
              <a:rPr lang="es-MX" sz="2000" b="1" dirty="0"/>
              <a:t>Problemas emocionales o psicológicos. Estrés, ansiedad, depresión y baja autoestima impactan en la concentración y motivación.</a:t>
            </a:r>
            <a:br>
              <a:rPr lang="es-MX" sz="2000" b="1" dirty="0"/>
            </a:br>
            <a:r>
              <a:rPr lang="es-MX" sz="2000" b="1" dirty="0"/>
              <a:t>Desinterés o falta de motivación. La falta de conexión entre los contenidos y su vida cotidiana reduce el compromiso con el aprendizaje.</a:t>
            </a:r>
            <a:br>
              <a:rPr lang="es-MX" sz="2000" b="1" dirty="0"/>
            </a:br>
            <a:r>
              <a:rPr lang="es-MX" sz="2000" b="1" dirty="0"/>
              <a:t>Déficits de aprendizaje no diagnosticados. Como dislexia, TDAH o dificultades de procesamiento</a:t>
            </a:r>
            <a:r>
              <a:rPr lang="es-MX" sz="2000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363" y="597310"/>
            <a:ext cx="8534400" cy="1319981"/>
          </a:xfrm>
        </p:spPr>
        <p:txBody>
          <a:bodyPr>
            <a:normAutofit/>
          </a:bodyPr>
          <a:lstStyle/>
          <a:p>
            <a:r>
              <a:rPr lang="es-MX" sz="2800" b="1" dirty="0"/>
              <a:t>Factores personales</a:t>
            </a:r>
            <a:endParaRPr lang="es-GT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047" y="4802133"/>
            <a:ext cx="3149414" cy="20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127590"/>
            <a:ext cx="8534400" cy="1507067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Ambientes </a:t>
            </a:r>
            <a:r>
              <a:rPr lang="es-MX" sz="2400" b="1" dirty="0"/>
              <a:t>familiares inestables.</a:t>
            </a:r>
            <a:r>
              <a:rPr lang="es-MX" sz="2400" dirty="0"/>
              <a:t> Conflictos, violencia o falta de apoyo emocional.</a:t>
            </a:r>
            <a:br>
              <a:rPr lang="es-MX" sz="2400" dirty="0"/>
            </a:br>
            <a:r>
              <a:rPr lang="es-MX" sz="2400" b="1" dirty="0"/>
              <a:t>Baja participación o seguimiento de los padres.</a:t>
            </a:r>
            <a:r>
              <a:rPr lang="es-MX" sz="2400" dirty="0"/>
              <a:t> Poco acompañamiento en tareas y procesos educativos.</a:t>
            </a:r>
            <a:br>
              <a:rPr lang="es-MX" sz="2400" dirty="0"/>
            </a:br>
            <a:r>
              <a:rPr lang="es-MX" sz="2400" b="1" dirty="0"/>
              <a:t>Condiciones socioeconómicas difíciles.</a:t>
            </a:r>
            <a:r>
              <a:rPr lang="es-MX" sz="2400" dirty="0"/>
              <a:t> Limitaciones de recursos, alimentación deficiente o necesidad de trabajar.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7692872" cy="966019"/>
          </a:xfrm>
        </p:spPr>
        <p:txBody>
          <a:bodyPr>
            <a:normAutofit/>
          </a:bodyPr>
          <a:lstStyle/>
          <a:p>
            <a:r>
              <a:rPr lang="es-MX" sz="2800" b="1" dirty="0"/>
              <a:t>Factores familiares</a:t>
            </a:r>
            <a:endParaRPr lang="es-GT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44" y="4110428"/>
            <a:ext cx="3715268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275074"/>
            <a:ext cx="8534400" cy="1507067"/>
          </a:xfrm>
        </p:spPr>
        <p:txBody>
          <a:bodyPr>
            <a:noAutofit/>
          </a:bodyPr>
          <a:lstStyle/>
          <a:p>
            <a:r>
              <a:rPr lang="es-MX" sz="2400" b="1" dirty="0"/>
              <a:t/>
            </a:r>
            <a:br>
              <a:rPr lang="es-MX" sz="2400" b="1" dirty="0"/>
            </a:br>
            <a:r>
              <a:rPr lang="es-MX" sz="2400" b="1" dirty="0"/>
              <a:t>Métodos de enseñanza poco motivadores.</a:t>
            </a:r>
            <a:r>
              <a:rPr lang="es-MX" sz="2400" dirty="0"/>
              <a:t> Clases tradicionales, poca participación y ausencia de metodologías activas.</a:t>
            </a:r>
            <a:br>
              <a:rPr lang="es-MX" sz="2400" dirty="0"/>
            </a:br>
            <a:r>
              <a:rPr lang="es-MX" sz="2400" b="1" dirty="0"/>
              <a:t>Alta carga académica o contenidos desconectados de la realidad.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MX" sz="2400" b="1" dirty="0"/>
              <a:t>Relación negativa con docentes o compañeros.</a:t>
            </a:r>
            <a:r>
              <a:rPr lang="es-MX" sz="2400" dirty="0"/>
              <a:t> El clima escolar influye directamente en el rendimiento.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349477"/>
          </a:xfrm>
        </p:spPr>
        <p:txBody>
          <a:bodyPr>
            <a:normAutofit/>
          </a:bodyPr>
          <a:lstStyle/>
          <a:p>
            <a:r>
              <a:rPr lang="es-MX" sz="2800" b="1" dirty="0"/>
              <a:t>Factores escolares</a:t>
            </a:r>
            <a:endParaRPr lang="es-GT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580" y="4335707"/>
            <a:ext cx="4714032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684" y="227507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s-MX" sz="2700" b="1" dirty="0"/>
              <a:t/>
            </a:r>
            <a:br>
              <a:rPr lang="es-MX" sz="2700" b="1" dirty="0"/>
            </a:br>
            <a:r>
              <a:rPr lang="es-MX" sz="2700" b="1" dirty="0"/>
              <a:t>Uso excesivo de redes sociales y videojuegos.</a:t>
            </a:r>
            <a:r>
              <a:rPr lang="es-MX" sz="2700" dirty="0"/>
              <a:t> Distracciones constantes y reducción del tiempo de estudio.</a:t>
            </a:r>
            <a:br>
              <a:rPr lang="es-MX" sz="2700" dirty="0"/>
            </a:br>
            <a:r>
              <a:rPr lang="es-MX" sz="2700" b="1" dirty="0"/>
              <a:t>Dependencia del entorno digital.</a:t>
            </a:r>
            <a:r>
              <a:rPr lang="es-MX" sz="2700" dirty="0"/>
              <a:t> Dificultad para mantener atención sostenida.</a:t>
            </a:r>
            <a:br>
              <a:rPr lang="es-MX" sz="2700" dirty="0"/>
            </a:br>
            <a:r>
              <a:rPr lang="es-MX" sz="2700" b="1" dirty="0"/>
              <a:t>Brecha digital.</a:t>
            </a:r>
            <a:r>
              <a:rPr lang="es-MX" sz="2700" dirty="0"/>
              <a:t> Falta de acceso a dispositivos o Internet de calidad para estudiar.</a:t>
            </a:r>
            <a:r>
              <a:rPr lang="es-MX" dirty="0"/>
              <a:t/>
            </a:r>
            <a:br>
              <a:rPr lang="es-MX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1"/>
            <a:ext cx="6984949" cy="1201994"/>
          </a:xfrm>
        </p:spPr>
        <p:txBody>
          <a:bodyPr>
            <a:normAutofit/>
          </a:bodyPr>
          <a:lstStyle/>
          <a:p>
            <a:r>
              <a:rPr lang="es-MX" sz="2800" b="1" dirty="0"/>
              <a:t>Factores tecnológicos</a:t>
            </a:r>
            <a:endParaRPr lang="es-GT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093" y="4383121"/>
            <a:ext cx="3750135" cy="19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068596"/>
            <a:ext cx="8534400" cy="1507067"/>
          </a:xfrm>
        </p:spPr>
        <p:txBody>
          <a:bodyPr>
            <a:noAutofit/>
          </a:bodyPr>
          <a:lstStyle/>
          <a:p>
            <a:r>
              <a:rPr lang="es-MX" sz="2400" b="1" dirty="0"/>
              <a:t/>
            </a:r>
            <a:br>
              <a:rPr lang="es-MX" sz="2400" b="1" dirty="0"/>
            </a:br>
            <a:r>
              <a:rPr lang="es-MX" sz="2400" dirty="0"/>
              <a:t>El bajo rendimiento estudiantil en la actualidad es un problema multifactorial que requiere una respuesta conjunta de estudiantes, familias, docentes e instituciones. La combinación de apoyo emocional, estrategias pedagógicas innovadoras y uso responsable de la tecnología puede contribuir significativamente a mejorar las notas y el aprendizaje integral.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597310"/>
            <a:ext cx="8534400" cy="1260987"/>
          </a:xfrm>
        </p:spPr>
        <p:txBody>
          <a:bodyPr>
            <a:normAutofit/>
          </a:bodyPr>
          <a:lstStyle/>
          <a:p>
            <a:r>
              <a:rPr lang="es-MX" sz="2800" b="1" dirty="0"/>
              <a:t>Conclusión</a:t>
            </a:r>
            <a:endParaRPr lang="es-GT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631" y="4521915"/>
            <a:ext cx="4015607" cy="196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3130480"/>
            <a:ext cx="9794952" cy="1530009"/>
          </a:xfrm>
        </p:spPr>
        <p:txBody>
          <a:bodyPr>
            <a:noAutofit/>
          </a:bodyPr>
          <a:lstStyle/>
          <a:p>
            <a:r>
              <a:rPr lang="es-MX" sz="1800" dirty="0"/>
              <a:t>El bajo rendimiento de las notas estudiantiles en la actualidad es un fenómeno multifactorial influido por distracciones tecnológicas, falta de hábitos de estudio, problemas emocionales, desmotivación y dificultades socioeconómicas que limitan el acceso a recursos y apoyo familiar. A nivel escolar, los métodos tradicionales, la falta de seguimiento individual y los entornos poco estimulantes dificultan el aprendizaje, mientras que la tecnología actúa como herramienta útil pero también como fuente de dependencia y desigualdad. Además, los efectos post-pandemia han intensificado pérdidas de aprendizaje y debilitado habilidades socioemocionales, lo que agrava las dificultades académicas. En conjunto, estos factores se interrelacionan y evidencian la necesidad de un enfoque integral que combine apoyo emocional, innovación pedagógica, acompañamiento familiar y políticas educativas que reduzcan las brechas existentes.</a:t>
            </a:r>
            <a:endParaRPr lang="es-GT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735" y="715297"/>
            <a:ext cx="11055504" cy="1408471"/>
          </a:xfrm>
        </p:spPr>
        <p:txBody>
          <a:bodyPr>
            <a:normAutofit/>
          </a:bodyPr>
          <a:lstStyle/>
          <a:p>
            <a:r>
              <a:rPr lang="es-MX" sz="3200" b="1" dirty="0"/>
              <a:t>Análisis del bajo rendimiento de notas estudiantiles en la actualidad</a:t>
            </a:r>
            <a:endParaRPr lang="es-GT" sz="3200" b="1" dirty="0"/>
          </a:p>
        </p:txBody>
      </p:sp>
    </p:spTree>
    <p:extLst>
      <p:ext uri="{BB962C8B-B14F-4D97-AF65-F5344CB8AC3E}">
        <p14:creationId xmlns:p14="http://schemas.microsoft.com/office/powerpoint/2010/main" val="41678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</TotalTime>
  <Words>235</Words>
  <Application>Microsoft Office PowerPoint</Application>
  <PresentationFormat>Panorámica</PresentationFormat>
  <Paragraphs>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Agency FB</vt:lpstr>
      <vt:lpstr>Century Gothic</vt:lpstr>
      <vt:lpstr>Wingdings 3</vt:lpstr>
      <vt:lpstr>Sector</vt:lpstr>
      <vt:lpstr>Tema:</vt:lpstr>
      <vt:lpstr>Presentación de PowerPoint</vt:lpstr>
      <vt:lpstr>Presentación de PowerPoint</vt:lpstr>
      <vt:lpstr> Falta de hábitos y técnicas de estudio. Muchos estudiantes no saben organizar su tiempo ni estudiar de manera eficiente. Problemas emocionales o psicológicos. Estrés, ansiedad, depresión y baja autoestima impactan en la concentración y motivación. Desinterés o falta de motivación. La falta de conexión entre los contenidos y su vida cotidiana reduce el compromiso con el aprendizaje. Déficits de aprendizaje no diagnosticados. Como dislexia, TDAH o dificultades de procesamiento.</vt:lpstr>
      <vt:lpstr>Ambientes familiares inestables. Conflictos, violencia o falta de apoyo emocional. Baja participación o seguimiento de los padres. Poco acompañamiento en tareas y procesos educativos. Condiciones socioeconómicas difíciles. Limitaciones de recursos, alimentación deficiente o necesidad de trabajar.</vt:lpstr>
      <vt:lpstr> Métodos de enseñanza poco motivadores. Clases tradicionales, poca participación y ausencia de metodologías activas. Alta carga académica o contenidos desconectados de la realidad. Relación negativa con docentes o compañeros. El clima escolar influye directamente en el rendimiento.</vt:lpstr>
      <vt:lpstr> Uso excesivo de redes sociales y videojuegos. Distracciones constantes y reducción del tiempo de estudio. Dependencia del entorno digital. Dificultad para mantener atención sostenida. Brecha digital. Falta de acceso a dispositivos o Internet de calidad para estudiar. </vt:lpstr>
      <vt:lpstr> El bajo rendimiento estudiantil en la actualidad es un problema multifactorial que requiere una respuesta conjunta de estudiantes, familias, docentes e instituciones. La combinación de apoyo emocional, estrategias pedagógicas innovadoras y uso responsable de la tecnología puede contribuir significativamente a mejorar las notas y el aprendizaje integral.</vt:lpstr>
      <vt:lpstr>El bajo rendimiento de las notas estudiantiles en la actualidad es un fenómeno multifactorial influido por distracciones tecnológicas, falta de hábitos de estudio, problemas emocionales, desmotivación y dificultades socioeconómicas que limitan el acceso a recursos y apoyo familiar. A nivel escolar, los métodos tradicionales, la falta de seguimiento individual y los entornos poco estimulantes dificultan el aprendizaje, mientras que la tecnología actúa como herramienta útil pero también como fuente de dependencia y desigualdad. Además, los efectos post-pandemia han intensificado pérdidas de aprendizaje y debilitado habilidades socioemocionales, lo que agrava las dificultades académicas. En conjunto, estos factores se interrelacionan y evidencian la necesidad de un enfoque integral que combine apoyo emocional, innovación pedagógica, acompañamiento familiar y políticas educativas que reduzcan las brechas existentes.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</dc:title>
  <dc:creator>MIGUEL GUZMAN</dc:creator>
  <cp:lastModifiedBy>MIGUEL GUZMAN</cp:lastModifiedBy>
  <cp:revision>7</cp:revision>
  <dcterms:created xsi:type="dcterms:W3CDTF">2025-11-22T22:02:26Z</dcterms:created>
  <dcterms:modified xsi:type="dcterms:W3CDTF">2025-11-22T23:06:14Z</dcterms:modified>
</cp:coreProperties>
</file>