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59" r:id="rId4"/>
    <p:sldId id="260" r:id="rId5"/>
    <p:sldId id="261" r:id="rId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3492970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36DF8D7-3BBD-4C2C-9B82-5A64AE410B11}"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154865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625265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71225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660140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3773115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4243364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4108091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730911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133060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404543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36DF8D7-3BBD-4C2C-9B82-5A64AE410B11}"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18301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36DF8D7-3BBD-4C2C-9B82-5A64AE410B11}" type="datetimeFigureOut">
              <a:rPr lang="es-GT" smtClean="0"/>
              <a:t>7/10/2025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235227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855572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07208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236DF8D7-3BBD-4C2C-9B82-5A64AE410B11}" type="datetimeFigureOut">
              <a:rPr lang="es-GT" smtClean="0"/>
              <a:t>7/10/2025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820713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36DF8D7-3BBD-4C2C-9B82-5A64AE410B11}"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E20C9A61-9C1A-45A6-BCFD-B844FA5FACDC}" type="slidenum">
              <a:rPr lang="es-GT" smtClean="0"/>
              <a:t>‹Nº›</a:t>
            </a:fld>
            <a:endParaRPr lang="es-GT"/>
          </a:p>
        </p:txBody>
      </p:sp>
    </p:spTree>
    <p:extLst>
      <p:ext uri="{BB962C8B-B14F-4D97-AF65-F5344CB8AC3E}">
        <p14:creationId xmlns:p14="http://schemas.microsoft.com/office/powerpoint/2010/main" val="294833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36DF8D7-3BBD-4C2C-9B82-5A64AE410B11}" type="datetimeFigureOut">
              <a:rPr lang="es-GT" smtClean="0"/>
              <a:t>7/10/2025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20C9A61-9C1A-45A6-BCFD-B844FA5FACDC}" type="slidenum">
              <a:rPr lang="es-GT" smtClean="0"/>
              <a:t>‹Nº›</a:t>
            </a:fld>
            <a:endParaRPr lang="es-GT"/>
          </a:p>
        </p:txBody>
      </p:sp>
    </p:spTree>
    <p:extLst>
      <p:ext uri="{BB962C8B-B14F-4D97-AF65-F5344CB8AC3E}">
        <p14:creationId xmlns:p14="http://schemas.microsoft.com/office/powerpoint/2010/main" val="31317155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18455" y="1447800"/>
            <a:ext cx="8825658" cy="3329581"/>
          </a:xfrm>
        </p:spPr>
        <p:txBody>
          <a:bodyPr/>
          <a:lstStyle/>
          <a:p>
            <a:r>
              <a:rPr lang="es-ES" dirty="0" err="1" smtClean="0"/>
              <a:t>Wiliam</a:t>
            </a:r>
            <a:r>
              <a:rPr lang="es-ES" dirty="0" smtClean="0"/>
              <a:t> Emanuel castellanos </a:t>
            </a:r>
            <a:r>
              <a:rPr lang="es-ES" dirty="0" err="1" smtClean="0"/>
              <a:t>monterroso</a:t>
            </a:r>
            <a:endParaRPr lang="es-GT" dirty="0"/>
          </a:p>
        </p:txBody>
      </p:sp>
      <p:sp>
        <p:nvSpPr>
          <p:cNvPr id="3" name="Subtítulo 2"/>
          <p:cNvSpPr>
            <a:spLocks noGrp="1"/>
          </p:cNvSpPr>
          <p:nvPr>
            <p:ph type="subTitle" idx="1"/>
          </p:nvPr>
        </p:nvSpPr>
        <p:spPr>
          <a:xfrm>
            <a:off x="1218455" y="4777380"/>
            <a:ext cx="8825658" cy="861420"/>
          </a:xfrm>
        </p:spPr>
        <p:txBody>
          <a:bodyPr/>
          <a:lstStyle/>
          <a:p>
            <a:r>
              <a:rPr lang="es-ES" dirty="0" smtClean="0"/>
              <a:t>4to </a:t>
            </a:r>
            <a:r>
              <a:rPr lang="es-ES" dirty="0" err="1" smtClean="0"/>
              <a:t>mecanica</a:t>
            </a:r>
            <a:endParaRPr lang="es-GT" dirty="0"/>
          </a:p>
        </p:txBody>
      </p:sp>
    </p:spTree>
    <p:extLst>
      <p:ext uri="{BB962C8B-B14F-4D97-AF65-F5344CB8AC3E}">
        <p14:creationId xmlns:p14="http://schemas.microsoft.com/office/powerpoint/2010/main" val="16002719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7" presetClass="emph" presetSubtype="0" fill="remove" grpId="1" nodeType="clickEffect">
                                  <p:stCondLst>
                                    <p:cond delay="0"/>
                                  </p:stCondLst>
                                  <p:childTnLst>
                                    <p:animClr clrSpc="rgb" dir="cw">
                                      <p:cBhvr override="childStyle">
                                        <p:cTn id="18" dur="250" autoRev="1" fill="remove"/>
                                        <p:tgtEl>
                                          <p:spTgt spid="2"/>
                                        </p:tgtEl>
                                        <p:attrNameLst>
                                          <p:attrName>style.color</p:attrName>
                                        </p:attrNameLst>
                                      </p:cBhvr>
                                      <p:to>
                                        <a:schemeClr val="bg1"/>
                                      </p:to>
                                    </p:animClr>
                                    <p:animClr clrSpc="rgb" dir="cw">
                                      <p:cBhvr>
                                        <p:cTn id="19" dur="250" autoRev="1" fill="remove"/>
                                        <p:tgtEl>
                                          <p:spTgt spid="2"/>
                                        </p:tgtEl>
                                        <p:attrNameLst>
                                          <p:attrName>fillcolor</p:attrName>
                                        </p:attrNameLst>
                                      </p:cBhvr>
                                      <p:to>
                                        <a:schemeClr val="bg1"/>
                                      </p:to>
                                    </p:animClr>
                                    <p:set>
                                      <p:cBhvr>
                                        <p:cTn id="20" dur="250" autoRev="1" fill="remove"/>
                                        <p:tgtEl>
                                          <p:spTgt spid="2"/>
                                        </p:tgtEl>
                                        <p:attrNameLst>
                                          <p:attrName>fill.type</p:attrName>
                                        </p:attrNameLst>
                                      </p:cBhvr>
                                      <p:to>
                                        <p:strVal val="solid"/>
                                      </p:to>
                                    </p:set>
                                    <p:set>
                                      <p:cBhvr>
                                        <p:cTn id="21" dur="250" autoRev="1" fill="remove"/>
                                        <p:tgtEl>
                                          <p:spTgt spid="2"/>
                                        </p:tgtEl>
                                        <p:attrNameLst>
                                          <p:attrName>fill.on</p:attrName>
                                        </p:attrNameLst>
                                      </p:cBhvr>
                                      <p:to>
                                        <p:strVal val="true"/>
                                      </p:to>
                                    </p:set>
                                  </p:childTnLst>
                                </p:cTn>
                              </p:par>
                              <p:par>
                                <p:cTn id="22" presetID="27" presetClass="emph" presetSubtype="0" fill="remove" grpId="1" nodeType="withEffect">
                                  <p:stCondLst>
                                    <p:cond delay="0"/>
                                  </p:stCondLst>
                                  <p:childTnLst>
                                    <p:animClr clrSpc="rgb" dir="cw">
                                      <p:cBhvr override="childStyle">
                                        <p:cTn id="23" dur="250" autoRev="1" fill="remove"/>
                                        <p:tgtEl>
                                          <p:spTgt spid="3">
                                            <p:txEl>
                                              <p:pRg st="0" end="0"/>
                                            </p:txEl>
                                          </p:spTgt>
                                        </p:tgtEl>
                                        <p:attrNameLst>
                                          <p:attrName>style.color</p:attrName>
                                        </p:attrNameLst>
                                      </p:cBhvr>
                                      <p:to>
                                        <a:schemeClr val="bg1"/>
                                      </p:to>
                                    </p:animClr>
                                    <p:animClr clrSpc="rgb" dir="cw">
                                      <p:cBhvr>
                                        <p:cTn id="24" dur="250" autoRev="1" fill="remove"/>
                                        <p:tgtEl>
                                          <p:spTgt spid="3">
                                            <p:txEl>
                                              <p:pRg st="0" end="0"/>
                                            </p:txEl>
                                          </p:spTgt>
                                        </p:tgtEl>
                                        <p:attrNameLst>
                                          <p:attrName>fillcolor</p:attrName>
                                        </p:attrNameLst>
                                      </p:cBhvr>
                                      <p:to>
                                        <a:schemeClr val="bg1"/>
                                      </p:to>
                                    </p:animClr>
                                    <p:set>
                                      <p:cBhvr>
                                        <p:cTn id="25" dur="250" autoRev="1" fill="remove"/>
                                        <p:tgtEl>
                                          <p:spTgt spid="3">
                                            <p:txEl>
                                              <p:pRg st="0" end="0"/>
                                            </p:txEl>
                                          </p:spTgt>
                                        </p:tgtEl>
                                        <p:attrNameLst>
                                          <p:attrName>fill.type</p:attrName>
                                        </p:attrNameLst>
                                      </p:cBhvr>
                                      <p:to>
                                        <p:strVal val="solid"/>
                                      </p:to>
                                    </p:set>
                                    <p:set>
                                      <p:cBhvr>
                                        <p:cTn id="26" dur="250" autoRev="1" fill="remove"/>
                                        <p:tgtEl>
                                          <p:spTgt spid="3">
                                            <p:txEl>
                                              <p:pRg st="0" end="0"/>
                                            </p:txEl>
                                          </p:spTgt>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2" nodeType="clickEffect">
                                  <p:stCondLst>
                                    <p:cond delay="0"/>
                                  </p:stCondLst>
                                  <p:childTnLst>
                                    <p:anim calcmode="lin" valueType="num">
                                      <p:cBhvr additive="base">
                                        <p:cTn id="30" dur="500"/>
                                        <p:tgtEl>
                                          <p:spTgt spid="2"/>
                                        </p:tgtEl>
                                        <p:attrNameLst>
                                          <p:attrName>ppt_x</p:attrName>
                                        </p:attrNameLst>
                                      </p:cBhvr>
                                      <p:tavLst>
                                        <p:tav tm="0">
                                          <p:val>
                                            <p:strVal val="ppt_x"/>
                                          </p:val>
                                        </p:tav>
                                        <p:tav tm="100000">
                                          <p:val>
                                            <p:strVal val="ppt_x"/>
                                          </p:val>
                                        </p:tav>
                                      </p:tavLst>
                                    </p:anim>
                                    <p:anim calcmode="lin" valueType="num">
                                      <p:cBhvr additive="base">
                                        <p:cTn id="31" dur="500"/>
                                        <p:tgtEl>
                                          <p:spTgt spid="2"/>
                                        </p:tgtEl>
                                        <p:attrNameLst>
                                          <p:attrName>ppt_y</p:attrName>
                                        </p:attrNameLst>
                                      </p:cBhvr>
                                      <p:tavLst>
                                        <p:tav tm="0">
                                          <p:val>
                                            <p:strVal val="ppt_y"/>
                                          </p:val>
                                        </p:tav>
                                        <p:tav tm="100000">
                                          <p:val>
                                            <p:strVal val="1+ppt_h/2"/>
                                          </p:val>
                                        </p:tav>
                                      </p:tavLst>
                                    </p:anim>
                                    <p:set>
                                      <p:cBhvr>
                                        <p:cTn id="32" dur="1" fill="hold">
                                          <p:stCondLst>
                                            <p:cond delay="499"/>
                                          </p:stCondLst>
                                        </p:cTn>
                                        <p:tgtEl>
                                          <p:spTgt spid="2"/>
                                        </p:tgtEl>
                                        <p:attrNameLst>
                                          <p:attrName>style.visibility</p:attrName>
                                        </p:attrNameLst>
                                      </p:cBhvr>
                                      <p:to>
                                        <p:strVal val="hidden"/>
                                      </p:to>
                                    </p:set>
                                  </p:childTnLst>
                                </p:cTn>
                              </p:par>
                              <p:par>
                                <p:cTn id="33" presetID="2" presetClass="exit" presetSubtype="4" fill="hold" grpId="2" nodeType="withEffect">
                                  <p:stCondLst>
                                    <p:cond delay="0"/>
                                  </p:stCondLst>
                                  <p:childTnLst>
                                    <p:anim calcmode="lin" valueType="num">
                                      <p:cBhvr additive="base">
                                        <p:cTn id="34"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5" dur="500"/>
                                        <p:tgtEl>
                                          <p:spTgt spid="3">
                                            <p:txEl>
                                              <p:pRg st="0" end="0"/>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3" nodeType="clickEffect">
                                  <p:stCondLst>
                                    <p:cond delay="0"/>
                                  </p:stCondLst>
                                  <p:childTnLst>
                                    <p:set>
                                      <p:cBhvr>
                                        <p:cTn id="40" dur="1" fill="hold">
                                          <p:stCondLst>
                                            <p:cond delay="0"/>
                                          </p:stCondLst>
                                        </p:cTn>
                                        <p:tgtEl>
                                          <p:spTgt spid="2"/>
                                        </p:tgtEl>
                                        <p:attrNameLst>
                                          <p:attrName>style.visibility</p:attrName>
                                        </p:attrNameLst>
                                      </p:cBhvr>
                                      <p:to>
                                        <p:strVal val="visible"/>
                                      </p:to>
                                    </p:set>
                                    <p:anim calcmode="lin" valueType="num">
                                      <p:cBhvr>
                                        <p:cTn id="41" dur="500" fill="hold"/>
                                        <p:tgtEl>
                                          <p:spTgt spid="2"/>
                                        </p:tgtEl>
                                        <p:attrNameLst>
                                          <p:attrName>ppt_w</p:attrName>
                                        </p:attrNameLst>
                                      </p:cBhvr>
                                      <p:tavLst>
                                        <p:tav tm="0">
                                          <p:val>
                                            <p:fltVal val="0"/>
                                          </p:val>
                                        </p:tav>
                                        <p:tav tm="100000">
                                          <p:val>
                                            <p:strVal val="#ppt_w"/>
                                          </p:val>
                                        </p:tav>
                                      </p:tavLst>
                                    </p:anim>
                                    <p:anim calcmode="lin" valueType="num">
                                      <p:cBhvr>
                                        <p:cTn id="42" dur="500" fill="hold"/>
                                        <p:tgtEl>
                                          <p:spTgt spid="2"/>
                                        </p:tgtEl>
                                        <p:attrNameLst>
                                          <p:attrName>ppt_h</p:attrName>
                                        </p:attrNameLst>
                                      </p:cBhvr>
                                      <p:tavLst>
                                        <p:tav tm="0">
                                          <p:val>
                                            <p:fltVal val="0"/>
                                          </p:val>
                                        </p:tav>
                                        <p:tav tm="100000">
                                          <p:val>
                                            <p:strVal val="#ppt_h"/>
                                          </p:val>
                                        </p:tav>
                                      </p:tavLst>
                                    </p:anim>
                                    <p:animEffect transition="in" filter="fade">
                                      <p:cBhvr>
                                        <p:cTn id="43" dur="500"/>
                                        <p:tgtEl>
                                          <p:spTgt spid="2"/>
                                        </p:tgtEl>
                                      </p:cBhvr>
                                    </p:animEffect>
                                  </p:childTnLst>
                                </p:cTn>
                              </p:par>
                              <p:par>
                                <p:cTn id="44" presetID="53" presetClass="entr" presetSubtype="16" fill="hold" grpId="3" nodeType="withEffect">
                                  <p:stCondLst>
                                    <p:cond delay="0"/>
                                  </p:stCondLst>
                                  <p:childTnLst>
                                    <p:set>
                                      <p:cBhvr>
                                        <p:cTn id="45" dur="1" fill="hold">
                                          <p:stCondLst>
                                            <p:cond delay="0"/>
                                          </p:stCondLst>
                                        </p:cTn>
                                        <p:tgtEl>
                                          <p:spTgt spid="3">
                                            <p:txEl>
                                              <p:pRg st="0" end="0"/>
                                            </p:txEl>
                                          </p:spTgt>
                                        </p:tgtEl>
                                        <p:attrNameLst>
                                          <p:attrName>style.visibility</p:attrName>
                                        </p:attrNameLst>
                                      </p:cBhvr>
                                      <p:to>
                                        <p:strVal val="visible"/>
                                      </p:to>
                                    </p:set>
                                    <p:anim calcmode="lin" valueType="num">
                                      <p:cBhvr>
                                        <p:cTn id="4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4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6111" y="401918"/>
            <a:ext cx="9404723" cy="1400530"/>
          </a:xfrm>
        </p:spPr>
        <p:txBody>
          <a:bodyPr/>
          <a:lstStyle/>
          <a:p>
            <a:r>
              <a:rPr lang="es-ES" dirty="0" smtClean="0">
                <a:latin typeface="Arial Black" panose="020B0A04020102020204" pitchFamily="34" charset="0"/>
              </a:rPr>
              <a:t>Medio ambiente</a:t>
            </a:r>
            <a:endParaRPr lang="es-GT" dirty="0">
              <a:latin typeface="Arial Black" panose="020B0A04020102020204" pitchFamily="34" charset="0"/>
            </a:endParaRPr>
          </a:p>
        </p:txBody>
      </p:sp>
      <p:sp>
        <p:nvSpPr>
          <p:cNvPr id="3" name="Marcador de contenido 2"/>
          <p:cNvSpPr>
            <a:spLocks noGrp="1"/>
          </p:cNvSpPr>
          <p:nvPr>
            <p:ph idx="1"/>
          </p:nvPr>
        </p:nvSpPr>
        <p:spPr>
          <a:xfrm>
            <a:off x="1103312" y="2002118"/>
            <a:ext cx="8946541" cy="4195481"/>
          </a:xfrm>
        </p:spPr>
        <p:txBody>
          <a:bodyPr/>
          <a:lstStyle/>
          <a:p>
            <a:r>
              <a:rPr lang="es-ES" dirty="0" smtClean="0"/>
              <a:t>El medio ambiente natural (también escrito medioambiente)[1]​ o entorno natural es el conjunto de componentes físicos, químicos y biológicos externos con los que interactúan los seres vivos.[2]​ Dicho entorno abarca la interacción de todas las especies vivas, el clima, y los recursos naturales que afectan la supervivencia humana y la actividad económica.[3]​[4]​ Se pueden distinguir como componentes del medio ambiente: </a:t>
            </a:r>
            <a:endParaRPr lang="es-GT" dirty="0"/>
          </a:p>
        </p:txBody>
      </p:sp>
    </p:spTree>
    <p:extLst>
      <p:ext uri="{BB962C8B-B14F-4D97-AF65-F5344CB8AC3E}">
        <p14:creationId xmlns:p14="http://schemas.microsoft.com/office/powerpoint/2010/main" val="39770742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3">
                                            <p:txEl>
                                              <p:pRg st="0" end="0"/>
                                            </p:txEl>
                                          </p:spTgt>
                                        </p:tgtEl>
                                      </p:cBhvr>
                                    </p:animEffect>
                                    <p:anim calcmode="lin" valueType="num">
                                      <p:cBhvr>
                                        <p:cTn id="7"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14" dur="26">
                                          <p:stCondLst>
                                            <p:cond delay="620"/>
                                          </p:stCondLst>
                                        </p:cTn>
                                        <p:tgtEl>
                                          <p:spTgt spid="3">
                                            <p:txEl>
                                              <p:pRg st="0" end="0"/>
                                            </p:txEl>
                                          </p:spTgt>
                                        </p:tgtEl>
                                      </p:cBhvr>
                                      <p:to x="100000" y="60000"/>
                                    </p:animScale>
                                    <p:animScale>
                                      <p:cBhvr>
                                        <p:cTn id="15" dur="166" decel="50000">
                                          <p:stCondLst>
                                            <p:cond delay="646"/>
                                          </p:stCondLst>
                                        </p:cTn>
                                        <p:tgtEl>
                                          <p:spTgt spid="3">
                                            <p:txEl>
                                              <p:pRg st="0" end="0"/>
                                            </p:txEl>
                                          </p:spTgt>
                                        </p:tgtEl>
                                      </p:cBhvr>
                                      <p:to x="100000" y="100000"/>
                                    </p:animScale>
                                    <p:animScale>
                                      <p:cBhvr>
                                        <p:cTn id="16" dur="26">
                                          <p:stCondLst>
                                            <p:cond delay="1312"/>
                                          </p:stCondLst>
                                        </p:cTn>
                                        <p:tgtEl>
                                          <p:spTgt spid="3">
                                            <p:txEl>
                                              <p:pRg st="0" end="0"/>
                                            </p:txEl>
                                          </p:spTgt>
                                        </p:tgtEl>
                                      </p:cBhvr>
                                      <p:to x="100000" y="80000"/>
                                    </p:animScale>
                                    <p:animScale>
                                      <p:cBhvr>
                                        <p:cTn id="17" dur="166" decel="50000">
                                          <p:stCondLst>
                                            <p:cond delay="1338"/>
                                          </p:stCondLst>
                                        </p:cTn>
                                        <p:tgtEl>
                                          <p:spTgt spid="3">
                                            <p:txEl>
                                              <p:pRg st="0" end="0"/>
                                            </p:txEl>
                                          </p:spTgt>
                                        </p:tgtEl>
                                      </p:cBhvr>
                                      <p:to x="100000" y="100000"/>
                                    </p:animScale>
                                    <p:animScale>
                                      <p:cBhvr>
                                        <p:cTn id="18" dur="26">
                                          <p:stCondLst>
                                            <p:cond delay="1642"/>
                                          </p:stCondLst>
                                        </p:cTn>
                                        <p:tgtEl>
                                          <p:spTgt spid="3">
                                            <p:txEl>
                                              <p:pRg st="0" end="0"/>
                                            </p:txEl>
                                          </p:spTgt>
                                        </p:tgtEl>
                                      </p:cBhvr>
                                      <p:to x="100000" y="90000"/>
                                    </p:animScale>
                                    <p:animScale>
                                      <p:cBhvr>
                                        <p:cTn id="19" dur="166" decel="50000">
                                          <p:stCondLst>
                                            <p:cond delay="1668"/>
                                          </p:stCondLst>
                                        </p:cTn>
                                        <p:tgtEl>
                                          <p:spTgt spid="3">
                                            <p:txEl>
                                              <p:pRg st="0" end="0"/>
                                            </p:txEl>
                                          </p:spTgt>
                                        </p:tgtEl>
                                      </p:cBhvr>
                                      <p:to x="100000" y="100000"/>
                                    </p:animScale>
                                    <p:animScale>
                                      <p:cBhvr>
                                        <p:cTn id="20" dur="26">
                                          <p:stCondLst>
                                            <p:cond delay="1808"/>
                                          </p:stCondLst>
                                        </p:cTn>
                                        <p:tgtEl>
                                          <p:spTgt spid="3">
                                            <p:txEl>
                                              <p:pRg st="0" end="0"/>
                                            </p:txEl>
                                          </p:spTgt>
                                        </p:tgtEl>
                                      </p:cBhvr>
                                      <p:to x="100000" y="95000"/>
                                    </p:animScale>
                                    <p:animScale>
                                      <p:cBhvr>
                                        <p:cTn id="21" dur="166" decel="50000">
                                          <p:stCondLst>
                                            <p:cond delay="1834"/>
                                          </p:stCondLst>
                                        </p:cTn>
                                        <p:tgtEl>
                                          <p:spTgt spid="3">
                                            <p:txEl>
                                              <p:pRg st="0" end="0"/>
                                            </p:txEl>
                                          </p:spTgt>
                                        </p:tgtEl>
                                      </p:cBhvr>
                                      <p:to x="100000" y="100000"/>
                                    </p:animScale>
                                    <p:set>
                                      <p:cBhvr>
                                        <p:cTn id="22" dur="1" fill="hold">
                                          <p:stCondLst>
                                            <p:cond delay="1999"/>
                                          </p:stCondLst>
                                        </p:cTn>
                                        <p:tgtEl>
                                          <p:spTgt spid="3">
                                            <p:txEl>
                                              <p:pRg st="0" end="0"/>
                                            </p:txEl>
                                          </p:spTgt>
                                        </p:tgtEl>
                                        <p:attrNameLst>
                                          <p:attrName>style.visibility</p:attrName>
                                        </p:attrNameLst>
                                      </p:cBhvr>
                                      <p:to>
                                        <p:strVal val="hidden"/>
                                      </p:to>
                                    </p:set>
                                  </p:childTnLst>
                                </p:cTn>
                              </p:par>
                              <p:par>
                                <p:cTn id="23" presetID="26" presetClass="exit" presetSubtype="0" fill="hold" grpId="0" nodeType="withEffect">
                                  <p:stCondLst>
                                    <p:cond delay="0"/>
                                  </p:stCondLst>
                                  <p:childTnLst>
                                    <p:animEffect transition="out" filter="wipe(down)">
                                      <p:cBhvr>
                                        <p:cTn id="24" dur="180" accel="50000">
                                          <p:stCondLst>
                                            <p:cond delay="1820"/>
                                          </p:stCondLst>
                                        </p:cTn>
                                        <p:tgtEl>
                                          <p:spTgt spid="2"/>
                                        </p:tgtEl>
                                      </p:cBhvr>
                                    </p:animEffect>
                                    <p:anim calcmode="lin" valueType="num">
                                      <p:cBhvr>
                                        <p:cTn id="25"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26"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27"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8"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9"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0"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1"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32" dur="26">
                                          <p:stCondLst>
                                            <p:cond delay="620"/>
                                          </p:stCondLst>
                                        </p:cTn>
                                        <p:tgtEl>
                                          <p:spTgt spid="2"/>
                                        </p:tgtEl>
                                      </p:cBhvr>
                                      <p:to x="100000" y="60000"/>
                                    </p:animScale>
                                    <p:animScale>
                                      <p:cBhvr>
                                        <p:cTn id="33" dur="166" decel="50000">
                                          <p:stCondLst>
                                            <p:cond delay="646"/>
                                          </p:stCondLst>
                                        </p:cTn>
                                        <p:tgtEl>
                                          <p:spTgt spid="2"/>
                                        </p:tgtEl>
                                      </p:cBhvr>
                                      <p:to x="100000" y="100000"/>
                                    </p:animScale>
                                    <p:animScale>
                                      <p:cBhvr>
                                        <p:cTn id="34" dur="26">
                                          <p:stCondLst>
                                            <p:cond delay="1312"/>
                                          </p:stCondLst>
                                        </p:cTn>
                                        <p:tgtEl>
                                          <p:spTgt spid="2"/>
                                        </p:tgtEl>
                                      </p:cBhvr>
                                      <p:to x="100000" y="80000"/>
                                    </p:animScale>
                                    <p:animScale>
                                      <p:cBhvr>
                                        <p:cTn id="35" dur="166" decel="50000">
                                          <p:stCondLst>
                                            <p:cond delay="1338"/>
                                          </p:stCondLst>
                                        </p:cTn>
                                        <p:tgtEl>
                                          <p:spTgt spid="2"/>
                                        </p:tgtEl>
                                      </p:cBhvr>
                                      <p:to x="100000" y="100000"/>
                                    </p:animScale>
                                    <p:animScale>
                                      <p:cBhvr>
                                        <p:cTn id="36" dur="26">
                                          <p:stCondLst>
                                            <p:cond delay="1642"/>
                                          </p:stCondLst>
                                        </p:cTn>
                                        <p:tgtEl>
                                          <p:spTgt spid="2"/>
                                        </p:tgtEl>
                                      </p:cBhvr>
                                      <p:to x="100000" y="90000"/>
                                    </p:animScale>
                                    <p:animScale>
                                      <p:cBhvr>
                                        <p:cTn id="37" dur="166" decel="50000">
                                          <p:stCondLst>
                                            <p:cond delay="1668"/>
                                          </p:stCondLst>
                                        </p:cTn>
                                        <p:tgtEl>
                                          <p:spTgt spid="2"/>
                                        </p:tgtEl>
                                      </p:cBhvr>
                                      <p:to x="100000" y="100000"/>
                                    </p:animScale>
                                    <p:animScale>
                                      <p:cBhvr>
                                        <p:cTn id="38" dur="26">
                                          <p:stCondLst>
                                            <p:cond delay="1808"/>
                                          </p:stCondLst>
                                        </p:cTn>
                                        <p:tgtEl>
                                          <p:spTgt spid="2"/>
                                        </p:tgtEl>
                                      </p:cBhvr>
                                      <p:to x="100000" y="95000"/>
                                    </p:animScale>
                                    <p:animScale>
                                      <p:cBhvr>
                                        <p:cTn id="39" dur="166" decel="50000">
                                          <p:stCondLst>
                                            <p:cond delay="1834"/>
                                          </p:stCondLst>
                                        </p:cTn>
                                        <p:tgtEl>
                                          <p:spTgt spid="2"/>
                                        </p:tgtEl>
                                      </p:cBhvr>
                                      <p:to x="100000" y="100000"/>
                                    </p:animScale>
                                    <p:set>
                                      <p:cBhvr>
                                        <p:cTn id="40" dur="1" fill="hold">
                                          <p:stCondLst>
                                            <p:cond delay="1999"/>
                                          </p:stCondLst>
                                        </p:cTn>
                                        <p:tgtEl>
                                          <p:spTgt spid="2"/>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6" presetClass="exit" presetSubtype="0" fill="hold" grpId="1" nodeType="clickEffect">
                                  <p:stCondLst>
                                    <p:cond delay="0"/>
                                  </p:stCondLst>
                                  <p:childTnLst>
                                    <p:animEffect transition="out" filter="wipe(down)">
                                      <p:cBhvr>
                                        <p:cTn id="44" dur="180" accel="50000">
                                          <p:stCondLst>
                                            <p:cond delay="1820"/>
                                          </p:stCondLst>
                                        </p:cTn>
                                        <p:tgtEl>
                                          <p:spTgt spid="3">
                                            <p:txEl>
                                              <p:pRg st="0" end="0"/>
                                            </p:txEl>
                                          </p:spTgt>
                                        </p:tgtEl>
                                      </p:cBhvr>
                                    </p:animEffect>
                                    <p:anim calcmode="lin" valueType="num">
                                      <p:cBhvr>
                                        <p:cTn id="45"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46"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47"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48"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49"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0"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1"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52" dur="26">
                                          <p:stCondLst>
                                            <p:cond delay="620"/>
                                          </p:stCondLst>
                                        </p:cTn>
                                        <p:tgtEl>
                                          <p:spTgt spid="3">
                                            <p:txEl>
                                              <p:pRg st="0" end="0"/>
                                            </p:txEl>
                                          </p:spTgt>
                                        </p:tgtEl>
                                      </p:cBhvr>
                                      <p:to x="100000" y="60000"/>
                                    </p:animScale>
                                    <p:animScale>
                                      <p:cBhvr>
                                        <p:cTn id="53" dur="166" decel="50000">
                                          <p:stCondLst>
                                            <p:cond delay="646"/>
                                          </p:stCondLst>
                                        </p:cTn>
                                        <p:tgtEl>
                                          <p:spTgt spid="3">
                                            <p:txEl>
                                              <p:pRg st="0" end="0"/>
                                            </p:txEl>
                                          </p:spTgt>
                                        </p:tgtEl>
                                      </p:cBhvr>
                                      <p:to x="100000" y="100000"/>
                                    </p:animScale>
                                    <p:animScale>
                                      <p:cBhvr>
                                        <p:cTn id="54" dur="26">
                                          <p:stCondLst>
                                            <p:cond delay="1312"/>
                                          </p:stCondLst>
                                        </p:cTn>
                                        <p:tgtEl>
                                          <p:spTgt spid="3">
                                            <p:txEl>
                                              <p:pRg st="0" end="0"/>
                                            </p:txEl>
                                          </p:spTgt>
                                        </p:tgtEl>
                                      </p:cBhvr>
                                      <p:to x="100000" y="80000"/>
                                    </p:animScale>
                                    <p:animScale>
                                      <p:cBhvr>
                                        <p:cTn id="55" dur="166" decel="50000">
                                          <p:stCondLst>
                                            <p:cond delay="1338"/>
                                          </p:stCondLst>
                                        </p:cTn>
                                        <p:tgtEl>
                                          <p:spTgt spid="3">
                                            <p:txEl>
                                              <p:pRg st="0" end="0"/>
                                            </p:txEl>
                                          </p:spTgt>
                                        </p:tgtEl>
                                      </p:cBhvr>
                                      <p:to x="100000" y="100000"/>
                                    </p:animScale>
                                    <p:animScale>
                                      <p:cBhvr>
                                        <p:cTn id="56" dur="26">
                                          <p:stCondLst>
                                            <p:cond delay="1642"/>
                                          </p:stCondLst>
                                        </p:cTn>
                                        <p:tgtEl>
                                          <p:spTgt spid="3">
                                            <p:txEl>
                                              <p:pRg st="0" end="0"/>
                                            </p:txEl>
                                          </p:spTgt>
                                        </p:tgtEl>
                                      </p:cBhvr>
                                      <p:to x="100000" y="90000"/>
                                    </p:animScale>
                                    <p:animScale>
                                      <p:cBhvr>
                                        <p:cTn id="57" dur="166" decel="50000">
                                          <p:stCondLst>
                                            <p:cond delay="1668"/>
                                          </p:stCondLst>
                                        </p:cTn>
                                        <p:tgtEl>
                                          <p:spTgt spid="3">
                                            <p:txEl>
                                              <p:pRg st="0" end="0"/>
                                            </p:txEl>
                                          </p:spTgt>
                                        </p:tgtEl>
                                      </p:cBhvr>
                                      <p:to x="100000" y="100000"/>
                                    </p:animScale>
                                    <p:animScale>
                                      <p:cBhvr>
                                        <p:cTn id="58" dur="26">
                                          <p:stCondLst>
                                            <p:cond delay="1808"/>
                                          </p:stCondLst>
                                        </p:cTn>
                                        <p:tgtEl>
                                          <p:spTgt spid="3">
                                            <p:txEl>
                                              <p:pRg st="0" end="0"/>
                                            </p:txEl>
                                          </p:spTgt>
                                        </p:tgtEl>
                                      </p:cBhvr>
                                      <p:to x="100000" y="95000"/>
                                    </p:animScale>
                                    <p:animScale>
                                      <p:cBhvr>
                                        <p:cTn id="59" dur="166" decel="50000">
                                          <p:stCondLst>
                                            <p:cond delay="1834"/>
                                          </p:stCondLst>
                                        </p:cTn>
                                        <p:tgtEl>
                                          <p:spTgt spid="3">
                                            <p:txEl>
                                              <p:pRg st="0" end="0"/>
                                            </p:txEl>
                                          </p:spTgt>
                                        </p:tgtEl>
                                      </p:cBhvr>
                                      <p:to x="100000" y="100000"/>
                                    </p:animScale>
                                    <p:set>
                                      <p:cBhvr>
                                        <p:cTn id="60" dur="1" fill="hold">
                                          <p:stCondLst>
                                            <p:cond delay="1999"/>
                                          </p:stCondLst>
                                        </p:cTn>
                                        <p:tgtEl>
                                          <p:spTgt spid="3">
                                            <p:txEl>
                                              <p:pRg st="0" end="0"/>
                                            </p:txEl>
                                          </p:spTgt>
                                        </p:tgtEl>
                                        <p:attrNameLst>
                                          <p:attrName>style.visibility</p:attrName>
                                        </p:attrNameLst>
                                      </p:cBhvr>
                                      <p:to>
                                        <p:strVal val="hidden"/>
                                      </p:to>
                                    </p:set>
                                  </p:childTnLst>
                                </p:cTn>
                              </p:par>
                              <p:par>
                                <p:cTn id="61" presetID="26" presetClass="exit" presetSubtype="0" fill="hold" grpId="1" nodeType="withEffect">
                                  <p:stCondLst>
                                    <p:cond delay="0"/>
                                  </p:stCondLst>
                                  <p:childTnLst>
                                    <p:animEffect transition="out" filter="wipe(down)">
                                      <p:cBhvr>
                                        <p:cTn id="62" dur="180" accel="50000">
                                          <p:stCondLst>
                                            <p:cond delay="1820"/>
                                          </p:stCondLst>
                                        </p:cTn>
                                        <p:tgtEl>
                                          <p:spTgt spid="2"/>
                                        </p:tgtEl>
                                      </p:cBhvr>
                                    </p:animEffect>
                                    <p:anim calcmode="lin" valueType="num">
                                      <p:cBhvr>
                                        <p:cTn id="63"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64"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65"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66"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67"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68"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9"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70" dur="26">
                                          <p:stCondLst>
                                            <p:cond delay="620"/>
                                          </p:stCondLst>
                                        </p:cTn>
                                        <p:tgtEl>
                                          <p:spTgt spid="2"/>
                                        </p:tgtEl>
                                      </p:cBhvr>
                                      <p:to x="100000" y="60000"/>
                                    </p:animScale>
                                    <p:animScale>
                                      <p:cBhvr>
                                        <p:cTn id="71" dur="166" decel="50000">
                                          <p:stCondLst>
                                            <p:cond delay="646"/>
                                          </p:stCondLst>
                                        </p:cTn>
                                        <p:tgtEl>
                                          <p:spTgt spid="2"/>
                                        </p:tgtEl>
                                      </p:cBhvr>
                                      <p:to x="100000" y="100000"/>
                                    </p:animScale>
                                    <p:animScale>
                                      <p:cBhvr>
                                        <p:cTn id="72" dur="26">
                                          <p:stCondLst>
                                            <p:cond delay="1312"/>
                                          </p:stCondLst>
                                        </p:cTn>
                                        <p:tgtEl>
                                          <p:spTgt spid="2"/>
                                        </p:tgtEl>
                                      </p:cBhvr>
                                      <p:to x="100000" y="80000"/>
                                    </p:animScale>
                                    <p:animScale>
                                      <p:cBhvr>
                                        <p:cTn id="73" dur="166" decel="50000">
                                          <p:stCondLst>
                                            <p:cond delay="1338"/>
                                          </p:stCondLst>
                                        </p:cTn>
                                        <p:tgtEl>
                                          <p:spTgt spid="2"/>
                                        </p:tgtEl>
                                      </p:cBhvr>
                                      <p:to x="100000" y="100000"/>
                                    </p:animScale>
                                    <p:animScale>
                                      <p:cBhvr>
                                        <p:cTn id="74" dur="26">
                                          <p:stCondLst>
                                            <p:cond delay="1642"/>
                                          </p:stCondLst>
                                        </p:cTn>
                                        <p:tgtEl>
                                          <p:spTgt spid="2"/>
                                        </p:tgtEl>
                                      </p:cBhvr>
                                      <p:to x="100000" y="90000"/>
                                    </p:animScale>
                                    <p:animScale>
                                      <p:cBhvr>
                                        <p:cTn id="75" dur="166" decel="50000">
                                          <p:stCondLst>
                                            <p:cond delay="1668"/>
                                          </p:stCondLst>
                                        </p:cTn>
                                        <p:tgtEl>
                                          <p:spTgt spid="2"/>
                                        </p:tgtEl>
                                      </p:cBhvr>
                                      <p:to x="100000" y="100000"/>
                                    </p:animScale>
                                    <p:animScale>
                                      <p:cBhvr>
                                        <p:cTn id="76" dur="26">
                                          <p:stCondLst>
                                            <p:cond delay="1808"/>
                                          </p:stCondLst>
                                        </p:cTn>
                                        <p:tgtEl>
                                          <p:spTgt spid="2"/>
                                        </p:tgtEl>
                                      </p:cBhvr>
                                      <p:to x="100000" y="95000"/>
                                    </p:animScale>
                                    <p:animScale>
                                      <p:cBhvr>
                                        <p:cTn id="77" dur="166" decel="50000">
                                          <p:stCondLst>
                                            <p:cond delay="1834"/>
                                          </p:stCondLst>
                                        </p:cTn>
                                        <p:tgtEl>
                                          <p:spTgt spid="2"/>
                                        </p:tgtEl>
                                      </p:cBhvr>
                                      <p:to x="100000" y="100000"/>
                                    </p:animScale>
                                    <p:set>
                                      <p:cBhvr>
                                        <p:cTn id="78"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35011" y="452718"/>
            <a:ext cx="9404723" cy="1400530"/>
          </a:xfrm>
        </p:spPr>
        <p:txBody>
          <a:bodyPr/>
          <a:lstStyle/>
          <a:p>
            <a:r>
              <a:rPr lang="es-ES" dirty="0" smtClean="0"/>
              <a:t>naturaleza</a:t>
            </a:r>
            <a:endParaRPr lang="es-GT" dirty="0"/>
          </a:p>
        </p:txBody>
      </p:sp>
      <p:sp>
        <p:nvSpPr>
          <p:cNvPr id="3" name="Marcador de contenido 2"/>
          <p:cNvSpPr>
            <a:spLocks noGrp="1"/>
          </p:cNvSpPr>
          <p:nvPr>
            <p:ph idx="1"/>
          </p:nvPr>
        </p:nvSpPr>
        <p:spPr>
          <a:xfrm>
            <a:off x="1192212" y="2052918"/>
            <a:ext cx="8946541" cy="4195481"/>
          </a:xfrm>
        </p:spPr>
        <p:txBody>
          <a:bodyPr>
            <a:normAutofit/>
          </a:bodyPr>
          <a:lstStyle/>
          <a:p>
            <a:r>
              <a:rPr lang="es-ES" dirty="0" smtClean="0"/>
              <a:t>Como contraposición al entorno natural está el ambiente construido. En áreas donde el hombre ha transformado fundamentalmente paisajes como los entornos urbanos y la conversión de tierras agrícolas, el entorno natural se modifica enormemente en un entorno humano simplificado. Incluso los actos que parecen menos extremos, como la construcción de una choza de barro o un sistema fotovoltaico en el desierto, el entorno modificado se convierte en uno artificial. Aunque muchos animales construyen cosas para proporcionar un mejor ambiente para ellos mismos, no son humanos, por lo tanto, las presas de castores, y las obras de las termitas, termiteros o montículos, se consideran naturales. </a:t>
            </a:r>
            <a:endParaRPr lang="es-GT" dirty="0"/>
          </a:p>
        </p:txBody>
      </p:sp>
    </p:spTree>
    <p:extLst>
      <p:ext uri="{BB962C8B-B14F-4D97-AF65-F5344CB8AC3E}">
        <p14:creationId xmlns:p14="http://schemas.microsoft.com/office/powerpoint/2010/main" val="11327647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heel(1)">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1"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2000"/>
                                        <p:tgtEl>
                                          <p:spTgt spid="3">
                                            <p:txEl>
                                              <p:pRg st="0" end="0"/>
                                            </p:txEl>
                                          </p:spTgt>
                                        </p:tgtEl>
                                      </p:cBhvr>
                                    </p:animEffect>
                                  </p:childTnLst>
                                </p:cTn>
                              </p:par>
                              <p:par>
                                <p:cTn id="16" presetID="21" presetClass="entr" presetSubtype="1" fill="hold" grpId="1"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heel(1)">
                                      <p:cBhvr>
                                        <p:cTn id="18"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tierra</a:t>
            </a:r>
            <a:endParaRPr lang="es-GT" dirty="0"/>
          </a:p>
        </p:txBody>
      </p:sp>
      <p:sp>
        <p:nvSpPr>
          <p:cNvPr id="3" name="Marcador de contenido 2"/>
          <p:cNvSpPr>
            <a:spLocks noGrp="1"/>
          </p:cNvSpPr>
          <p:nvPr>
            <p:ph idx="1"/>
          </p:nvPr>
        </p:nvSpPr>
        <p:spPr/>
        <p:txBody>
          <a:bodyPr/>
          <a:lstStyle/>
          <a:p>
            <a:r>
              <a:rPr lang="es-ES" dirty="0" smtClean="0"/>
              <a:t>Las personas rara vez encuentran ambientes absolutamente naturales en la Tierra, y la naturalidad generalmente varía en un continuo, desde el 100 % natural en un extremo hasta el 0 % natural en el otro. Más precisamente, podemos considerar los diferentes aspectos o componentes de un entorno, y ver que su grado de naturalidad no es uniforme.[5]​ Si, por ejemplo, en un campo agrícola, la composición mineralógica y la estructura de su suelo son similares a las de un suelo de bosque no perturbado, pero la estructura es bastante diferente. </a:t>
            </a:r>
          </a:p>
          <a:p>
            <a:endParaRPr lang="es-GT" dirty="0"/>
          </a:p>
        </p:txBody>
      </p:sp>
    </p:spTree>
    <p:extLst>
      <p:ext uri="{BB962C8B-B14F-4D97-AF65-F5344CB8AC3E}">
        <p14:creationId xmlns:p14="http://schemas.microsoft.com/office/powerpoint/2010/main" val="2056275386"/>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par>
                                <p:cTn id="8" presetID="6" presetClass="exit" presetSubtype="32" fill="hold" grpId="0" nodeType="withEffect">
                                  <p:stCondLst>
                                    <p:cond delay="0"/>
                                  </p:stCondLst>
                                  <p:childTnLst>
                                    <p:animEffect transition="out" filter="circle(out)">
                                      <p:cBhvr>
                                        <p:cTn id="9" dur="2000"/>
                                        <p:tgtEl>
                                          <p:spTgt spid="2"/>
                                        </p:tgtEl>
                                      </p:cBhvr>
                                    </p:animEffect>
                                    <p:set>
                                      <p:cBhvr>
                                        <p:cTn id="10" dur="1" fill="hold">
                                          <p:stCondLst>
                                            <p:cond delay="1999"/>
                                          </p:stCondLst>
                                        </p:cTn>
                                        <p:tgtEl>
                                          <p:spTgt spid="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6" presetClass="exit" presetSubtype="32" fill="hold" grpId="1" nodeType="clickEffect">
                                  <p:stCondLst>
                                    <p:cond delay="0"/>
                                  </p:stCondLst>
                                  <p:childTnLst>
                                    <p:animEffect transition="out" filter="circle(out)">
                                      <p:cBhvr>
                                        <p:cTn id="14" dur="2000"/>
                                        <p:tgtEl>
                                          <p:spTgt spid="3">
                                            <p:txEl>
                                              <p:pRg st="0" end="0"/>
                                            </p:txEl>
                                          </p:spTgt>
                                        </p:tgtEl>
                                      </p:cBhvr>
                                    </p:animEffect>
                                    <p:set>
                                      <p:cBhvr>
                                        <p:cTn id="15" dur="1" fill="hold">
                                          <p:stCondLst>
                                            <p:cond delay="1999"/>
                                          </p:stCondLst>
                                        </p:cTn>
                                        <p:tgtEl>
                                          <p:spTgt spid="3">
                                            <p:txEl>
                                              <p:pRg st="0" end="0"/>
                                            </p:txEl>
                                          </p:spTgt>
                                        </p:tgtEl>
                                        <p:attrNameLst>
                                          <p:attrName>style.visibility</p:attrName>
                                        </p:attrNameLst>
                                      </p:cBhvr>
                                      <p:to>
                                        <p:strVal val="hidden"/>
                                      </p:to>
                                    </p:set>
                                  </p:childTnLst>
                                </p:cTn>
                              </p:par>
                              <p:par>
                                <p:cTn id="16" presetID="6" presetClass="exit" presetSubtype="32" fill="hold" grpId="1" nodeType="withEffect">
                                  <p:stCondLst>
                                    <p:cond delay="0"/>
                                  </p:stCondLst>
                                  <p:childTnLst>
                                    <p:animEffect transition="out" filter="circle(out)">
                                      <p:cBhvr>
                                        <p:cTn id="17" dur="2000"/>
                                        <p:tgtEl>
                                          <p:spTgt spid="2"/>
                                        </p:tgtEl>
                                      </p:cBhvr>
                                    </p:animEffect>
                                    <p:set>
                                      <p:cBhvr>
                                        <p:cTn id="18"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contaminacion</a:t>
            </a:r>
            <a:endParaRPr lang="es-GT" dirty="0"/>
          </a:p>
        </p:txBody>
      </p:sp>
      <p:sp>
        <p:nvSpPr>
          <p:cNvPr id="3" name="Marcador de contenido 2"/>
          <p:cNvSpPr>
            <a:spLocks noGrp="1"/>
          </p:cNvSpPr>
          <p:nvPr>
            <p:ph idx="1"/>
          </p:nvPr>
        </p:nvSpPr>
        <p:spPr/>
        <p:txBody>
          <a:bodyPr/>
          <a:lstStyle/>
          <a:p>
            <a:r>
              <a:rPr lang="es-ES" dirty="0" smtClean="0"/>
              <a:t>Las personas rara vez encuentran ambientes absolutamente naturales en la Tierra, y la naturalidad generalmente varía en un continuo, desde el 100 % natural en un extremo hasta el 0 % natural en el otro. Más precisamente, podemos considerar los diferentes aspectos o componentes de un entorno, y ver que su grado de naturalidad no es uniforme.[5]​ Si, por ejemplo, en un campo agrícola, la composición mineralógica y la estructura de su suelo son similares a las de un suelo de bosque no perturbado, pero la estructura es bastante diferente. </a:t>
            </a:r>
            <a:endParaRPr lang="es-GT" dirty="0"/>
          </a:p>
        </p:txBody>
      </p:sp>
    </p:spTree>
    <p:extLst>
      <p:ext uri="{BB962C8B-B14F-4D97-AF65-F5344CB8AC3E}">
        <p14:creationId xmlns:p14="http://schemas.microsoft.com/office/powerpoint/2010/main" val="1165135125"/>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1"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2000"/>
                                        <p:tgtEl>
                                          <p:spTgt spid="3">
                                            <p:txEl>
                                              <p:pRg st="0" end="0"/>
                                            </p:txEl>
                                          </p:spTgt>
                                        </p:tgtEl>
                                      </p:cBhvr>
                                    </p:animEffect>
                                  </p:childTnLst>
                                </p:cTn>
                              </p:par>
                              <p:par>
                                <p:cTn id="16" presetID="21" presetClass="entr" presetSubtype="1" fill="hold" grpId="1"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heel(1)">
                                      <p:cBhvr>
                                        <p:cTn id="18" dur="20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2"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down)">
                                      <p:cBhvr>
                                        <p:cTn id="23" dur="500"/>
                                        <p:tgtEl>
                                          <p:spTgt spid="3">
                                            <p:txEl>
                                              <p:pRg st="0" end="0"/>
                                            </p:txEl>
                                          </p:spTgt>
                                        </p:tgtEl>
                                      </p:cBhvr>
                                    </p:animEffect>
                                  </p:childTnLst>
                                </p:cTn>
                              </p:par>
                              <p:par>
                                <p:cTn id="24" presetID="22" presetClass="entr" presetSubtype="4" fill="hold" grpId="2"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wipe(down)">
                                      <p:cBhvr>
                                        <p:cTn id="26" dur="5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3"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par>
                                <p:cTn id="31" presetID="1" presetClass="entr" presetSubtype="0" fill="hold" grpId="3" nodeType="with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4"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4" nodeType="withEffect">
                                  <p:stCondLst>
                                    <p:cond delay="0"/>
                                  </p:stCondLst>
                                  <p:childTnLst>
                                    <p:set>
                                      <p:cBhvr>
                                        <p:cTn id="40" dur="1" fill="hold">
                                          <p:stCondLst>
                                            <p:cond delay="0"/>
                                          </p:stCondLst>
                                        </p:cTn>
                                        <p:tgtEl>
                                          <p:spTgt spid="2"/>
                                        </p:tgtEl>
                                        <p:attrNameLst>
                                          <p:attrName>style.visibility</p:attrName>
                                        </p:attrNameLst>
                                      </p:cBhvr>
                                      <p:to>
                                        <p:strVal val="visible"/>
                                      </p:to>
                                    </p:set>
                                    <p:anim calcmode="lin" valueType="num">
                                      <p:cBhvr additive="base">
                                        <p:cTn id="41" dur="500" fill="hold"/>
                                        <p:tgtEl>
                                          <p:spTgt spid="2"/>
                                        </p:tgtEl>
                                        <p:attrNameLst>
                                          <p:attrName>ppt_x</p:attrName>
                                        </p:attrNameLst>
                                      </p:cBhvr>
                                      <p:tavLst>
                                        <p:tav tm="0">
                                          <p:val>
                                            <p:strVal val="#ppt_x"/>
                                          </p:val>
                                        </p:tav>
                                        <p:tav tm="100000">
                                          <p:val>
                                            <p:strVal val="#ppt_x"/>
                                          </p:val>
                                        </p:tav>
                                      </p:tavLst>
                                    </p:anim>
                                    <p:anim calcmode="lin" valueType="num">
                                      <p:cBhvr additive="base">
                                        <p:cTn id="4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5" nodeType="clickEffect">
                                  <p:stCondLst>
                                    <p:cond delay="0"/>
                                  </p:stCondLst>
                                  <p:childTnLst>
                                    <p:set>
                                      <p:cBhvr>
                                        <p:cTn id="46" dur="1" fill="hold">
                                          <p:stCondLst>
                                            <p:cond delay="0"/>
                                          </p:stCondLst>
                                        </p:cTn>
                                        <p:tgtEl>
                                          <p:spTgt spid="3">
                                            <p:txEl>
                                              <p:pRg st="0" end="0"/>
                                            </p:txEl>
                                          </p:spTgt>
                                        </p:tgtEl>
                                        <p:attrNameLst>
                                          <p:attrName>style.visibility</p:attrName>
                                        </p:attrNameLst>
                                      </p:cBhvr>
                                      <p:to>
                                        <p:strVal val="visible"/>
                                      </p:to>
                                    </p:set>
                                    <p:animEffect transition="in" filter="barn(inVertical)">
                                      <p:cBhvr>
                                        <p:cTn id="47" dur="500"/>
                                        <p:tgtEl>
                                          <p:spTgt spid="3">
                                            <p:txEl>
                                              <p:pRg st="0" end="0"/>
                                            </p:txEl>
                                          </p:spTgt>
                                        </p:tgtEl>
                                      </p:cBhvr>
                                    </p:animEffect>
                                  </p:childTnLst>
                                </p:cTn>
                              </p:par>
                              <p:par>
                                <p:cTn id="48" presetID="16" presetClass="entr" presetSubtype="21" fill="hold" grpId="5" nodeType="withEffect">
                                  <p:stCondLst>
                                    <p:cond delay="0"/>
                                  </p:stCondLst>
                                  <p:childTnLst>
                                    <p:set>
                                      <p:cBhvr>
                                        <p:cTn id="49" dur="1" fill="hold">
                                          <p:stCondLst>
                                            <p:cond delay="0"/>
                                          </p:stCondLst>
                                        </p:cTn>
                                        <p:tgtEl>
                                          <p:spTgt spid="2"/>
                                        </p:tgtEl>
                                        <p:attrNameLst>
                                          <p:attrName>style.visibility</p:attrName>
                                        </p:attrNameLst>
                                      </p:cBhvr>
                                      <p:to>
                                        <p:strVal val="visible"/>
                                      </p:to>
                                    </p:set>
                                    <p:animEffect transition="in" filter="barn(inVertical)">
                                      <p:cBhvr>
                                        <p:cTn id="5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2" grpId="4"/>
      <p:bldP spid="2" grpId="5"/>
      <p:bldP spid="3" grpId="0" build="p"/>
      <p:bldP spid="3" grpId="1" build="p"/>
      <p:bldP spid="3" grpId="2" build="p"/>
      <p:bldP spid="3" grpId="3" build="p"/>
      <p:bldP spid="3" grpId="4" build="p"/>
      <p:bldP spid="3" grpId="5"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TotalTime>
  <Words>417</Words>
  <Application>Microsoft Office PowerPoint</Application>
  <PresentationFormat>Panorámica</PresentationFormat>
  <Paragraphs>10</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Arial Black</vt:lpstr>
      <vt:lpstr>Century Gothic</vt:lpstr>
      <vt:lpstr>Wingdings 3</vt:lpstr>
      <vt:lpstr>Ion</vt:lpstr>
      <vt:lpstr>Wiliam Emanuel castellanos monterroso</vt:lpstr>
      <vt:lpstr>Medio ambiente</vt:lpstr>
      <vt:lpstr>naturaleza</vt:lpstr>
      <vt:lpstr>tierra</vt:lpstr>
      <vt:lpstr>contaminacion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Wiliam Emanuel castellanos monterroso</dc:title>
  <dc:creator>GNet</dc:creator>
  <cp:lastModifiedBy>GNet</cp:lastModifiedBy>
  <cp:revision>3</cp:revision>
  <dcterms:created xsi:type="dcterms:W3CDTF">2025-10-07T17:34:23Z</dcterms:created>
  <dcterms:modified xsi:type="dcterms:W3CDTF">2025-10-07T17:50:27Z</dcterms:modified>
</cp:coreProperties>
</file>