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6" d="100"/>
          <a:sy n="76" d="100"/>
        </p:scale>
        <p:origin x="52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E30C9F7-D559-41C9-8144-D301D88013F8}"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92921CE8-A5A2-4270-93D7-0284F366E672}" type="slidenum">
              <a:rPr lang="es-GT" smtClean="0"/>
              <a:t>‹Nº›</a:t>
            </a:fld>
            <a:endParaRPr lang="es-GT"/>
          </a:p>
        </p:txBody>
      </p:sp>
    </p:spTree>
    <p:extLst>
      <p:ext uri="{BB962C8B-B14F-4D97-AF65-F5344CB8AC3E}">
        <p14:creationId xmlns:p14="http://schemas.microsoft.com/office/powerpoint/2010/main" val="3629272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E30C9F7-D559-41C9-8144-D301D88013F8}" type="datetimeFigureOut">
              <a:rPr lang="es-GT" smtClean="0"/>
              <a:t>7/10/2025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92921CE8-A5A2-4270-93D7-0284F366E672}" type="slidenum">
              <a:rPr lang="es-GT" smtClean="0"/>
              <a:t>‹Nº›</a:t>
            </a:fld>
            <a:endParaRPr lang="es-GT"/>
          </a:p>
        </p:txBody>
      </p:sp>
    </p:spTree>
    <p:extLst>
      <p:ext uri="{BB962C8B-B14F-4D97-AF65-F5344CB8AC3E}">
        <p14:creationId xmlns:p14="http://schemas.microsoft.com/office/powerpoint/2010/main" val="2616702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smtClean="0"/>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E30C9F7-D559-41C9-8144-D301D88013F8}"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92921CE8-A5A2-4270-93D7-0284F366E672}" type="slidenum">
              <a:rPr lang="es-GT" smtClean="0"/>
              <a:t>‹Nº›</a:t>
            </a:fld>
            <a:endParaRPr lang="es-GT"/>
          </a:p>
        </p:txBody>
      </p:sp>
    </p:spTree>
    <p:extLst>
      <p:ext uri="{BB962C8B-B14F-4D97-AF65-F5344CB8AC3E}">
        <p14:creationId xmlns:p14="http://schemas.microsoft.com/office/powerpoint/2010/main" val="30616384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smtClean="0"/>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smtClean="0"/>
              <a:t>Haga clic para modificar el estilo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E30C9F7-D559-41C9-8144-D301D88013F8}"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92921CE8-A5A2-4270-93D7-0284F366E672}" type="slidenum">
              <a:rPr lang="es-GT" smtClean="0"/>
              <a:t>‹Nº›</a:t>
            </a:fld>
            <a:endParaRPr lang="es-GT"/>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7394015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E30C9F7-D559-41C9-8144-D301D88013F8}"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92921CE8-A5A2-4270-93D7-0284F366E672}" type="slidenum">
              <a:rPr lang="es-GT" smtClean="0"/>
              <a:t>‹Nº›</a:t>
            </a:fld>
            <a:endParaRPr lang="es-GT"/>
          </a:p>
        </p:txBody>
      </p:sp>
    </p:spTree>
    <p:extLst>
      <p:ext uri="{BB962C8B-B14F-4D97-AF65-F5344CB8AC3E}">
        <p14:creationId xmlns:p14="http://schemas.microsoft.com/office/powerpoint/2010/main" val="9972634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E30C9F7-D559-41C9-8144-D301D88013F8}" type="datetimeFigureOut">
              <a:rPr lang="es-GT" smtClean="0"/>
              <a:t>7/10/2025</a:t>
            </a:fld>
            <a:endParaRPr lang="es-GT"/>
          </a:p>
        </p:txBody>
      </p:sp>
      <p:sp>
        <p:nvSpPr>
          <p:cNvPr id="4"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92921CE8-A5A2-4270-93D7-0284F366E672}" type="slidenum">
              <a:rPr lang="es-GT" smtClean="0"/>
              <a:t>‹Nº›</a:t>
            </a:fld>
            <a:endParaRPr lang="es-GT"/>
          </a:p>
        </p:txBody>
      </p:sp>
    </p:spTree>
    <p:extLst>
      <p:ext uri="{BB962C8B-B14F-4D97-AF65-F5344CB8AC3E}">
        <p14:creationId xmlns:p14="http://schemas.microsoft.com/office/powerpoint/2010/main" val="19769902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E30C9F7-D559-41C9-8144-D301D88013F8}" type="datetimeFigureOut">
              <a:rPr lang="es-GT" smtClean="0"/>
              <a:t>7/10/2025</a:t>
            </a:fld>
            <a:endParaRPr lang="es-GT"/>
          </a:p>
        </p:txBody>
      </p:sp>
      <p:sp>
        <p:nvSpPr>
          <p:cNvPr id="4"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92921CE8-A5A2-4270-93D7-0284F366E672}" type="slidenum">
              <a:rPr lang="es-GT" smtClean="0"/>
              <a:t>‹Nº›</a:t>
            </a:fld>
            <a:endParaRPr lang="es-GT"/>
          </a:p>
        </p:txBody>
      </p:sp>
    </p:spTree>
    <p:extLst>
      <p:ext uri="{BB962C8B-B14F-4D97-AF65-F5344CB8AC3E}">
        <p14:creationId xmlns:p14="http://schemas.microsoft.com/office/powerpoint/2010/main" val="40698739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E30C9F7-D559-41C9-8144-D301D88013F8}"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92921CE8-A5A2-4270-93D7-0284F366E672}" type="slidenum">
              <a:rPr lang="es-GT" smtClean="0"/>
              <a:t>‹Nº›</a:t>
            </a:fld>
            <a:endParaRPr lang="es-GT"/>
          </a:p>
        </p:txBody>
      </p:sp>
    </p:spTree>
    <p:extLst>
      <p:ext uri="{BB962C8B-B14F-4D97-AF65-F5344CB8AC3E}">
        <p14:creationId xmlns:p14="http://schemas.microsoft.com/office/powerpoint/2010/main" val="14755325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E30C9F7-D559-41C9-8144-D301D88013F8}"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92921CE8-A5A2-4270-93D7-0284F366E672}" type="slidenum">
              <a:rPr lang="es-GT" smtClean="0"/>
              <a:t>‹Nº›</a:t>
            </a:fld>
            <a:endParaRPr lang="es-GT"/>
          </a:p>
        </p:txBody>
      </p:sp>
    </p:spTree>
    <p:extLst>
      <p:ext uri="{BB962C8B-B14F-4D97-AF65-F5344CB8AC3E}">
        <p14:creationId xmlns:p14="http://schemas.microsoft.com/office/powerpoint/2010/main" val="3951401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3"/>
          <p:cNvSpPr>
            <a:spLocks noGrp="1"/>
          </p:cNvSpPr>
          <p:nvPr>
            <p:ph type="dt" sz="half" idx="10"/>
          </p:nvPr>
        </p:nvSpPr>
        <p:spPr/>
        <p:txBody>
          <a:bodyPr/>
          <a:lstStyle/>
          <a:p>
            <a:fld id="{4E30C9F7-D559-41C9-8144-D301D88013F8}"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92921CE8-A5A2-4270-93D7-0284F366E672}" type="slidenum">
              <a:rPr lang="es-GT" smtClean="0"/>
              <a:t>‹Nº›</a:t>
            </a:fld>
            <a:endParaRPr lang="es-GT"/>
          </a:p>
        </p:txBody>
      </p:sp>
    </p:spTree>
    <p:extLst>
      <p:ext uri="{BB962C8B-B14F-4D97-AF65-F5344CB8AC3E}">
        <p14:creationId xmlns:p14="http://schemas.microsoft.com/office/powerpoint/2010/main" val="234029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E30C9F7-D559-41C9-8144-D301D88013F8}" type="datetimeFigureOut">
              <a:rPr lang="es-GT" smtClean="0"/>
              <a:t>7/10/2025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92921CE8-A5A2-4270-93D7-0284F366E672}" type="slidenum">
              <a:rPr lang="es-GT" smtClean="0"/>
              <a:t>‹Nº›</a:t>
            </a:fld>
            <a:endParaRPr lang="es-GT"/>
          </a:p>
        </p:txBody>
      </p:sp>
    </p:spTree>
    <p:extLst>
      <p:ext uri="{BB962C8B-B14F-4D97-AF65-F5344CB8AC3E}">
        <p14:creationId xmlns:p14="http://schemas.microsoft.com/office/powerpoint/2010/main" val="2571956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E30C9F7-D559-41C9-8144-D301D88013F8}" type="datetimeFigureOut">
              <a:rPr lang="es-GT" smtClean="0"/>
              <a:t>7/10/2025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92921CE8-A5A2-4270-93D7-0284F366E672}" type="slidenum">
              <a:rPr lang="es-GT" smtClean="0"/>
              <a:t>‹Nº›</a:t>
            </a:fld>
            <a:endParaRPr lang="es-GT"/>
          </a:p>
        </p:txBody>
      </p:sp>
    </p:spTree>
    <p:extLst>
      <p:ext uri="{BB962C8B-B14F-4D97-AF65-F5344CB8AC3E}">
        <p14:creationId xmlns:p14="http://schemas.microsoft.com/office/powerpoint/2010/main" val="3339913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E30C9F7-D559-41C9-8144-D301D88013F8}" type="datetimeFigureOut">
              <a:rPr lang="es-GT" smtClean="0"/>
              <a:t>7/10/2025</a:t>
            </a:fld>
            <a:endParaRPr lang="es-GT"/>
          </a:p>
        </p:txBody>
      </p:sp>
      <p:sp>
        <p:nvSpPr>
          <p:cNvPr id="8" name="Footer Placeholder 7"/>
          <p:cNvSpPr>
            <a:spLocks noGrp="1"/>
          </p:cNvSpPr>
          <p:nvPr>
            <p:ph type="ftr" sz="quarter" idx="11"/>
          </p:nvPr>
        </p:nvSpPr>
        <p:spPr/>
        <p:txBody>
          <a:bodyPr/>
          <a:lstStyle/>
          <a:p>
            <a:endParaRPr lang="es-GT"/>
          </a:p>
        </p:txBody>
      </p:sp>
      <p:sp>
        <p:nvSpPr>
          <p:cNvPr id="9" name="Slide Number Placeholder 8"/>
          <p:cNvSpPr>
            <a:spLocks noGrp="1"/>
          </p:cNvSpPr>
          <p:nvPr>
            <p:ph type="sldNum" sz="quarter" idx="12"/>
          </p:nvPr>
        </p:nvSpPr>
        <p:spPr/>
        <p:txBody>
          <a:bodyPr/>
          <a:lstStyle/>
          <a:p>
            <a:fld id="{92921CE8-A5A2-4270-93D7-0284F366E672}" type="slidenum">
              <a:rPr lang="es-GT" smtClean="0"/>
              <a:t>‹Nº›</a:t>
            </a:fld>
            <a:endParaRPr lang="es-GT"/>
          </a:p>
        </p:txBody>
      </p:sp>
    </p:spTree>
    <p:extLst>
      <p:ext uri="{BB962C8B-B14F-4D97-AF65-F5344CB8AC3E}">
        <p14:creationId xmlns:p14="http://schemas.microsoft.com/office/powerpoint/2010/main" val="155865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7" name="Date Placeholder 2"/>
          <p:cNvSpPr>
            <a:spLocks noGrp="1"/>
          </p:cNvSpPr>
          <p:nvPr>
            <p:ph type="dt" sz="half" idx="10"/>
          </p:nvPr>
        </p:nvSpPr>
        <p:spPr/>
        <p:txBody>
          <a:bodyPr/>
          <a:lstStyle/>
          <a:p>
            <a:fld id="{4E30C9F7-D559-41C9-8144-D301D88013F8}" type="datetimeFigureOut">
              <a:rPr lang="es-GT" smtClean="0"/>
              <a:t>7/10/2025</a:t>
            </a:fld>
            <a:endParaRPr lang="es-GT"/>
          </a:p>
        </p:txBody>
      </p:sp>
      <p:sp>
        <p:nvSpPr>
          <p:cNvPr id="5" name="Footer Placeholder 3"/>
          <p:cNvSpPr>
            <a:spLocks noGrp="1"/>
          </p:cNvSpPr>
          <p:nvPr>
            <p:ph type="ftr" sz="quarter" idx="11"/>
          </p:nvPr>
        </p:nvSpPr>
        <p:spPr/>
        <p:txBody>
          <a:bodyPr/>
          <a:lstStyle/>
          <a:p>
            <a:endParaRPr lang="es-GT"/>
          </a:p>
        </p:txBody>
      </p:sp>
      <p:sp>
        <p:nvSpPr>
          <p:cNvPr id="6" name="Slide Number Placeholder 4"/>
          <p:cNvSpPr>
            <a:spLocks noGrp="1"/>
          </p:cNvSpPr>
          <p:nvPr>
            <p:ph type="sldNum" sz="quarter" idx="12"/>
          </p:nvPr>
        </p:nvSpPr>
        <p:spPr/>
        <p:txBody>
          <a:bodyPr/>
          <a:lstStyle/>
          <a:p>
            <a:fld id="{92921CE8-A5A2-4270-93D7-0284F366E672}" type="slidenum">
              <a:rPr lang="es-GT" smtClean="0"/>
              <a:t>‹Nº›</a:t>
            </a:fld>
            <a:endParaRPr lang="es-GT"/>
          </a:p>
        </p:txBody>
      </p:sp>
    </p:spTree>
    <p:extLst>
      <p:ext uri="{BB962C8B-B14F-4D97-AF65-F5344CB8AC3E}">
        <p14:creationId xmlns:p14="http://schemas.microsoft.com/office/powerpoint/2010/main" val="2149154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E30C9F7-D559-41C9-8144-D301D88013F8}" type="datetimeFigureOut">
              <a:rPr lang="es-GT" smtClean="0"/>
              <a:t>7/10/2025</a:t>
            </a:fld>
            <a:endParaRPr lang="es-GT"/>
          </a:p>
        </p:txBody>
      </p:sp>
      <p:sp>
        <p:nvSpPr>
          <p:cNvPr id="5" name="Footer Placeholder 2"/>
          <p:cNvSpPr>
            <a:spLocks noGrp="1"/>
          </p:cNvSpPr>
          <p:nvPr>
            <p:ph type="ftr" sz="quarter" idx="11"/>
          </p:nvPr>
        </p:nvSpPr>
        <p:spPr/>
        <p:txBody>
          <a:bodyPr/>
          <a:lstStyle/>
          <a:p>
            <a:endParaRPr lang="es-GT"/>
          </a:p>
        </p:txBody>
      </p:sp>
      <p:sp>
        <p:nvSpPr>
          <p:cNvPr id="6" name="Slide Number Placeholder 3"/>
          <p:cNvSpPr>
            <a:spLocks noGrp="1"/>
          </p:cNvSpPr>
          <p:nvPr>
            <p:ph type="sldNum" sz="quarter" idx="12"/>
          </p:nvPr>
        </p:nvSpPr>
        <p:spPr/>
        <p:txBody>
          <a:bodyPr/>
          <a:lstStyle/>
          <a:p>
            <a:fld id="{92921CE8-A5A2-4270-93D7-0284F366E672}" type="slidenum">
              <a:rPr lang="es-GT" smtClean="0"/>
              <a:t>‹Nº›</a:t>
            </a:fld>
            <a:endParaRPr lang="es-GT"/>
          </a:p>
        </p:txBody>
      </p:sp>
    </p:spTree>
    <p:extLst>
      <p:ext uri="{BB962C8B-B14F-4D97-AF65-F5344CB8AC3E}">
        <p14:creationId xmlns:p14="http://schemas.microsoft.com/office/powerpoint/2010/main" val="802602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7" name="Date Placeholder 4"/>
          <p:cNvSpPr>
            <a:spLocks noGrp="1"/>
          </p:cNvSpPr>
          <p:nvPr>
            <p:ph type="dt" sz="half" idx="10"/>
          </p:nvPr>
        </p:nvSpPr>
        <p:spPr/>
        <p:txBody>
          <a:bodyPr/>
          <a:lstStyle/>
          <a:p>
            <a:fld id="{4E30C9F7-D559-41C9-8144-D301D88013F8}" type="datetimeFigureOut">
              <a:rPr lang="es-GT" smtClean="0"/>
              <a:t>7/10/2025</a:t>
            </a:fld>
            <a:endParaRPr lang="es-GT"/>
          </a:p>
        </p:txBody>
      </p:sp>
      <p:sp>
        <p:nvSpPr>
          <p:cNvPr id="5" name="Footer Placeholder 5"/>
          <p:cNvSpPr>
            <a:spLocks noGrp="1"/>
          </p:cNvSpPr>
          <p:nvPr>
            <p:ph type="ftr" sz="quarter" idx="11"/>
          </p:nvPr>
        </p:nvSpPr>
        <p:spPr/>
        <p:txBody>
          <a:bodyPr/>
          <a:lstStyle/>
          <a:p>
            <a:endParaRPr lang="es-GT"/>
          </a:p>
        </p:txBody>
      </p:sp>
      <p:sp>
        <p:nvSpPr>
          <p:cNvPr id="6" name="Slide Number Placeholder 6"/>
          <p:cNvSpPr>
            <a:spLocks noGrp="1"/>
          </p:cNvSpPr>
          <p:nvPr>
            <p:ph type="sldNum" sz="quarter" idx="12"/>
          </p:nvPr>
        </p:nvSpPr>
        <p:spPr/>
        <p:txBody>
          <a:bodyPr/>
          <a:lstStyle/>
          <a:p>
            <a:fld id="{92921CE8-A5A2-4270-93D7-0284F366E672}" type="slidenum">
              <a:rPr lang="es-GT" smtClean="0"/>
              <a:t>‹Nº›</a:t>
            </a:fld>
            <a:endParaRPr lang="es-GT"/>
          </a:p>
        </p:txBody>
      </p:sp>
    </p:spTree>
    <p:extLst>
      <p:ext uri="{BB962C8B-B14F-4D97-AF65-F5344CB8AC3E}">
        <p14:creationId xmlns:p14="http://schemas.microsoft.com/office/powerpoint/2010/main" val="3026192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E30C9F7-D559-41C9-8144-D301D88013F8}" type="datetimeFigureOut">
              <a:rPr lang="es-GT" smtClean="0"/>
              <a:t>7/10/2025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92921CE8-A5A2-4270-93D7-0284F366E672}" type="slidenum">
              <a:rPr lang="es-GT" smtClean="0"/>
              <a:t>‹Nº›</a:t>
            </a:fld>
            <a:endParaRPr lang="es-GT"/>
          </a:p>
        </p:txBody>
      </p:sp>
    </p:spTree>
    <p:extLst>
      <p:ext uri="{BB962C8B-B14F-4D97-AF65-F5344CB8AC3E}">
        <p14:creationId xmlns:p14="http://schemas.microsoft.com/office/powerpoint/2010/main" val="3901594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E30C9F7-D559-41C9-8144-D301D88013F8}" type="datetimeFigureOut">
              <a:rPr lang="es-GT" smtClean="0"/>
              <a:t>7/10/2025</a:t>
            </a:fld>
            <a:endParaRPr lang="es-GT"/>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s-GT"/>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92921CE8-A5A2-4270-93D7-0284F366E672}" type="slidenum">
              <a:rPr lang="es-GT" smtClean="0"/>
              <a:t>‹Nº›</a:t>
            </a:fld>
            <a:endParaRPr lang="es-GT"/>
          </a:p>
        </p:txBody>
      </p:sp>
    </p:spTree>
    <p:extLst>
      <p:ext uri="{BB962C8B-B14F-4D97-AF65-F5344CB8AC3E}">
        <p14:creationId xmlns:p14="http://schemas.microsoft.com/office/powerpoint/2010/main" val="169554446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es.wikipedia.org/wiki/Medio_ambiente_natural#cite_note-4" TargetMode="External"/><Relationship Id="rId3" Type="http://schemas.openxmlformats.org/officeDocument/2006/relationships/hyperlink" Target="https://es.wikipedia.org/wiki/Ser_vivo" TargetMode="External"/><Relationship Id="rId7" Type="http://schemas.openxmlformats.org/officeDocument/2006/relationships/hyperlink" Target="https://es.wikipedia.org/wiki/Medio_ambiente_natural#cite_note-3" TargetMode="External"/><Relationship Id="rId2" Type="http://schemas.openxmlformats.org/officeDocument/2006/relationships/hyperlink" Target="https://es.wikipedia.org/wiki/Medio_ambiente_natural#cite_note-:12-1" TargetMode="External"/><Relationship Id="rId1" Type="http://schemas.openxmlformats.org/officeDocument/2006/relationships/slideLayout" Target="../slideLayouts/slideLayout2.xml"/><Relationship Id="rId6" Type="http://schemas.openxmlformats.org/officeDocument/2006/relationships/hyperlink" Target="https://es.wikipedia.org/wiki/Clima" TargetMode="External"/><Relationship Id="rId5" Type="http://schemas.openxmlformats.org/officeDocument/2006/relationships/hyperlink" Target="https://es.wikipedia.org/wiki/Especie" TargetMode="External"/><Relationship Id="rId4" Type="http://schemas.openxmlformats.org/officeDocument/2006/relationships/hyperlink" Target="https://es.wikipedia.org/wiki/Medio_ambiente_natural#cite_note-2"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es.wikipedia.org/wiki/Desarrollo_sostenible" TargetMode="External"/><Relationship Id="rId3" Type="http://schemas.openxmlformats.org/officeDocument/2006/relationships/hyperlink" Target="https://es.wikipedia.org/wiki/Ciudad" TargetMode="External"/><Relationship Id="rId7" Type="http://schemas.openxmlformats.org/officeDocument/2006/relationships/hyperlink" Target="https://es.wikipedia.org/wiki/Ambiente_construido#cite_note-3" TargetMode="External"/><Relationship Id="rId2" Type="http://schemas.openxmlformats.org/officeDocument/2006/relationships/hyperlink" Target="https://es.wikipedia.org/wiki/Reserva_natural" TargetMode="External"/><Relationship Id="rId1" Type="http://schemas.openxmlformats.org/officeDocument/2006/relationships/slideLayout" Target="../slideLayouts/slideLayout2.xml"/><Relationship Id="rId6" Type="http://schemas.openxmlformats.org/officeDocument/2006/relationships/hyperlink" Target="https://es.wikipedia.org/wiki/Salud_p%C3%BAblica" TargetMode="External"/><Relationship Id="rId5" Type="http://schemas.openxmlformats.org/officeDocument/2006/relationships/hyperlink" Target="https://es.wikipedia.org/wiki/Ambiente_construido#cite_note-roof-2" TargetMode="External"/><Relationship Id="rId4" Type="http://schemas.openxmlformats.org/officeDocument/2006/relationships/hyperlink" Target="https://es.wikipedia.org/wiki/Infraestructura_urbana" TargetMode="External"/><Relationship Id="rId9" Type="http://schemas.openxmlformats.org/officeDocument/2006/relationships/hyperlink" Target="https://es.wikipedia.org/wiki/Crecimiento_inteligente"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es.wikipedia.org/wiki/Ambiente_construido#cite_note-:0-1"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es.wikipedia.org/wiki/%C3%81rea_urbana" TargetMode="External"/><Relationship Id="rId2" Type="http://schemas.openxmlformats.org/officeDocument/2006/relationships/hyperlink" Target="https://es.wikipedia.org/wiki/Municipio" TargetMode="External"/><Relationship Id="rId1" Type="http://schemas.openxmlformats.org/officeDocument/2006/relationships/slideLayout" Target="../slideLayouts/slideLayout2.xml"/><Relationship Id="rId5" Type="http://schemas.openxmlformats.org/officeDocument/2006/relationships/hyperlink" Target="https://es.wikipedia.org/wiki/Planeamiento_urban%C3%ADstico#cite_note-:0-1" TargetMode="External"/><Relationship Id="rId4" Type="http://schemas.openxmlformats.org/officeDocument/2006/relationships/hyperlink" Target="https://es.wikipedia.org/wiki/Barri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JENNYFER MARIA DE LOS ANGELES PEREZ CORADO</a:t>
            </a:r>
            <a:endParaRPr lang="es-GT" dirty="0"/>
          </a:p>
        </p:txBody>
      </p:sp>
      <p:sp>
        <p:nvSpPr>
          <p:cNvPr id="3" name="Subtítulo 2"/>
          <p:cNvSpPr>
            <a:spLocks noGrp="1"/>
          </p:cNvSpPr>
          <p:nvPr>
            <p:ph type="subTitle" idx="1"/>
          </p:nvPr>
        </p:nvSpPr>
        <p:spPr/>
        <p:txBody>
          <a:bodyPr/>
          <a:lstStyle/>
          <a:p>
            <a:r>
              <a:rPr lang="es-ES" dirty="0" smtClean="0"/>
              <a:t>4TO MECANITA</a:t>
            </a:r>
            <a:endParaRPr lang="es-GT" dirty="0"/>
          </a:p>
        </p:txBody>
      </p:sp>
    </p:spTree>
    <p:extLst>
      <p:ext uri="{BB962C8B-B14F-4D97-AF65-F5344CB8AC3E}">
        <p14:creationId xmlns:p14="http://schemas.microsoft.com/office/powerpoint/2010/main" val="278652572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1"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1"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6" presetClass="emph" presetSubtype="0" fill="hold" grpId="2" nodeType="clickEffect">
                                  <p:stCondLst>
                                    <p:cond delay="0"/>
                                  </p:stCondLst>
                                  <p:childTnLst>
                                    <p:animEffect transition="out" filter="fade">
                                      <p:cBhvr>
                                        <p:cTn id="22" dur="500" tmFilter="0, 0; .2, .5; .8, .5; 1, 0"/>
                                        <p:tgtEl>
                                          <p:spTgt spid="3">
                                            <p:txEl>
                                              <p:pRg st="0" end="0"/>
                                            </p:txEl>
                                          </p:spTgt>
                                        </p:tgtEl>
                                      </p:cBhvr>
                                    </p:animEffect>
                                    <p:animScale>
                                      <p:cBhvr>
                                        <p:cTn id="23" dur="250" autoRev="1" fill="hold"/>
                                        <p:tgtEl>
                                          <p:spTgt spid="3">
                                            <p:txEl>
                                              <p:pRg st="0" end="0"/>
                                            </p:txEl>
                                          </p:spTgt>
                                        </p:tgtEl>
                                      </p:cBhvr>
                                      <p:by x="105000" y="105000"/>
                                    </p:animScale>
                                  </p:childTnLst>
                                </p:cTn>
                              </p:par>
                              <p:par>
                                <p:cTn id="24" presetID="26" presetClass="emph" presetSubtype="0" fill="hold" grpId="2" nodeType="withEffect">
                                  <p:stCondLst>
                                    <p:cond delay="0"/>
                                  </p:stCondLst>
                                  <p:childTnLst>
                                    <p:animEffect transition="out" filter="fade">
                                      <p:cBhvr>
                                        <p:cTn id="25" dur="500" tmFilter="0, 0; .2, .5; .8, .5; 1, 0"/>
                                        <p:tgtEl>
                                          <p:spTgt spid="2"/>
                                        </p:tgtEl>
                                      </p:cBhvr>
                                    </p:animEffect>
                                    <p:animScale>
                                      <p:cBhvr>
                                        <p:cTn id="26" dur="250" autoRev="1" fill="hold"/>
                                        <p:tgtEl>
                                          <p:spTgt spid="2"/>
                                        </p:tgtEl>
                                      </p:cBhvr>
                                      <p:by x="105000" y="105000"/>
                                    </p:animScale>
                                  </p:childTnLst>
                                </p:cTn>
                              </p:par>
                            </p:childTnLst>
                          </p:cTn>
                        </p:par>
                      </p:childTnLst>
                    </p:cTn>
                  </p:par>
                  <p:par>
                    <p:cTn id="27" fill="hold">
                      <p:stCondLst>
                        <p:cond delay="indefinite"/>
                      </p:stCondLst>
                      <p:childTnLst>
                        <p:par>
                          <p:cTn id="28" fill="hold">
                            <p:stCondLst>
                              <p:cond delay="0"/>
                            </p:stCondLst>
                            <p:childTnLst>
                              <p:par>
                                <p:cTn id="29" presetID="10" presetClass="emph" presetSubtype="0" fill="hold" grpId="3" nodeType="clickEffect">
                                  <p:stCondLst>
                                    <p:cond delay="0"/>
                                  </p:stCondLst>
                                  <p:childTnLst>
                                    <p:anim calcmode="discrete" valueType="str">
                                      <p:cBhvr override="childStyle">
                                        <p:cTn id="30" dur="2000" fill="hold"/>
                                        <p:tgtEl>
                                          <p:spTgt spid="3">
                                            <p:txEl>
                                              <p:pRg st="0" end="0"/>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par>
                                <p:cTn id="31" presetID="10" presetClass="emph" presetSubtype="0" fill="hold" grpId="3" nodeType="withEffect">
                                  <p:stCondLst>
                                    <p:cond delay="0"/>
                                  </p:stCondLst>
                                  <p:childTnLst>
                                    <p:anim calcmode="discrete" valueType="str">
                                      <p:cBhvr override="childStyle">
                                        <p:cTn id="32" dur="2000" fill="hold"/>
                                        <p:tgtEl>
                                          <p:spTgt spid="2"/>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2" grpId="3"/>
      <p:bldP spid="3" grpId="0" build="p"/>
      <p:bldP spid="3" grpId="1" build="p"/>
      <p:bldP spid="3" grpId="2" build="p"/>
      <p:bldP spid="3" grpId="3"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MEDIO AMBIENTE</a:t>
            </a:r>
            <a:endParaRPr lang="es-GT" dirty="0"/>
          </a:p>
        </p:txBody>
      </p:sp>
      <p:sp>
        <p:nvSpPr>
          <p:cNvPr id="3" name="Marcador de contenido 2"/>
          <p:cNvSpPr>
            <a:spLocks noGrp="1"/>
          </p:cNvSpPr>
          <p:nvPr>
            <p:ph idx="1"/>
          </p:nvPr>
        </p:nvSpPr>
        <p:spPr/>
        <p:txBody>
          <a:bodyPr/>
          <a:lstStyle/>
          <a:p>
            <a:r>
              <a:rPr lang="es-ES" dirty="0" smtClean="0"/>
              <a:t>El </a:t>
            </a:r>
            <a:r>
              <a:rPr lang="es-ES" b="1" dirty="0" smtClean="0"/>
              <a:t>medio ambiente natural</a:t>
            </a:r>
            <a:r>
              <a:rPr lang="es-ES" dirty="0" smtClean="0"/>
              <a:t> (también escrito </a:t>
            </a:r>
            <a:r>
              <a:rPr lang="es-ES" b="1" dirty="0" smtClean="0"/>
              <a:t>medioambiente</a:t>
            </a:r>
            <a:r>
              <a:rPr lang="es-ES" dirty="0" smtClean="0"/>
              <a:t>)</a:t>
            </a:r>
            <a:r>
              <a:rPr lang="es-ES" baseline="30000" dirty="0" smtClean="0">
                <a:hlinkClick r:id="rId2"/>
              </a:rPr>
              <a:t>[1]</a:t>
            </a:r>
            <a:r>
              <a:rPr lang="es-ES" dirty="0" smtClean="0"/>
              <a:t>​ o </a:t>
            </a:r>
            <a:r>
              <a:rPr lang="es-ES" b="1" dirty="0" smtClean="0"/>
              <a:t>entorno natural</a:t>
            </a:r>
            <a:r>
              <a:rPr lang="es-ES" dirty="0" smtClean="0"/>
              <a:t> es el conjunto de componentes físicos, químicos y biológicos externos con los que interactúan los </a:t>
            </a:r>
            <a:r>
              <a:rPr lang="es-ES" dirty="0" smtClean="0">
                <a:hlinkClick r:id="rId3" tooltip="Ser vivo"/>
              </a:rPr>
              <a:t>seres vivos</a:t>
            </a:r>
            <a:r>
              <a:rPr lang="es-ES" dirty="0" smtClean="0"/>
              <a:t>.</a:t>
            </a:r>
            <a:r>
              <a:rPr lang="es-ES" baseline="30000" dirty="0" smtClean="0">
                <a:hlinkClick r:id="rId4"/>
              </a:rPr>
              <a:t>[2]</a:t>
            </a:r>
            <a:r>
              <a:rPr lang="es-ES" dirty="0" smtClean="0"/>
              <a:t>​ Dicho entorno abarca la interacción de todas las </a:t>
            </a:r>
            <a:r>
              <a:rPr lang="es-ES" dirty="0" smtClean="0">
                <a:hlinkClick r:id="rId5" tooltip="Especie"/>
              </a:rPr>
              <a:t>especies</a:t>
            </a:r>
            <a:r>
              <a:rPr lang="es-ES" dirty="0" smtClean="0"/>
              <a:t> vivas, el </a:t>
            </a:r>
            <a:r>
              <a:rPr lang="es-ES" dirty="0" smtClean="0">
                <a:hlinkClick r:id="rId6" tooltip="Clima"/>
              </a:rPr>
              <a:t>clima</a:t>
            </a:r>
            <a:r>
              <a:rPr lang="es-ES" dirty="0" smtClean="0"/>
              <a:t>, y los recursos naturales que afectan la supervivencia humana y la actividad económica.</a:t>
            </a:r>
            <a:r>
              <a:rPr lang="es-ES" baseline="30000" dirty="0" smtClean="0">
                <a:hlinkClick r:id="rId7"/>
              </a:rPr>
              <a:t>[3]</a:t>
            </a:r>
            <a:r>
              <a:rPr lang="es-ES" dirty="0" smtClean="0"/>
              <a:t>​</a:t>
            </a:r>
            <a:r>
              <a:rPr lang="es-ES" baseline="30000" dirty="0" smtClean="0">
                <a:hlinkClick r:id="rId8"/>
              </a:rPr>
              <a:t>[4]</a:t>
            </a:r>
            <a:r>
              <a:rPr lang="es-ES" dirty="0" smtClean="0"/>
              <a:t>​ Se pueden distinguir como componentes del medio ambiente: </a:t>
            </a:r>
          </a:p>
          <a:p>
            <a:endParaRPr lang="es-GT" dirty="0"/>
          </a:p>
        </p:txBody>
      </p:sp>
    </p:spTree>
    <p:extLst>
      <p:ext uri="{BB962C8B-B14F-4D97-AF65-F5344CB8AC3E}">
        <p14:creationId xmlns:p14="http://schemas.microsoft.com/office/powerpoint/2010/main" val="189860871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
                                            <p:txEl>
                                              <p:pRg st="0" end="0"/>
                                            </p:txEl>
                                          </p:spTgt>
                                        </p:tgtEl>
                                      </p:cBhvr>
                                    </p:animEffect>
                                    <p:set>
                                      <p:cBhvr>
                                        <p:cTn id="7"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xit" presetSubtype="4" fill="hold" grpId="1" nodeType="clickEffect">
                                  <p:stCondLst>
                                    <p:cond delay="0"/>
                                  </p:stCondLst>
                                  <p:childTnLst>
                                    <p:animEffect transition="out" filter="wipe(down)">
                                      <p:cBhvr>
                                        <p:cTn id="15" dur="500"/>
                                        <p:tgtEl>
                                          <p:spTgt spid="3">
                                            <p:txEl>
                                              <p:pRg st="0" end="0"/>
                                            </p:txEl>
                                          </p:spTgt>
                                        </p:tgtEl>
                                      </p:cBhvr>
                                    </p:animEffect>
                                    <p:set>
                                      <p:cBhvr>
                                        <p:cTn id="16"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AREAS VERDES</a:t>
            </a:r>
            <a:endParaRPr lang="es-GT" dirty="0"/>
          </a:p>
        </p:txBody>
      </p:sp>
      <p:sp>
        <p:nvSpPr>
          <p:cNvPr id="3" name="Marcador de contenido 2"/>
          <p:cNvSpPr>
            <a:spLocks noGrp="1"/>
          </p:cNvSpPr>
          <p:nvPr>
            <p:ph idx="1"/>
          </p:nvPr>
        </p:nvSpPr>
        <p:spPr/>
        <p:txBody>
          <a:bodyPr>
            <a:normAutofit fontScale="92500" lnSpcReduction="20000"/>
          </a:bodyPr>
          <a:lstStyle/>
          <a:p>
            <a:r>
              <a:rPr lang="es-ES" dirty="0" smtClean="0"/>
              <a:t>En las ciencias sociales, el término </a:t>
            </a:r>
            <a:r>
              <a:rPr lang="es-ES" b="1" dirty="0" smtClean="0"/>
              <a:t>ambiente construido</a:t>
            </a:r>
            <a:r>
              <a:rPr lang="es-ES" dirty="0" smtClean="0"/>
              <a:t> (</a:t>
            </a:r>
            <a:r>
              <a:rPr lang="es-ES" i="1" dirty="0" err="1" smtClean="0"/>
              <a:t>built</a:t>
            </a:r>
            <a:r>
              <a:rPr lang="es-ES" i="1" dirty="0" smtClean="0"/>
              <a:t> </a:t>
            </a:r>
            <a:r>
              <a:rPr lang="es-ES" i="1" dirty="0" err="1" smtClean="0"/>
              <a:t>environment</a:t>
            </a:r>
            <a:r>
              <a:rPr lang="es-ES" dirty="0" smtClean="0"/>
              <a:t> en inglés</a:t>
            </a:r>
            <a:r>
              <a:rPr lang="es-ES" i="1" dirty="0" smtClean="0"/>
              <a:t>)</a:t>
            </a:r>
            <a:r>
              <a:rPr lang="es-ES" dirty="0" smtClean="0"/>
              <a:t> se refiere a los espacios modificados por el ser humano que proporcionan el escenario para sus actividades diarias, que van en escala desde edificios y parques o </a:t>
            </a:r>
            <a:r>
              <a:rPr lang="es-ES" dirty="0" smtClean="0">
                <a:hlinkClick r:id="rId2" tooltip="Reserva natural"/>
              </a:rPr>
              <a:t>áreas verdes</a:t>
            </a:r>
            <a:r>
              <a:rPr lang="es-ES" dirty="0" smtClean="0"/>
              <a:t>, hasta vecindarios y </a:t>
            </a:r>
            <a:r>
              <a:rPr lang="es-ES" dirty="0" smtClean="0">
                <a:hlinkClick r:id="rId3" tooltip="Ciudad"/>
              </a:rPr>
              <a:t>ciudades</a:t>
            </a:r>
            <a:r>
              <a:rPr lang="es-ES" dirty="0" smtClean="0"/>
              <a:t>. Suelen incluir </a:t>
            </a:r>
            <a:r>
              <a:rPr lang="es-ES" dirty="0" smtClean="0">
                <a:hlinkClick r:id="rId4" tooltip="Infraestructura urbana"/>
              </a:rPr>
              <a:t>infraestructuras</a:t>
            </a:r>
            <a:r>
              <a:rPr lang="es-ES" dirty="0" smtClean="0"/>
              <a:t> de apoyo como los sistemas de agua potable, redes de energía eléctrica e infraestructuras de transporte. El ambiente construido es un material, producto espacial y cultural del trabajo humano que combina elementos físicos y de energía para vivir, trabajar y jugar. Se ha definido como “el espacio hecho por el hombre en el que las personas viven, trabajan y se recrean en el día a día”.</a:t>
            </a:r>
            <a:r>
              <a:rPr lang="es-ES" baseline="30000" dirty="0" smtClean="0">
                <a:hlinkClick r:id="rId5"/>
              </a:rPr>
              <a:t>[2]</a:t>
            </a:r>
            <a:r>
              <a:rPr lang="es-ES" dirty="0" smtClean="0"/>
              <a:t>​ El “ambiente construido abarca lugares y espacios creados o modificados por la gente, como edificios, parques y sistemas de transporte”. En los últimos años, la investigación en </a:t>
            </a:r>
            <a:r>
              <a:rPr lang="es-ES" dirty="0" smtClean="0">
                <a:hlinkClick r:id="rId6" tooltip="Salud pública"/>
              </a:rPr>
              <a:t>salud pública</a:t>
            </a:r>
            <a:r>
              <a:rPr lang="es-ES" dirty="0" smtClean="0"/>
              <a:t> ha ampliado la definición de "ambiente construido" para incluir el acceso a alimentos saludables, huertos urbanos, otorgándole prioridad al “peatón", y al “ciclista”,</a:t>
            </a:r>
            <a:r>
              <a:rPr lang="es-ES" baseline="30000" dirty="0" smtClean="0">
                <a:hlinkClick r:id="rId7"/>
              </a:rPr>
              <a:t>[3]</a:t>
            </a:r>
            <a:r>
              <a:rPr lang="es-ES" dirty="0" smtClean="0"/>
              <a:t>​ razón que se incluye en el </a:t>
            </a:r>
            <a:r>
              <a:rPr lang="es-ES" dirty="0" smtClean="0">
                <a:hlinkClick r:id="rId8" tooltip="Desarrollo sostenible"/>
              </a:rPr>
              <a:t>desarrollo sostenible</a:t>
            </a:r>
            <a:r>
              <a:rPr lang="es-ES" dirty="0" smtClean="0"/>
              <a:t> en favor al </a:t>
            </a:r>
            <a:r>
              <a:rPr lang="es-ES" dirty="0" smtClean="0">
                <a:hlinkClick r:id="rId9" tooltip="Crecimiento inteligente"/>
              </a:rPr>
              <a:t>crecimiento inteligente</a:t>
            </a:r>
            <a:r>
              <a:rPr lang="es-ES" dirty="0" smtClean="0"/>
              <a:t>. </a:t>
            </a:r>
          </a:p>
          <a:p>
            <a:endParaRPr lang="es-GT" dirty="0"/>
          </a:p>
        </p:txBody>
      </p:sp>
    </p:spTree>
    <p:extLst>
      <p:ext uri="{BB962C8B-B14F-4D97-AF65-F5344CB8AC3E}">
        <p14:creationId xmlns:p14="http://schemas.microsoft.com/office/powerpoint/2010/main" val="167673456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xit" presetSubtype="0" fill="hold" grpId="0" nodeType="clickEffect">
                                  <p:stCondLst>
                                    <p:cond delay="0"/>
                                  </p:stCondLst>
                                  <p:childTnLst>
                                    <p:anim calcmode="lin" valueType="num">
                                      <p:cBhvr>
                                        <p:cTn id="11" dur="1000"/>
                                        <p:tgtEl>
                                          <p:spTgt spid="2"/>
                                        </p:tgtEl>
                                        <p:attrNameLst>
                                          <p:attrName>ppt_w</p:attrName>
                                        </p:attrNameLst>
                                      </p:cBhvr>
                                      <p:tavLst>
                                        <p:tav tm="0">
                                          <p:val>
                                            <p:strVal val="ppt_w"/>
                                          </p:val>
                                        </p:tav>
                                        <p:tav tm="100000">
                                          <p:val>
                                            <p:fltVal val="0"/>
                                          </p:val>
                                        </p:tav>
                                      </p:tavLst>
                                    </p:anim>
                                    <p:anim calcmode="lin" valueType="num">
                                      <p:cBhvr>
                                        <p:cTn id="12" dur="1000"/>
                                        <p:tgtEl>
                                          <p:spTgt spid="2"/>
                                        </p:tgtEl>
                                        <p:attrNameLst>
                                          <p:attrName>ppt_h</p:attrName>
                                        </p:attrNameLst>
                                      </p:cBhvr>
                                      <p:tavLst>
                                        <p:tav tm="0">
                                          <p:val>
                                            <p:strVal val="ppt_h"/>
                                          </p:val>
                                        </p:tav>
                                        <p:tav tm="100000">
                                          <p:val>
                                            <p:fltVal val="0"/>
                                          </p:val>
                                        </p:tav>
                                      </p:tavLst>
                                    </p:anim>
                                    <p:anim calcmode="lin" valueType="num">
                                      <p:cBhvr>
                                        <p:cTn id="13" dur="1000"/>
                                        <p:tgtEl>
                                          <p:spTgt spid="2"/>
                                        </p:tgtEl>
                                        <p:attrNameLst>
                                          <p:attrName>style.rotation</p:attrName>
                                        </p:attrNameLst>
                                      </p:cBhvr>
                                      <p:tavLst>
                                        <p:tav tm="0">
                                          <p:val>
                                            <p:fltVal val="0"/>
                                          </p:val>
                                        </p:tav>
                                        <p:tav tm="100000">
                                          <p:val>
                                            <p:fltVal val="90"/>
                                          </p:val>
                                        </p:tav>
                                      </p:tavLst>
                                    </p:anim>
                                    <p:animEffect transition="out" filter="fade">
                                      <p:cBhvr>
                                        <p:cTn id="14" dur="1000"/>
                                        <p:tgtEl>
                                          <p:spTgt spid="2"/>
                                        </p:tgtEl>
                                      </p:cBhvr>
                                    </p:animEffect>
                                    <p:set>
                                      <p:cBhvr>
                                        <p:cTn id="15" dur="1" fill="hold">
                                          <p:stCondLst>
                                            <p:cond delay="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ELEMENTOS DE MATERIAL</a:t>
            </a:r>
            <a:endParaRPr lang="es-GT" dirty="0"/>
          </a:p>
        </p:txBody>
      </p:sp>
      <p:sp>
        <p:nvSpPr>
          <p:cNvPr id="3" name="Marcador de contenido 2"/>
          <p:cNvSpPr>
            <a:spLocks noGrp="1"/>
          </p:cNvSpPr>
          <p:nvPr>
            <p:ph idx="1"/>
          </p:nvPr>
        </p:nvSpPr>
        <p:spPr/>
        <p:txBody>
          <a:bodyPr>
            <a:normAutofit fontScale="92500" lnSpcReduction="20000"/>
          </a:bodyPr>
          <a:lstStyle/>
          <a:p>
            <a:r>
              <a:rPr lang="es-ES" dirty="0" smtClean="0"/>
              <a:t>El ambiente construido, para el caso humano, es todo sistema producido a través de la técnica y la tecnología humana, o dígase, sistemas tecnológicos (</a:t>
            </a:r>
            <a:r>
              <a:rPr lang="es-ES" dirty="0" err="1" smtClean="0"/>
              <a:t>tecnosistemas</a:t>
            </a:r>
            <a:r>
              <a:rPr lang="es-ES" dirty="0" smtClean="0"/>
              <a:t>):</a:t>
            </a:r>
            <a:r>
              <a:rPr lang="es-ES" baseline="30000" dirty="0" smtClean="0">
                <a:hlinkClick r:id="rId2"/>
              </a:rPr>
              <a:t>[1]</a:t>
            </a:r>
            <a:r>
              <a:rPr lang="es-ES" dirty="0" smtClean="0"/>
              <a:t>​ estos sistemas se encuentran en diversos niveles o escalas, por ejemplo, partiendo desde un objeto o elemento como lo es un material, hasta los componentes de una edificación como lo son los cerramientos, e incluso, abarcando los proyectos de infraestructura y las ciudades consideradas como los sistemas tecnológicos más grandes construidos por el humano. Los sistemas tecnológicos del ambiente construido hacen parte de los sistemas ecológicos, o dígase ecosistemas, del ambiente natural, y tienen intercambios de recursos con estos: flujos de materia, energía e información. Asimismo, para el ambiente construido "existen escalas temporales correspondientes a las escalas espaciales: días-años ―objetos y organismos―, años-décadas ―viviendas y construcciones―, décadas-siglos ―hábitats y barrios―, siglos-milenios ―pueblos y ciudades―, milenios ―metrópolis y regiones, o territorios y subcontinentes― y eras ―tecnosfera y </a:t>
            </a:r>
            <a:r>
              <a:rPr lang="es-ES" dirty="0" err="1" smtClean="0"/>
              <a:t>ecosfera</a:t>
            </a:r>
            <a:r>
              <a:rPr lang="es-ES" dirty="0" smtClean="0"/>
              <a:t>―."</a:t>
            </a:r>
            <a:r>
              <a:rPr lang="es-ES" baseline="30000" dirty="0" smtClean="0">
                <a:hlinkClick r:id="rId2"/>
              </a:rPr>
              <a:t>[1]</a:t>
            </a:r>
            <a:r>
              <a:rPr lang="es-ES" dirty="0" smtClean="0"/>
              <a:t>​ </a:t>
            </a:r>
          </a:p>
          <a:p>
            <a:endParaRPr lang="es-GT" dirty="0"/>
          </a:p>
        </p:txBody>
      </p:sp>
    </p:spTree>
    <p:extLst>
      <p:ext uri="{BB962C8B-B14F-4D97-AF65-F5344CB8AC3E}">
        <p14:creationId xmlns:p14="http://schemas.microsoft.com/office/powerpoint/2010/main" val="1828847928"/>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PLANIFICACION URBANA</a:t>
            </a:r>
            <a:endParaRPr lang="es-GT" dirty="0"/>
          </a:p>
        </p:txBody>
      </p:sp>
      <p:sp>
        <p:nvSpPr>
          <p:cNvPr id="3" name="Marcador de contenido 2"/>
          <p:cNvSpPr>
            <a:spLocks noGrp="1"/>
          </p:cNvSpPr>
          <p:nvPr>
            <p:ph idx="1"/>
          </p:nvPr>
        </p:nvSpPr>
        <p:spPr/>
        <p:txBody>
          <a:bodyPr/>
          <a:lstStyle/>
          <a:p>
            <a:r>
              <a:rPr lang="es-ES" dirty="0" smtClean="0"/>
              <a:t>El </a:t>
            </a:r>
            <a:r>
              <a:rPr lang="es-ES" b="1" dirty="0" smtClean="0"/>
              <a:t>planeamiento urbanístico</a:t>
            </a:r>
            <a:r>
              <a:rPr lang="es-ES" dirty="0" smtClean="0"/>
              <a:t> o </a:t>
            </a:r>
            <a:r>
              <a:rPr lang="es-ES" b="1" dirty="0" smtClean="0"/>
              <a:t>planificación urbana</a:t>
            </a:r>
            <a:r>
              <a:rPr lang="es-ES" dirty="0" smtClean="0"/>
              <a:t> es el conjunto de instrumentos técnicos y normativos que se redactan para ordenar el uso del suelo y regular las condiciones para su transformación o, en su caso, conservación. Comprende un conjunto de prácticas de carácter esencialmente proyectivo con las que se establece un modelo de ordenación para un ámbito espacial, que generalmente se refiere a un </a:t>
            </a:r>
            <a:r>
              <a:rPr lang="es-ES" dirty="0" smtClean="0">
                <a:hlinkClick r:id="rId2" tooltip="Municipio"/>
              </a:rPr>
              <a:t>municipio</a:t>
            </a:r>
            <a:r>
              <a:rPr lang="es-ES" dirty="0" smtClean="0"/>
              <a:t>, a un </a:t>
            </a:r>
            <a:r>
              <a:rPr lang="es-ES" dirty="0" smtClean="0">
                <a:hlinkClick r:id="rId3" tooltip="Área urbana"/>
              </a:rPr>
              <a:t>área urbana</a:t>
            </a:r>
            <a:r>
              <a:rPr lang="es-ES" dirty="0" smtClean="0"/>
              <a:t> o a una zona con escala de </a:t>
            </a:r>
            <a:r>
              <a:rPr lang="es-ES" dirty="0" smtClean="0">
                <a:hlinkClick r:id="rId4" tooltip="Barrio"/>
              </a:rPr>
              <a:t>barrio</a:t>
            </a:r>
            <a:r>
              <a:rPr lang="es-ES" dirty="0" smtClean="0"/>
              <a:t>.</a:t>
            </a:r>
            <a:r>
              <a:rPr lang="es-ES" baseline="30000" dirty="0" smtClean="0">
                <a:hlinkClick r:id="rId5"/>
              </a:rPr>
              <a:t>[1]</a:t>
            </a:r>
            <a:r>
              <a:rPr lang="es-ES" dirty="0" smtClean="0"/>
              <a:t>​ </a:t>
            </a:r>
          </a:p>
          <a:p>
            <a:endParaRPr lang="es-GT" dirty="0"/>
          </a:p>
        </p:txBody>
      </p:sp>
    </p:spTree>
    <p:extLst>
      <p:ext uri="{BB962C8B-B14F-4D97-AF65-F5344CB8AC3E}">
        <p14:creationId xmlns:p14="http://schemas.microsoft.com/office/powerpoint/2010/main" val="76726031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mph" presetSubtype="0" fill="hold" grpId="0" nodeType="clickEffect">
                                  <p:stCondLst>
                                    <p:cond delay="0"/>
                                  </p:stCondLst>
                                  <p:iterate type="lt">
                                    <p:tmPct val="4000"/>
                                  </p:iterate>
                                  <p:childTnLst>
                                    <p:set>
                                      <p:cBhvr override="childStyle">
                                        <p:cTn id="13" dur="500" fill="hold"/>
                                        <p:tgtEl>
                                          <p:spTgt spid="3">
                                            <p:txEl>
                                              <p:pRg st="0" end="0"/>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20</TotalTime>
  <Words>589</Words>
  <Application>Microsoft Office PowerPoint</Application>
  <PresentationFormat>Panorámica</PresentationFormat>
  <Paragraphs>10</Paragraphs>
  <Slides>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5</vt:i4>
      </vt:variant>
    </vt:vector>
  </HeadingPairs>
  <TitlesOfParts>
    <vt:vector size="9" baseType="lpstr">
      <vt:lpstr>Arial</vt:lpstr>
      <vt:lpstr>Century Gothic</vt:lpstr>
      <vt:lpstr>Wingdings 3</vt:lpstr>
      <vt:lpstr>Ion</vt:lpstr>
      <vt:lpstr>JENNYFER MARIA DE LOS ANGELES PEREZ CORADO</vt:lpstr>
      <vt:lpstr>MEDIO AMBIENTE</vt:lpstr>
      <vt:lpstr>AREAS VERDES</vt:lpstr>
      <vt:lpstr>ELEMENTOS DE MATERIAL</vt:lpstr>
      <vt:lpstr>PLANIFICACION URBANA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JENNYFER MARIA DE LOS ANGELES PEREZ CORADO</dc:title>
  <dc:creator>GNet</dc:creator>
  <cp:lastModifiedBy>GNet</cp:lastModifiedBy>
  <cp:revision>3</cp:revision>
  <dcterms:created xsi:type="dcterms:W3CDTF">2025-10-07T17:30:09Z</dcterms:created>
  <dcterms:modified xsi:type="dcterms:W3CDTF">2025-10-07T17:50:41Z</dcterms:modified>
</cp:coreProperties>
</file>