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6" d="100"/>
          <a:sy n="76" d="100"/>
        </p:scale>
        <p:origin x="5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D55E9406-C883-45C7-A4B2-FC19663F7FAD}"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163919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D55E9406-C883-45C7-A4B2-FC19663F7FAD}"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36795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D55E9406-C883-45C7-A4B2-FC19663F7FAD}"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408044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D55E9406-C883-45C7-A4B2-FC19663F7FAD}"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118668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55E9406-C883-45C7-A4B2-FC19663F7FAD}"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195057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D55E9406-C883-45C7-A4B2-FC19663F7FAD}"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34020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D55E9406-C883-45C7-A4B2-FC19663F7FAD}" type="datetimeFigureOut">
              <a:rPr lang="es-GT" smtClean="0"/>
              <a:t>28/10/2025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266780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D55E9406-C883-45C7-A4B2-FC19663F7FAD}" type="datetimeFigureOut">
              <a:rPr lang="es-GT" smtClean="0"/>
              <a:t>28/10/2025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267882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55E9406-C883-45C7-A4B2-FC19663F7FAD}" type="datetimeFigureOut">
              <a:rPr lang="es-GT" smtClean="0"/>
              <a:t>28/10/2025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178289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55E9406-C883-45C7-A4B2-FC19663F7FAD}"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253070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55E9406-C883-45C7-A4B2-FC19663F7FAD}"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A3BA674-9207-4413-B50A-048D3D84225B}" type="slidenum">
              <a:rPr lang="es-GT" smtClean="0"/>
              <a:t>‹Nº›</a:t>
            </a:fld>
            <a:endParaRPr lang="es-GT"/>
          </a:p>
        </p:txBody>
      </p:sp>
    </p:spTree>
    <p:extLst>
      <p:ext uri="{BB962C8B-B14F-4D97-AF65-F5344CB8AC3E}">
        <p14:creationId xmlns:p14="http://schemas.microsoft.com/office/powerpoint/2010/main" val="104408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E9406-C883-45C7-A4B2-FC19663F7FAD}" type="datetimeFigureOut">
              <a:rPr lang="es-GT" smtClean="0"/>
              <a:t>28/10/2025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BA674-9207-4413-B50A-048D3D84225B}" type="slidenum">
              <a:rPr lang="es-GT" smtClean="0"/>
              <a:t>‹Nº›</a:t>
            </a:fld>
            <a:endParaRPr lang="es-GT"/>
          </a:p>
        </p:txBody>
      </p:sp>
    </p:spTree>
    <p:extLst>
      <p:ext uri="{BB962C8B-B14F-4D97-AF65-F5344CB8AC3E}">
        <p14:creationId xmlns:p14="http://schemas.microsoft.com/office/powerpoint/2010/main" val="421487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search?q=c%C3%A1mara+web&amp;client=firefox-b-d&amp;sca_esv=3afb55920348a5a5&amp;biw=1360&amp;bih=652&amp;ei=tv8AacOXMa6LwbkPuqHj-As&amp;oq=PARTES+EXTERNAS+DE+&amp;gs_lp=Egxnd3Mtd2l6LXNlcnAiE1BBUlRFUyBFWFRFUk5BUyBERSAqAggAMgUQABiABDIFEAAYgAQyBRAAGIAEMgUQABiABDIFEAAYgAQyBRAAGIAEMgUQABiABDIFEAAYgAQyBRAAGIAEMgUQABiABEjAf1CeB1j5ZHACeAGQAQKYAXCgAaoPqgEEMjIuM7gBAcgBAPgBAZgCFqAC2A2oAhTCAgoQABhHGNYEGLADwgINEAAYgAQYigUYQxiwA8ICDRAAGIAEGIoFGEMYsQPCAgoQABiABBiKBRhDwgIQEAAYgAQYigUYQxixAxiDAcICExAAGIAEGIoFGEMY6gIYtALYAQHCAhAQABgDGI8BGOoCGLQC2AECwgILEAAYgAQYsQMYgwHCAggQABiABBixA5gDEogGAZAGCroGBAgBGAe6BgYIAhABGAqSBwQxOS4zoAfPiAGyBwQxNy4zuAerDcIHCDItMTguMy4xyAeeAQ&amp;sclient=gws-wiz-serp&amp;ved=2ahUKEwiUwJr5t8eQAxV8TjABHZCaH7UQgK4QegYIAAgAEBU" TargetMode="External"/><Relationship Id="rId3" Type="http://schemas.openxmlformats.org/officeDocument/2006/relationships/hyperlink" Target="https://www.google.com/search?q=teclado&amp;client=firefox-b-d&amp;sca_esv=3afb55920348a5a5&amp;biw=1360&amp;bih=652&amp;ei=tv8AacOXMa6LwbkPuqHj-As&amp;oq=PARTES+EXTERNAS+DE+&amp;gs_lp=Egxnd3Mtd2l6LXNlcnAiE1BBUlRFUyBFWFRFUk5BUyBERSAqAggAMgUQABiABDIFEAAYgAQyBRAAGIAEMgUQABiABDIFEAAYgAQyBRAAGIAEMgUQABiABDIFEAAYgAQyBRAAGIAEMgUQABiABEjAf1CeB1j5ZHACeAGQAQKYAXCgAaoPqgEEMjIuM7gBAcgBAPgBAZgCFqAC2A2oAhTCAgoQABhHGNYEGLADwgINEAAYgAQYigUYQxiwA8ICDRAAGIAEGIoFGEMYsQPCAgoQABiABBiKBRhDwgIQEAAYgAQYigUYQxixAxiDAcICExAAGIAEGIoFGEMY6gIYtALYAQHCAhAQABgDGI8BGOoCGLQC2AECwgILEAAYgAQYsQMYgwHCAggQABiABBixA5gDEogGAZAGCroGBAgBGAe6BgYIAhABGAqSBwQxOS4zoAfPiAGyBwQxNy4zuAerDcIHCDItMTguMy4xyAeeAQ&amp;sclient=gws-wiz-serp&amp;ved=2ahUKEwiUwJr5t8eQAxV8TjABHZCaH7UQgK4QegYIAAgAEBA" TargetMode="External"/><Relationship Id="rId7" Type="http://schemas.openxmlformats.org/officeDocument/2006/relationships/hyperlink" Target="https://www.google.com/search?q=esc%C3%A1ner&amp;client=firefox-b-d&amp;sca_esv=3afb55920348a5a5&amp;biw=1360&amp;bih=652&amp;ei=tv8AacOXMa6LwbkPuqHj-As&amp;oq=PARTES+EXTERNAS+DE+&amp;gs_lp=Egxnd3Mtd2l6LXNlcnAiE1BBUlRFUyBFWFRFUk5BUyBERSAqAggAMgUQABiABDIFEAAYgAQyBRAAGIAEMgUQABiABDIFEAAYgAQyBRAAGIAEMgUQABiABDIFEAAYgAQyBRAAGIAEMgUQABiABEjAf1CeB1j5ZHACeAGQAQKYAXCgAaoPqgEEMjIuM7gBAcgBAPgBAZgCFqAC2A2oAhTCAgoQABhHGNYEGLADwgINEAAYgAQYigUYQxiwA8ICDRAAGIAEGIoFGEMYsQPCAgoQABiABBiKBRhDwgIQEAAYgAQYigUYQxixAxiDAcICExAAGIAEGIoFGEMY6gIYtALYAQHCAhAQABgDGI8BGOoCGLQC2AECwgILEAAYgAQYsQMYgwHCAggQABiABBixA5gDEogGAZAGCroGBAgBGAe6BgYIAhABGAqSBwQxOS4zoAfPiAGyBwQxNy4zuAerDcIHCDItMTguMy4xyAeeAQ&amp;sclient=gws-wiz-serp&amp;ved=2ahUKEwiUwJr5t8eQAxV8TjABHZCaH7UQgK4QegYIAAgAEBQ" TargetMode="External"/><Relationship Id="rId2" Type="http://schemas.openxmlformats.org/officeDocument/2006/relationships/hyperlink" Target="https://www.google.com/search?q=monitor&amp;client=firefox-b-d&amp;sca_esv=3afb55920348a5a5&amp;biw=1360&amp;bih=652&amp;ei=tv8AacOXMa6LwbkPuqHj-As&amp;oq=PARTES+EXTERNAS+DE+&amp;gs_lp=Egxnd3Mtd2l6LXNlcnAiE1BBUlRFUyBFWFRFUk5BUyBERSAqAggAMgUQABiABDIFEAAYgAQyBRAAGIAEMgUQABiABDIFEAAYgAQyBRAAGIAEMgUQABiABDIFEAAYgAQyBRAAGIAEMgUQABiABEjAf1CeB1j5ZHACeAGQAQKYAXCgAaoPqgEEMjIuM7gBAcgBAPgBAZgCFqAC2A2oAhTCAgoQABhHGNYEGLADwgINEAAYgAQYigUYQxiwA8ICDRAAGIAEGIoFGEMYsQPCAgoQABiABBiKBRhDwgIQEAAYgAQYigUYQxixAxiDAcICExAAGIAEGIoFGEMY6gIYtALYAQHCAhAQABgDGI8BGOoCGLQC2AECwgILEAAYgAQYsQMYgwHCAggQABiABBixA5gDEogGAZAGCroGBAgBGAe6BgYIAhABGAqSBwQxOS4zoAfPiAGyBwQxNy4zuAerDcIHCDItMTguMy4xyAeeAQ&amp;sclient=gws-wiz-serp&amp;ved=2ahUKEwiUwJr5t8eQAxV8TjABHZCaH7UQgK4QegYIAAgAEA8" TargetMode="External"/><Relationship Id="rId1" Type="http://schemas.openxmlformats.org/officeDocument/2006/relationships/slideLayout" Target="../slideLayouts/slideLayout2.xml"/><Relationship Id="rId6" Type="http://schemas.openxmlformats.org/officeDocument/2006/relationships/hyperlink" Target="https://www.google.com/search?q=impresora&amp;client=firefox-b-d&amp;sca_esv=3afb55920348a5a5&amp;biw=1360&amp;bih=652&amp;ei=tv8AacOXMa6LwbkPuqHj-As&amp;oq=PARTES+EXTERNAS+DE+&amp;gs_lp=Egxnd3Mtd2l6LXNlcnAiE1BBUlRFUyBFWFRFUk5BUyBERSAqAggAMgUQABiABDIFEAAYgAQyBRAAGIAEMgUQABiABDIFEAAYgAQyBRAAGIAEMgUQABiABDIFEAAYgAQyBRAAGIAEMgUQABiABEjAf1CeB1j5ZHACeAGQAQKYAXCgAaoPqgEEMjIuM7gBAcgBAPgBAZgCFqAC2A2oAhTCAgoQABhHGNYEGLADwgINEAAYgAQYigUYQxiwA8ICDRAAGIAEGIoFGEMYsQPCAgoQABiABBiKBRhDwgIQEAAYgAQYigUYQxixAxiDAcICExAAGIAEGIoFGEMY6gIYtALYAQHCAhAQABgDGI8BGOoCGLQC2AECwgILEAAYgAQYsQMYgwHCAggQABiABBixA5gDEogGAZAGCroGBAgBGAe6BgYIAhABGAqSBwQxOS4zoAfPiAGyBwQxNy4zuAerDcIHCDItMTguMy4xyAeeAQ&amp;sclient=gws-wiz-serp&amp;ved=2ahUKEwiUwJr5t8eQAxV8TjABHZCaH7UQgK4QegYIAAgAEBM" TargetMode="External"/><Relationship Id="rId5" Type="http://schemas.openxmlformats.org/officeDocument/2006/relationships/hyperlink" Target="https://www.google.com/search?q=bocinas&amp;client=firefox-b-d&amp;sca_esv=3afb55920348a5a5&amp;biw=1360&amp;bih=652&amp;ei=tv8AacOXMa6LwbkPuqHj-As&amp;oq=PARTES+EXTERNAS+DE+&amp;gs_lp=Egxnd3Mtd2l6LXNlcnAiE1BBUlRFUyBFWFRFUk5BUyBERSAqAggAMgUQABiABDIFEAAYgAQyBRAAGIAEMgUQABiABDIFEAAYgAQyBRAAGIAEMgUQABiABDIFEAAYgAQyBRAAGIAEMgUQABiABEjAf1CeB1j5ZHACeAGQAQKYAXCgAaoPqgEEMjIuM7gBAcgBAPgBAZgCFqAC2A2oAhTCAgoQABhHGNYEGLADwgINEAAYgAQYigUYQxiwA8ICDRAAGIAEGIoFGEMYsQPCAgoQABiABBiKBRhDwgIQEAAYgAQYigUYQxixAxiDAcICExAAGIAEGIoFGEMY6gIYtALYAQHCAhAQABgDGI8BGOoCGLQC2AECwgILEAAYgAQYsQMYgwHCAggQABiABBixA5gDEogGAZAGCroGBAgBGAe6BgYIAhABGAqSBwQxOS4zoAfPiAGyBwQxNy4zuAerDcIHCDItMTguMy4xyAeeAQ&amp;sclient=gws-wiz-serp&amp;ved=2ahUKEwiUwJr5t8eQAxV8TjABHZCaH7UQgK4QegYIAAgAEBI" TargetMode="External"/><Relationship Id="rId4" Type="http://schemas.openxmlformats.org/officeDocument/2006/relationships/hyperlink" Target="https://www.google.com/search?q=mouse&amp;client=firefox-b-d&amp;sca_esv=3afb55920348a5a5&amp;biw=1360&amp;bih=652&amp;ei=tv8AacOXMa6LwbkPuqHj-As&amp;oq=PARTES+EXTERNAS+DE+&amp;gs_lp=Egxnd3Mtd2l6LXNlcnAiE1BBUlRFUyBFWFRFUk5BUyBERSAqAggAMgUQABiABDIFEAAYgAQyBRAAGIAEMgUQABiABDIFEAAYgAQyBRAAGIAEMgUQABiABDIFEAAYgAQyBRAAGIAEMgUQABiABEjAf1CeB1j5ZHACeAGQAQKYAXCgAaoPqgEEMjIuM7gBAcgBAPgBAZgCFqAC2A2oAhTCAgoQABhHGNYEGLADwgINEAAYgAQYigUYQxiwA8ICDRAAGIAEGIoFGEMYsQPCAgoQABiABBiKBRhDwgIQEAAYgAQYigUYQxixAxiDAcICExAAGIAEGIoFGEMY6gIYtALYAQHCAhAQABgDGI8BGOoCGLQC2AECwgILEAAYgAQYsQMYgwHCAggQABiABBixA5gDEogGAZAGCroGBAgBGAe6BgYIAhABGAqSBwQxOS4zoAfPiAGyBwQxNy4zuAerDcIHCDItMTguMy4xyAeeAQ&amp;sclient=gws-wiz-serp&amp;ved=2ahUKEwiUwJr5t8eQAxV8TjABHZCaH7UQgK4QegYIAAgAEBE" TargetMode="External"/><Relationship Id="rId9" Type="http://schemas.openxmlformats.org/officeDocument/2006/relationships/hyperlink" Target="https://www.google.com/search?q=micr%C3%B3fono&amp;client=firefox-b-d&amp;sca_esv=3afb55920348a5a5&amp;biw=1360&amp;bih=652&amp;ei=tv8AacOXMa6LwbkPuqHj-As&amp;oq=PARTES+EXTERNAS+DE+&amp;gs_lp=Egxnd3Mtd2l6LXNlcnAiE1BBUlRFUyBFWFRFUk5BUyBERSAqAggAMgUQABiABDIFEAAYgAQyBRAAGIAEMgUQABiABDIFEAAYgAQyBRAAGIAEMgUQABiABDIFEAAYgAQyBRAAGIAEMgUQABiABEjAf1CeB1j5ZHACeAGQAQKYAXCgAaoPqgEEMjIuM7gBAcgBAPgBAZgCFqAC2A2oAhTCAgoQABhHGNYEGLADwgINEAAYgAQYigUYQxiwA8ICDRAAGIAEGIoFGEMYsQPCAgoQABiABBiKBRhDwgIQEAAYgAQYigUYQxixAxiDAcICExAAGIAEGIoFGEMY6gIYtALYAQHCAhAQABgDGI8BGOoCGLQC2AECwgILEAAYgAQYsQMYgwHCAggQABiABBixA5gDEogGAZAGCroGBAgBGAe6BgYIAhABGAqSBwQxOS4zoAfPiAGyBwQxNy4zuAerDcIHCDItMTguMy4xyAeeAQ&amp;sclient=gws-wiz-serp&amp;ved=2ahUKEwiUwJr5t8eQAxV8TjABHZCaH7UQgK4QegYIAAgAEB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INSTITUTO NACIONAL DE EDUCACION DIVERSIFICADA INED </a:t>
            </a:r>
            <a:br>
              <a:rPr lang="es-ES" dirty="0" smtClean="0"/>
            </a:br>
            <a:r>
              <a:rPr lang="es-ES" dirty="0" smtClean="0"/>
              <a:t>SANTA CRUZ NARANJO SANTA ROSA </a:t>
            </a:r>
            <a:br>
              <a:rPr lang="es-ES" dirty="0" smtClean="0"/>
            </a:br>
            <a:endParaRPr lang="es-GT" dirty="0"/>
          </a:p>
        </p:txBody>
      </p:sp>
      <p:sp>
        <p:nvSpPr>
          <p:cNvPr id="3" name="Subtítulo 2"/>
          <p:cNvSpPr>
            <a:spLocks noGrp="1"/>
          </p:cNvSpPr>
          <p:nvPr>
            <p:ph type="subTitle" idx="1"/>
          </p:nvPr>
        </p:nvSpPr>
        <p:spPr/>
        <p:txBody>
          <a:bodyPr/>
          <a:lstStyle/>
          <a:p>
            <a:r>
              <a:rPr lang="es-ES" dirty="0" smtClean="0"/>
              <a:t>GRADO:4TO MECANICA</a:t>
            </a:r>
          </a:p>
          <a:p>
            <a:r>
              <a:rPr lang="es-ES" dirty="0" smtClean="0"/>
              <a:t>SECCION:B</a:t>
            </a:r>
          </a:p>
          <a:p>
            <a:r>
              <a:rPr lang="es-ES" dirty="0" smtClean="0"/>
              <a:t>CICLO ESCOLAR:2025</a:t>
            </a:r>
          </a:p>
          <a:p>
            <a:endParaRPr lang="es-GT" dirty="0"/>
          </a:p>
        </p:txBody>
      </p:sp>
    </p:spTree>
    <p:extLst>
      <p:ext uri="{BB962C8B-B14F-4D97-AF65-F5344CB8AC3E}">
        <p14:creationId xmlns:p14="http://schemas.microsoft.com/office/powerpoint/2010/main" val="419606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1" end="1"/>
                                            </p:txEl>
                                          </p:spTgt>
                                        </p:tgtEl>
                                        <p:attrNameLst>
                                          <p:attrName>r</p:attrName>
                                        </p:attrNameLst>
                                      </p:cBhvr>
                                    </p:animRot>
                                    <p:animRot by="-240000">
                                      <p:cBhvr>
                                        <p:cTn id="20" dur="200" fill="hold">
                                          <p:stCondLst>
                                            <p:cond delay="200"/>
                                          </p:stCondLst>
                                        </p:cTn>
                                        <p:tgtEl>
                                          <p:spTgt spid="3">
                                            <p:txEl>
                                              <p:pRg st="1" end="1"/>
                                            </p:txEl>
                                          </p:spTgt>
                                        </p:tgtEl>
                                        <p:attrNameLst>
                                          <p:attrName>r</p:attrName>
                                        </p:attrNameLst>
                                      </p:cBhvr>
                                    </p:animRot>
                                    <p:animRot by="240000">
                                      <p:cBhvr>
                                        <p:cTn id="21" dur="200" fill="hold">
                                          <p:stCondLst>
                                            <p:cond delay="400"/>
                                          </p:stCondLst>
                                        </p:cTn>
                                        <p:tgtEl>
                                          <p:spTgt spid="3">
                                            <p:txEl>
                                              <p:pRg st="1" end="1"/>
                                            </p:txEl>
                                          </p:spTgt>
                                        </p:tgtEl>
                                        <p:attrNameLst>
                                          <p:attrName>r</p:attrName>
                                        </p:attrNameLst>
                                      </p:cBhvr>
                                    </p:animRot>
                                    <p:animRot by="-240000">
                                      <p:cBhvr>
                                        <p:cTn id="22" dur="200" fill="hold">
                                          <p:stCondLst>
                                            <p:cond delay="600"/>
                                          </p:stCondLst>
                                        </p:cTn>
                                        <p:tgtEl>
                                          <p:spTgt spid="3">
                                            <p:txEl>
                                              <p:pRg st="1" end="1"/>
                                            </p:txEl>
                                          </p:spTgt>
                                        </p:tgtEl>
                                        <p:attrNameLst>
                                          <p:attrName>r</p:attrName>
                                        </p:attrNameLst>
                                      </p:cBhvr>
                                    </p:animRot>
                                    <p:animRot by="120000">
                                      <p:cBhvr>
                                        <p:cTn id="23" dur="200" fill="hold">
                                          <p:stCondLst>
                                            <p:cond delay="80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3">
                                            <p:txEl>
                                              <p:pRg st="2" end="2"/>
                                            </p:txEl>
                                          </p:spTgt>
                                        </p:tgtEl>
                                        <p:attrNameLst>
                                          <p:attrName>r</p:attrName>
                                        </p:attrNameLst>
                                      </p:cBhvr>
                                    </p:animRot>
                                    <p:animRot by="-240000">
                                      <p:cBhvr>
                                        <p:cTn id="28" dur="200" fill="hold">
                                          <p:stCondLst>
                                            <p:cond delay="200"/>
                                          </p:stCondLst>
                                        </p:cTn>
                                        <p:tgtEl>
                                          <p:spTgt spid="3">
                                            <p:txEl>
                                              <p:pRg st="2" end="2"/>
                                            </p:txEl>
                                          </p:spTgt>
                                        </p:tgtEl>
                                        <p:attrNameLst>
                                          <p:attrName>r</p:attrName>
                                        </p:attrNameLst>
                                      </p:cBhvr>
                                    </p:animRot>
                                    <p:animRot by="240000">
                                      <p:cBhvr>
                                        <p:cTn id="29" dur="200" fill="hold">
                                          <p:stCondLst>
                                            <p:cond delay="400"/>
                                          </p:stCondLst>
                                        </p:cTn>
                                        <p:tgtEl>
                                          <p:spTgt spid="3">
                                            <p:txEl>
                                              <p:pRg st="2" end="2"/>
                                            </p:txEl>
                                          </p:spTgt>
                                        </p:tgtEl>
                                        <p:attrNameLst>
                                          <p:attrName>r</p:attrName>
                                        </p:attrNameLst>
                                      </p:cBhvr>
                                    </p:animRot>
                                    <p:animRot by="-240000">
                                      <p:cBhvr>
                                        <p:cTn id="30" dur="200" fill="hold">
                                          <p:stCondLst>
                                            <p:cond delay="600"/>
                                          </p:stCondLst>
                                        </p:cTn>
                                        <p:tgtEl>
                                          <p:spTgt spid="3">
                                            <p:txEl>
                                              <p:pRg st="2" end="2"/>
                                            </p:txEl>
                                          </p:spTgt>
                                        </p:tgtEl>
                                        <p:attrNameLst>
                                          <p:attrName>r</p:attrName>
                                        </p:attrNameLst>
                                      </p:cBhvr>
                                    </p:animRot>
                                    <p:animRot by="120000">
                                      <p:cBhvr>
                                        <p:cTn id="31"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MONITOR</a:t>
            </a:r>
            <a:endParaRPr lang="es-GT" dirty="0"/>
          </a:p>
        </p:txBody>
      </p:sp>
      <p:sp>
        <p:nvSpPr>
          <p:cNvPr id="3" name="Marcador de contenido 2"/>
          <p:cNvSpPr>
            <a:spLocks noGrp="1"/>
          </p:cNvSpPr>
          <p:nvPr>
            <p:ph idx="1"/>
          </p:nvPr>
        </p:nvSpPr>
        <p:spPr/>
        <p:txBody>
          <a:bodyPr/>
          <a:lstStyle/>
          <a:p>
            <a:pPr marL="0" indent="0">
              <a:buNone/>
            </a:pPr>
            <a:endParaRPr lang="es-ES" dirty="0" smtClean="0">
              <a:effectLst/>
            </a:endParaRPr>
          </a:p>
          <a:p>
            <a:r>
              <a:rPr lang="es-ES" dirty="0" smtClean="0"/>
              <a:t>dispositivo de salida de una computadora que permite visualizar la información en forma de imágenes y texto. Actúa como una interfaz visual entre el usuario y el ordenador, mostrando lo que está siendo procesado, como páginas web, documentos o videos. Por lo tanto, es fundamental para la interacción con la computadora, convirtiendo los datos di</a:t>
            </a:r>
            <a:endParaRPr lang="es-GT" dirty="0"/>
          </a:p>
        </p:txBody>
      </p:sp>
      <p:pic>
        <p:nvPicPr>
          <p:cNvPr id="4" name="Imagen 3"/>
          <p:cNvPicPr>
            <a:picLocks noChangeAspect="1"/>
          </p:cNvPicPr>
          <p:nvPr/>
        </p:nvPicPr>
        <p:blipFill>
          <a:blip r:embed="rId2"/>
          <a:stretch>
            <a:fillRect/>
          </a:stretch>
        </p:blipFill>
        <p:spPr>
          <a:xfrm>
            <a:off x="3532187" y="4416431"/>
            <a:ext cx="3313113" cy="2235194"/>
          </a:xfrm>
          <a:prstGeom prst="rect">
            <a:avLst/>
          </a:prstGeom>
        </p:spPr>
      </p:pic>
    </p:spTree>
    <p:extLst>
      <p:ext uri="{BB962C8B-B14F-4D97-AF65-F5344CB8AC3E}">
        <p14:creationId xmlns:p14="http://schemas.microsoft.com/office/powerpoint/2010/main" val="17050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TECLADO</a:t>
            </a:r>
            <a:endParaRPr lang="es-GT" dirty="0"/>
          </a:p>
        </p:txBody>
      </p:sp>
      <p:sp>
        <p:nvSpPr>
          <p:cNvPr id="5" name="Marcador de contenido 4"/>
          <p:cNvSpPr>
            <a:spLocks noGrp="1"/>
          </p:cNvSpPr>
          <p:nvPr>
            <p:ph idx="1"/>
          </p:nvPr>
        </p:nvSpPr>
        <p:spPr/>
        <p:txBody>
          <a:bodyPr/>
          <a:lstStyle/>
          <a:p>
            <a:r>
              <a:rPr lang="es-ES" dirty="0" smtClean="0"/>
              <a:t>Un teclado de computadora es un dispositivo de entrada que permite introducir letras, números, símbolos y comandos en una computadora mediante un conjunto de teclas. Es una de las herramientas principales para interactuar con el equipo, junto con el ratón, y se conecta a la computadora mediante cable o de forma inalámbrica. </a:t>
            </a:r>
          </a:p>
          <a:p>
            <a:endParaRPr lang="es-GT"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108450"/>
            <a:ext cx="5803900" cy="2901950"/>
          </a:xfrm>
          <a:prstGeom prst="rect">
            <a:avLst/>
          </a:prstGeom>
        </p:spPr>
      </p:pic>
    </p:spTree>
    <p:extLst>
      <p:ext uri="{BB962C8B-B14F-4D97-AF65-F5344CB8AC3E}">
        <p14:creationId xmlns:p14="http://schemas.microsoft.com/office/powerpoint/2010/main" val="319941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smtClean="0"/>
              <a:t>dispositivo de entrada de computadora que permite controlar el puntero en la pantalla para interactuar con el entorno gráfico. Se utiliza para apuntar, hacer clic, arrastrar y desplazarse por los elementos de la pantalla mediante sensores ópticos o láser para detectar el movimiento. </a:t>
            </a:r>
          </a:p>
          <a:p>
            <a:r>
              <a:rPr lang="es-ES" dirty="0" smtClean="0"/>
              <a:t>Funciones principales</a:t>
            </a:r>
          </a:p>
          <a:p>
            <a:endParaRPr lang="es-GT"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00" y="4117023"/>
            <a:ext cx="2698705" cy="2364740"/>
          </a:xfrm>
          <a:prstGeom prst="rect">
            <a:avLst/>
          </a:prstGeom>
        </p:spPr>
      </p:pic>
      <p:sp>
        <p:nvSpPr>
          <p:cNvPr id="5" name="Título 4"/>
          <p:cNvSpPr>
            <a:spLocks noGrp="1"/>
          </p:cNvSpPr>
          <p:nvPr>
            <p:ph type="title"/>
          </p:nvPr>
        </p:nvSpPr>
        <p:spPr/>
        <p:txBody>
          <a:bodyPr/>
          <a:lstStyle/>
          <a:p>
            <a:r>
              <a:rPr lang="es-ES" dirty="0" smtClean="0"/>
              <a:t>MAUSE</a:t>
            </a:r>
            <a:endParaRPr lang="es-GT" dirty="0"/>
          </a:p>
        </p:txBody>
      </p:sp>
    </p:spTree>
    <p:extLst>
      <p:ext uri="{BB962C8B-B14F-4D97-AF65-F5344CB8AC3E}">
        <p14:creationId xmlns:p14="http://schemas.microsoft.com/office/powerpoint/2010/main" val="20464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BOCINAS </a:t>
            </a:r>
            <a:endParaRPr lang="es-GT" dirty="0"/>
          </a:p>
        </p:txBody>
      </p:sp>
      <p:sp>
        <p:nvSpPr>
          <p:cNvPr id="3" name="Marcador de contenido 2"/>
          <p:cNvSpPr>
            <a:spLocks noGrp="1"/>
          </p:cNvSpPr>
          <p:nvPr>
            <p:ph idx="1"/>
          </p:nvPr>
        </p:nvSpPr>
        <p:spPr>
          <a:xfrm>
            <a:off x="838200" y="1690688"/>
            <a:ext cx="10515600" cy="4351338"/>
          </a:xfrm>
        </p:spPr>
        <p:txBody>
          <a:bodyPr/>
          <a:lstStyle/>
          <a:p>
            <a:r>
              <a:rPr lang="es-ES" dirty="0" smtClean="0"/>
              <a:t>dispositivos que producen el sonido que sale de la computadora. Pueden ser internas y estar integradas en el equipo, o externas y </a:t>
            </a:r>
            <a:r>
              <a:rPr lang="es-ES" dirty="0" err="1" smtClean="0"/>
              <a:t>conectars</a:t>
            </a:r>
            <a:endParaRPr lang="es-GT"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437" y="3233737"/>
            <a:ext cx="2143125" cy="2143125"/>
          </a:xfrm>
          <a:prstGeom prst="rect">
            <a:avLst/>
          </a:prstGeom>
        </p:spPr>
      </p:pic>
    </p:spTree>
    <p:extLst>
      <p:ext uri="{BB962C8B-B14F-4D97-AF65-F5344CB8AC3E}">
        <p14:creationId xmlns:p14="http://schemas.microsoft.com/office/powerpoint/2010/main" val="81223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IMPRESORA </a:t>
            </a:r>
            <a:endParaRPr lang="es-GT" dirty="0"/>
          </a:p>
        </p:txBody>
      </p:sp>
      <p:sp>
        <p:nvSpPr>
          <p:cNvPr id="3" name="Marcador de contenido 2"/>
          <p:cNvSpPr>
            <a:spLocks noGrp="1"/>
          </p:cNvSpPr>
          <p:nvPr>
            <p:ph idx="1"/>
          </p:nvPr>
        </p:nvSpPr>
        <p:spPr/>
        <p:txBody>
          <a:bodyPr/>
          <a:lstStyle/>
          <a:p>
            <a:r>
              <a:rPr lang="es-ES" dirty="0" smtClean="0">
                <a:effectLst/>
              </a:rPr>
              <a:t>un </a:t>
            </a:r>
          </a:p>
          <a:p>
            <a:r>
              <a:rPr lang="es-ES" dirty="0" smtClean="0"/>
              <a:t>dispositivo periférico de computadora que crea copias físicas de documentos o imágenes digitales. Transfiere texto y gráficos de un </a:t>
            </a:r>
            <a:r>
              <a:rPr lang="es-ES" dirty="0" err="1" smtClean="0"/>
              <a:t>format</a:t>
            </a:r>
            <a:endParaRPr lang="es-GT"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950" y="3595687"/>
            <a:ext cx="2781300" cy="1647825"/>
          </a:xfrm>
          <a:prstGeom prst="rect">
            <a:avLst/>
          </a:prstGeom>
        </p:spPr>
      </p:pic>
    </p:spTree>
    <p:extLst>
      <p:ext uri="{BB962C8B-B14F-4D97-AF65-F5344CB8AC3E}">
        <p14:creationId xmlns:p14="http://schemas.microsoft.com/office/powerpoint/2010/main" val="836422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dirty="0"/>
          </a:p>
        </p:txBody>
      </p:sp>
      <p:sp>
        <p:nvSpPr>
          <p:cNvPr id="3" name="Marcador de contenido 2"/>
          <p:cNvSpPr>
            <a:spLocks noGrp="1"/>
          </p:cNvSpPr>
          <p:nvPr>
            <p:ph idx="1"/>
          </p:nvPr>
        </p:nvSpPr>
        <p:spPr/>
        <p:txBody>
          <a:bodyPr/>
          <a:lstStyle/>
          <a:p>
            <a:pPr marL="0" indent="0">
              <a:buNone/>
            </a:pPr>
            <a:r>
              <a:rPr lang="es-ES" dirty="0" smtClean="0">
                <a:effectLst/>
              </a:rPr>
              <a:t>GRACIAS POR HABER VISTO</a:t>
            </a:r>
          </a:p>
        </p:txBody>
      </p:sp>
    </p:spTree>
    <p:extLst>
      <p:ext uri="{BB962C8B-B14F-4D97-AF65-F5344CB8AC3E}">
        <p14:creationId xmlns:p14="http://schemas.microsoft.com/office/powerpoint/2010/main" val="36595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3"/>
                                        </p:tgtEl>
                                        <p:attrNameLst>
                                          <p:attrName>stroke.color</p:attrName>
                                        </p:attrNameLst>
                                      </p:cBhvr>
                                      <p:to>
                                        <a:schemeClr val="accent2"/>
                                      </p:to>
                                    </p:animClr>
                                    <p:set>
                                      <p:cBhvr>
                                        <p:cTn id="12" dur="2000" fill="hold"/>
                                        <p:tgtEl>
                                          <p:spTgt spid="3"/>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INTERNAS Y EXTERNAS DE UNA COMPUTADORA</a:t>
            </a:r>
            <a:endParaRPr lang="es-GT" dirty="0"/>
          </a:p>
        </p:txBody>
      </p:sp>
      <p:sp>
        <p:nvSpPr>
          <p:cNvPr id="3" name="Marcador de contenido 2"/>
          <p:cNvSpPr>
            <a:spLocks noGrp="1"/>
          </p:cNvSpPr>
          <p:nvPr>
            <p:ph idx="1"/>
          </p:nvPr>
        </p:nvSpPr>
        <p:spPr/>
        <p:txBody>
          <a:bodyPr/>
          <a:lstStyle/>
          <a:p>
            <a:endParaRPr lang="es-GT"/>
          </a:p>
        </p:txBody>
      </p:sp>
    </p:spTree>
    <p:extLst>
      <p:ext uri="{BB962C8B-B14F-4D97-AF65-F5344CB8AC3E}">
        <p14:creationId xmlns:p14="http://schemas.microsoft.com/office/powerpoint/2010/main" val="13309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2" nodeType="click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INTERNAS </a:t>
            </a:r>
            <a:endParaRPr lang="es-GT" dirty="0"/>
          </a:p>
        </p:txBody>
      </p:sp>
      <p:sp>
        <p:nvSpPr>
          <p:cNvPr id="3" name="Marcador de contenido 2"/>
          <p:cNvSpPr>
            <a:spLocks noGrp="1"/>
          </p:cNvSpPr>
          <p:nvPr>
            <p:ph idx="1"/>
          </p:nvPr>
        </p:nvSpPr>
        <p:spPr/>
        <p:txBody>
          <a:bodyPr/>
          <a:lstStyle/>
          <a:p>
            <a:pPr marL="0" indent="0">
              <a:buNone/>
            </a:pPr>
            <a:r>
              <a:rPr lang="es-ES" b="1" dirty="0" smtClean="0"/>
              <a:t>procesador (CPU)</a:t>
            </a:r>
            <a:r>
              <a:rPr lang="es-ES" dirty="0" smtClean="0"/>
              <a:t>, la </a:t>
            </a:r>
            <a:r>
              <a:rPr lang="es-ES" b="1" dirty="0" smtClean="0"/>
              <a:t>tarjeta madre</a:t>
            </a:r>
            <a:r>
              <a:rPr lang="es-ES" dirty="0" smtClean="0"/>
              <a:t>, la </a:t>
            </a:r>
            <a:r>
              <a:rPr lang="es-ES" b="1" dirty="0" smtClean="0"/>
              <a:t>memoria RAM</a:t>
            </a:r>
            <a:r>
              <a:rPr lang="es-ES" dirty="0" smtClean="0"/>
              <a:t>, el </a:t>
            </a:r>
            <a:r>
              <a:rPr lang="es-ES" b="1" dirty="0" smtClean="0"/>
              <a:t>disco de almacenamiento</a:t>
            </a:r>
            <a:r>
              <a:rPr lang="es-ES" dirty="0" smtClean="0"/>
              <a:t>  </a:t>
            </a:r>
            <a:r>
              <a:rPr lang="es-ES" b="1" dirty="0" smtClean="0"/>
              <a:t>fuente de alimentación</a:t>
            </a:r>
            <a:r>
              <a:rPr lang="es-ES" dirty="0" smtClean="0"/>
              <a:t>. </a:t>
            </a:r>
            <a:endParaRPr lang="es-GT" dirty="0"/>
          </a:p>
        </p:txBody>
      </p:sp>
    </p:spTree>
    <p:extLst>
      <p:ext uri="{BB962C8B-B14F-4D97-AF65-F5344CB8AC3E}">
        <p14:creationId xmlns:p14="http://schemas.microsoft.com/office/powerpoint/2010/main" val="10244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mph" presetSubtype="0" fill="hold" grpId="0" nodeType="clickEffect">
                                  <p:stCondLst>
                                    <p:cond delay="0"/>
                                  </p:stCondLst>
                                  <p:childTnLst>
                                    <p:animClr clrSpc="hsl" dir="cw">
                                      <p:cBhvr override="childStyle">
                                        <p:cTn id="10" dur="500" fill="hold"/>
                                        <p:tgtEl>
                                          <p:spTgt spid="3">
                                            <p:txEl>
                                              <p:pRg st="0" end="0"/>
                                            </p:txEl>
                                          </p:spTgt>
                                        </p:tgtEl>
                                        <p:attrNameLst>
                                          <p:attrName>style.color</p:attrName>
                                        </p:attrNameLst>
                                      </p:cBhvr>
                                      <p:by>
                                        <p:hsl h="0" s="-70588" l="0"/>
                                      </p:by>
                                    </p:animClr>
                                    <p:animClr clrSpc="hsl" dir="cw">
                                      <p:cBhvr>
                                        <p:cTn id="11" dur="500" fill="hold"/>
                                        <p:tgtEl>
                                          <p:spTgt spid="3">
                                            <p:txEl>
                                              <p:pRg st="0" end="0"/>
                                            </p:txEl>
                                          </p:spTgt>
                                        </p:tgtEl>
                                        <p:attrNameLst>
                                          <p:attrName>fillcolor</p:attrName>
                                        </p:attrNameLst>
                                      </p:cBhvr>
                                      <p:by>
                                        <p:hsl h="0" s="-70588" l="0"/>
                                      </p:by>
                                    </p:animClr>
                                    <p:animClr clrSpc="hsl" dir="cw">
                                      <p:cBhvr>
                                        <p:cTn id="12" dur="500" fill="hold"/>
                                        <p:tgtEl>
                                          <p:spTgt spid="3">
                                            <p:txEl>
                                              <p:pRg st="0" end="0"/>
                                            </p:txEl>
                                          </p:spTgt>
                                        </p:tgtEl>
                                        <p:attrNameLst>
                                          <p:attrName>stroke.color</p:attrName>
                                        </p:attrNameLst>
                                      </p:cBhvr>
                                      <p:by>
                                        <p:hsl h="0" s="-70588" l="0"/>
                                      </p:by>
                                    </p:animClr>
                                    <p:set>
                                      <p:cBhvr>
                                        <p:cTn id="13"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CPU</a:t>
            </a:r>
            <a:endParaRPr lang="es-GT" dirty="0"/>
          </a:p>
        </p:txBody>
      </p:sp>
      <p:sp>
        <p:nvSpPr>
          <p:cNvPr id="3" name="Marcador de contenido 2"/>
          <p:cNvSpPr>
            <a:spLocks noGrp="1"/>
          </p:cNvSpPr>
          <p:nvPr>
            <p:ph idx="1"/>
          </p:nvPr>
        </p:nvSpPr>
        <p:spPr/>
        <p:txBody>
          <a:bodyPr/>
          <a:lstStyle/>
          <a:p>
            <a:pPr marL="0" indent="0">
              <a:buNone/>
            </a:pPr>
            <a:r>
              <a:rPr lang="es-ES" dirty="0" smtClean="0"/>
              <a:t>as partes internas principales de una computadora incluyen el </a:t>
            </a:r>
            <a:r>
              <a:rPr lang="es-ES" b="1" dirty="0" smtClean="0"/>
              <a:t>procesador (CPU)</a:t>
            </a:r>
            <a:r>
              <a:rPr lang="es-ES" dirty="0" smtClean="0"/>
              <a:t>, la </a:t>
            </a:r>
            <a:r>
              <a:rPr lang="es-ES" b="1" dirty="0" smtClean="0"/>
              <a:t>tarjeta madre</a:t>
            </a:r>
            <a:r>
              <a:rPr lang="es-ES" dirty="0" smtClean="0"/>
              <a:t>, la </a:t>
            </a:r>
            <a:r>
              <a:rPr lang="es-ES" b="1" dirty="0" smtClean="0"/>
              <a:t>memoria RAM</a:t>
            </a:r>
            <a:r>
              <a:rPr lang="es-ES" dirty="0" smtClean="0"/>
              <a:t>, el </a:t>
            </a:r>
            <a:r>
              <a:rPr lang="es-ES" b="1" dirty="0" smtClean="0"/>
              <a:t>disco de almacenamiento</a:t>
            </a:r>
            <a:r>
              <a:rPr lang="es-ES" dirty="0" smtClean="0"/>
              <a:t> (como un disco duro o SSD) y la </a:t>
            </a:r>
            <a:r>
              <a:rPr lang="es-ES" b="1" dirty="0" smtClean="0"/>
              <a:t>fuente de alimentación</a:t>
            </a:r>
            <a:r>
              <a:rPr lang="es-ES" dirty="0" smtClean="0"/>
              <a:t>. El procesador es el "cerebro" que ejecuta cálculos, la tarjeta madre conecta todos los componentes, la RAM almacena datos temporalmente, el almacenamiento guarda información permanentemente y la fuente de poder suministra la energía necesaria. </a:t>
            </a:r>
            <a:endParaRPr lang="es-GT" dirty="0"/>
          </a:p>
        </p:txBody>
      </p:sp>
      <p:pic>
        <p:nvPicPr>
          <p:cNvPr id="4" name="Imagen 3"/>
          <p:cNvPicPr>
            <a:picLocks noChangeAspect="1"/>
          </p:cNvPicPr>
          <p:nvPr/>
        </p:nvPicPr>
        <p:blipFill>
          <a:blip r:embed="rId2"/>
          <a:stretch>
            <a:fillRect/>
          </a:stretch>
        </p:blipFill>
        <p:spPr>
          <a:xfrm>
            <a:off x="3200400" y="4851400"/>
            <a:ext cx="3759200" cy="1879600"/>
          </a:xfrm>
          <a:prstGeom prst="rect">
            <a:avLst/>
          </a:prstGeom>
        </p:spPr>
      </p:pic>
    </p:spTree>
    <p:extLst>
      <p:ext uri="{BB962C8B-B14F-4D97-AF65-F5344CB8AC3E}">
        <p14:creationId xmlns:p14="http://schemas.microsoft.com/office/powerpoint/2010/main" val="29409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0" end="0"/>
                                            </p:txEl>
                                          </p:spTgt>
                                        </p:tgtEl>
                                      </p:cBhvr>
                                    </p:animEffect>
                                    <p:animScale>
                                      <p:cBhvr>
                                        <p:cTn id="11"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TERGETA MADRE </a:t>
            </a:r>
            <a:endParaRPr lang="es-GT" dirty="0"/>
          </a:p>
        </p:txBody>
      </p:sp>
      <p:sp>
        <p:nvSpPr>
          <p:cNvPr id="3" name="Marcador de contenido 2"/>
          <p:cNvSpPr>
            <a:spLocks noGrp="1"/>
          </p:cNvSpPr>
          <p:nvPr>
            <p:ph idx="1"/>
          </p:nvPr>
        </p:nvSpPr>
        <p:spPr/>
        <p:txBody>
          <a:bodyPr/>
          <a:lstStyle/>
          <a:p>
            <a:pPr marL="0" indent="0">
              <a:buNone/>
            </a:pPr>
            <a:r>
              <a:rPr lang="es-ES" dirty="0" smtClean="0"/>
              <a:t>placa de circuito impreso que sirve como el principal componente de una computadora, conectando y permitiendo la comunicación entre todos los demás componentes, como el procesador (CPU), la memoria RAM,</a:t>
            </a:r>
            <a:endParaRPr lang="es-GT" dirty="0"/>
          </a:p>
        </p:txBody>
      </p:sp>
      <p:pic>
        <p:nvPicPr>
          <p:cNvPr id="4" name="Imagen 3"/>
          <p:cNvPicPr>
            <a:picLocks noChangeAspect="1"/>
          </p:cNvPicPr>
          <p:nvPr/>
        </p:nvPicPr>
        <p:blipFill>
          <a:blip r:embed="rId2"/>
          <a:stretch>
            <a:fillRect/>
          </a:stretch>
        </p:blipFill>
        <p:spPr>
          <a:xfrm>
            <a:off x="1912009" y="3823798"/>
            <a:ext cx="5758792" cy="3326302"/>
          </a:xfrm>
          <a:prstGeom prst="rect">
            <a:avLst/>
          </a:prstGeom>
        </p:spPr>
      </p:pic>
    </p:spTree>
    <p:extLst>
      <p:ext uri="{BB962C8B-B14F-4D97-AF65-F5344CB8AC3E}">
        <p14:creationId xmlns:p14="http://schemas.microsoft.com/office/powerpoint/2010/main" val="25895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0" nodeType="clickEffect">
                                  <p:stCondLst>
                                    <p:cond delay="0"/>
                                  </p:stCondLst>
                                  <p:childTnLst>
                                    <p:animClr clrSpc="hsl" dir="cw">
                                      <p:cBhvr override="childStyle">
                                        <p:cTn id="11" dur="500" fill="hold"/>
                                        <p:tgtEl>
                                          <p:spTgt spid="3">
                                            <p:txEl>
                                              <p:pRg st="0" end="0"/>
                                            </p:txEl>
                                          </p:spTgt>
                                        </p:tgtEl>
                                        <p:attrNameLst>
                                          <p:attrName>style.color</p:attrName>
                                        </p:attrNameLst>
                                      </p:cBhvr>
                                      <p:by>
                                        <p:hsl h="7200000" s="0" l="0"/>
                                      </p:by>
                                    </p:animClr>
                                    <p:animClr clrSpc="hsl" dir="cw">
                                      <p:cBhvr>
                                        <p:cTn id="12" dur="500" fill="hold"/>
                                        <p:tgtEl>
                                          <p:spTgt spid="3">
                                            <p:txEl>
                                              <p:pRg st="0" end="0"/>
                                            </p:txEl>
                                          </p:spTgt>
                                        </p:tgtEl>
                                        <p:attrNameLst>
                                          <p:attrName>fillcolor</p:attrName>
                                        </p:attrNameLst>
                                      </p:cBhvr>
                                      <p:by>
                                        <p:hsl h="7200000" s="0" l="0"/>
                                      </p:by>
                                    </p:animClr>
                                    <p:animClr clrSpc="hsl" dir="cw">
                                      <p:cBhvr>
                                        <p:cTn id="13" dur="500" fill="hold"/>
                                        <p:tgtEl>
                                          <p:spTgt spid="3">
                                            <p:txEl>
                                              <p:pRg st="0" end="0"/>
                                            </p:txEl>
                                          </p:spTgt>
                                        </p:tgtEl>
                                        <p:attrNameLst>
                                          <p:attrName>stroke.color</p:attrName>
                                        </p:attrNameLst>
                                      </p:cBhvr>
                                      <p:by>
                                        <p:hsl h="7200000" s="0" l="0"/>
                                      </p:by>
                                    </p:animClr>
                                    <p:set>
                                      <p:cBhvr>
                                        <p:cTn id="14"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MEMORIA RAM</a:t>
            </a:r>
            <a:endParaRPr lang="es-GT" dirty="0"/>
          </a:p>
        </p:txBody>
      </p:sp>
      <p:sp>
        <p:nvSpPr>
          <p:cNvPr id="3" name="Marcador de contenido 2"/>
          <p:cNvSpPr>
            <a:spLocks noGrp="1"/>
          </p:cNvSpPr>
          <p:nvPr>
            <p:ph idx="1"/>
          </p:nvPr>
        </p:nvSpPr>
        <p:spPr/>
        <p:txBody>
          <a:bodyPr/>
          <a:lstStyle/>
          <a:p>
            <a:r>
              <a:rPr lang="es-ES" dirty="0" smtClean="0"/>
              <a:t>memoria de acceso aleatorio (</a:t>
            </a:r>
            <a:r>
              <a:rPr lang="es-ES" dirty="0" err="1" smtClean="0"/>
              <a:t>Random</a:t>
            </a:r>
            <a:r>
              <a:rPr lang="es-ES" dirty="0" smtClean="0"/>
              <a:t> Access </a:t>
            </a:r>
            <a:r>
              <a:rPr lang="es-ES" dirty="0" err="1" smtClean="0"/>
              <a:t>Memory</a:t>
            </a:r>
            <a:r>
              <a:rPr lang="es-ES" dirty="0" smtClean="0"/>
              <a:t>), un componente de almacenamiento temporal que guarda los datos que los programas en uso necesitan para funcionar rápidamente</a:t>
            </a:r>
            <a:endParaRPr lang="es-GT" dirty="0"/>
          </a:p>
        </p:txBody>
      </p:sp>
      <p:pic>
        <p:nvPicPr>
          <p:cNvPr id="4" name="Imagen 3"/>
          <p:cNvPicPr>
            <a:picLocks noChangeAspect="1"/>
          </p:cNvPicPr>
          <p:nvPr/>
        </p:nvPicPr>
        <p:blipFill>
          <a:blip r:embed="rId2"/>
          <a:stretch>
            <a:fillRect/>
          </a:stretch>
        </p:blipFill>
        <p:spPr>
          <a:xfrm>
            <a:off x="2222500" y="3505200"/>
            <a:ext cx="5364479" cy="3352800"/>
          </a:xfrm>
          <a:prstGeom prst="rect">
            <a:avLst/>
          </a:prstGeom>
        </p:spPr>
      </p:pic>
    </p:spTree>
    <p:extLst>
      <p:ext uri="{BB962C8B-B14F-4D97-AF65-F5344CB8AC3E}">
        <p14:creationId xmlns:p14="http://schemas.microsoft.com/office/powerpoint/2010/main" val="89381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1" nodeType="clickEffect">
                                  <p:stCondLst>
                                    <p:cond delay="0"/>
                                  </p:stCondLst>
                                  <p:childTnLst>
                                    <p:animClr clrSpc="rgb" dir="cw">
                                      <p:cBhvr override="childStyle">
                                        <p:cTn id="10" dur="250" autoRev="1" fill="remove"/>
                                        <p:tgtEl>
                                          <p:spTgt spid="2"/>
                                        </p:tgtEl>
                                        <p:attrNameLst>
                                          <p:attrName>style.color</p:attrName>
                                        </p:attrNameLst>
                                      </p:cBhvr>
                                      <p:to>
                                        <a:schemeClr val="bg1"/>
                                      </p:to>
                                    </p:animClr>
                                    <p:animClr clrSpc="rgb" dir="cw">
                                      <p:cBhvr>
                                        <p:cTn id="11" dur="250" autoRev="1" fill="remove"/>
                                        <p:tgtEl>
                                          <p:spTgt spid="2"/>
                                        </p:tgtEl>
                                        <p:attrNameLst>
                                          <p:attrName>fillcolor</p:attrName>
                                        </p:attrNameLst>
                                      </p:cBhvr>
                                      <p:to>
                                        <a:schemeClr val="bg1"/>
                                      </p:to>
                                    </p:animClr>
                                    <p:set>
                                      <p:cBhvr>
                                        <p:cTn id="12" dur="250" autoRev="1" fill="remove"/>
                                        <p:tgtEl>
                                          <p:spTgt spid="2"/>
                                        </p:tgtEl>
                                        <p:attrNameLst>
                                          <p:attrName>fill.type</p:attrName>
                                        </p:attrNameLst>
                                      </p:cBhvr>
                                      <p:to>
                                        <p:strVal val="solid"/>
                                      </p:to>
                                    </p:set>
                                    <p:set>
                                      <p:cBhvr>
                                        <p:cTn id="1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DISCO  DE ALMACENAMIENTO</a:t>
            </a:r>
            <a:endParaRPr lang="es-GT" dirty="0"/>
          </a:p>
        </p:txBody>
      </p:sp>
      <p:sp>
        <p:nvSpPr>
          <p:cNvPr id="3" name="Marcador de contenido 2"/>
          <p:cNvSpPr>
            <a:spLocks noGrp="1"/>
          </p:cNvSpPr>
          <p:nvPr>
            <p:ph idx="1"/>
          </p:nvPr>
        </p:nvSpPr>
        <p:spPr/>
        <p:txBody>
          <a:bodyPr/>
          <a:lstStyle/>
          <a:p>
            <a:endParaRPr lang="es-ES" dirty="0" smtClean="0">
              <a:effectLst/>
            </a:endParaRPr>
          </a:p>
          <a:p>
            <a:r>
              <a:rPr lang="es-ES" dirty="0" smtClean="0"/>
              <a:t>dispositivo de hardware que sirve para guardar y recuperar datos digitales de manera permanente en una computadora u otros dispositivos electrónicos. </a:t>
            </a:r>
            <a:endParaRPr lang="es-GT" dirty="0"/>
          </a:p>
        </p:txBody>
      </p:sp>
      <p:pic>
        <p:nvPicPr>
          <p:cNvPr id="4" name="Imagen 3"/>
          <p:cNvPicPr>
            <a:picLocks noChangeAspect="1"/>
          </p:cNvPicPr>
          <p:nvPr/>
        </p:nvPicPr>
        <p:blipFill>
          <a:blip r:embed="rId2"/>
          <a:stretch>
            <a:fillRect/>
          </a:stretch>
        </p:blipFill>
        <p:spPr>
          <a:xfrm>
            <a:off x="838200" y="3898900"/>
            <a:ext cx="7620000" cy="3810000"/>
          </a:xfrm>
          <a:prstGeom prst="rect">
            <a:avLst/>
          </a:prstGeom>
        </p:spPr>
      </p:pic>
    </p:spTree>
    <p:extLst>
      <p:ext uri="{BB962C8B-B14F-4D97-AF65-F5344CB8AC3E}">
        <p14:creationId xmlns:p14="http://schemas.microsoft.com/office/powerpoint/2010/main" val="34996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7200000" s="0" l="0"/>
                                      </p:by>
                                    </p:animClr>
                                    <p:animClr clrSpc="hsl" dir="cw">
                                      <p:cBhvr>
                                        <p:cTn id="12" dur="500" fill="hold"/>
                                        <p:tgtEl>
                                          <p:spTgt spid="2"/>
                                        </p:tgtEl>
                                        <p:attrNameLst>
                                          <p:attrName>fillcolor</p:attrName>
                                        </p:attrNameLst>
                                      </p:cBhvr>
                                      <p:by>
                                        <p:hsl h="7200000" s="0" l="0"/>
                                      </p:by>
                                    </p:animClr>
                                    <p:animClr clrSpc="hsl" dir="cw">
                                      <p:cBhvr>
                                        <p:cTn id="13" dur="500" fill="hold"/>
                                        <p:tgtEl>
                                          <p:spTgt spid="2"/>
                                        </p:tgtEl>
                                        <p:attrNameLst>
                                          <p:attrName>stroke.color</p:attrName>
                                        </p:attrNameLst>
                                      </p:cBhvr>
                                      <p:by>
                                        <p:hsl h="7200000" s="0" l="0"/>
                                      </p:by>
                                    </p:animClr>
                                    <p:set>
                                      <p:cBhvr>
                                        <p:cTn id="14" dur="500" fill="hold"/>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3">
                                            <p:txEl>
                                              <p:pRg st="1" end="1"/>
                                            </p:txEl>
                                          </p:spTgt>
                                        </p:tgtEl>
                                        <p:attrNameLst>
                                          <p:attrName>ppt_w</p:attrName>
                                        </p:attrNameLst>
                                      </p:cBhvr>
                                      <p:tavLst>
                                        <p:tav tm="0">
                                          <p:val>
                                            <p:strVal val="ppt_w"/>
                                          </p:val>
                                        </p:tav>
                                        <p:tav tm="100000">
                                          <p:val>
                                            <p:fltVal val="0"/>
                                          </p:val>
                                        </p:tav>
                                      </p:tavLst>
                                    </p:anim>
                                    <p:anim calcmode="lin" valueType="num">
                                      <p:cBhvr>
                                        <p:cTn id="19"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20" dur="500"/>
                                        <p:tgtEl>
                                          <p:spTgt spid="3">
                                            <p:txEl>
                                              <p:pRg st="1" end="1"/>
                                            </p:txEl>
                                          </p:spTgt>
                                        </p:tgtEl>
                                      </p:cBhvr>
                                    </p:animEffect>
                                    <p:set>
                                      <p:cBhvr>
                                        <p:cTn id="2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FUENTE DE ALIMENTACION</a:t>
            </a:r>
            <a:endParaRPr lang="es-GT" dirty="0"/>
          </a:p>
        </p:txBody>
      </p:sp>
      <p:sp>
        <p:nvSpPr>
          <p:cNvPr id="3" name="Marcador de contenido 2"/>
          <p:cNvSpPr>
            <a:spLocks noGrp="1"/>
          </p:cNvSpPr>
          <p:nvPr>
            <p:ph idx="1"/>
          </p:nvPr>
        </p:nvSpPr>
        <p:spPr/>
        <p:txBody>
          <a:bodyPr/>
          <a:lstStyle/>
          <a:p>
            <a:r>
              <a:rPr lang="es-ES" dirty="0" smtClean="0"/>
              <a:t>Una fuente de alimentación es un dispositivo que transforma la corriente eléctrica de la red, que es alterna (\(CA\)), en una corriente continua (\(CC\)) que la mayoría de los aparatos electrónicos necesitan para funcionar. Su función principal es convertir y regular la energía para suministrar voltajes y c</a:t>
            </a:r>
            <a:endParaRPr lang="es-GT" dirty="0"/>
          </a:p>
        </p:txBody>
      </p:sp>
      <p:pic>
        <p:nvPicPr>
          <p:cNvPr id="19" name="Imagen 18"/>
          <p:cNvPicPr>
            <a:picLocks noChangeAspect="1"/>
          </p:cNvPicPr>
          <p:nvPr/>
        </p:nvPicPr>
        <p:blipFill>
          <a:blip r:embed="rId2"/>
          <a:stretch>
            <a:fillRect/>
          </a:stretch>
        </p:blipFill>
        <p:spPr>
          <a:xfrm>
            <a:off x="5219699" y="4061209"/>
            <a:ext cx="3171219" cy="2250691"/>
          </a:xfrm>
          <a:prstGeom prst="rect">
            <a:avLst/>
          </a:prstGeom>
        </p:spPr>
      </p:pic>
    </p:spTree>
    <p:extLst>
      <p:ext uri="{BB962C8B-B14F-4D97-AF65-F5344CB8AC3E}">
        <p14:creationId xmlns:p14="http://schemas.microsoft.com/office/powerpoint/2010/main" val="142897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1" nodeType="clickEffect">
                                  <p:stCondLst>
                                    <p:cond delay="0"/>
                                  </p:stCondLst>
                                  <p:childTnLst>
                                    <p:animClr clrSpc="hsl" dir="cw">
                                      <p:cBhvr override="childStyle">
                                        <p:cTn id="10" dur="500" fill="hold"/>
                                        <p:tgtEl>
                                          <p:spTgt spid="2"/>
                                        </p:tgtEl>
                                        <p:attrNameLst>
                                          <p:attrName>style.color</p:attrName>
                                        </p:attrNameLst>
                                      </p:cBhvr>
                                      <p:by>
                                        <p:hsl h="7200000" s="0" l="0"/>
                                      </p:by>
                                    </p:animClr>
                                    <p:animClr clrSpc="hsl" dir="cw">
                                      <p:cBhvr>
                                        <p:cTn id="11" dur="500" fill="hold"/>
                                        <p:tgtEl>
                                          <p:spTgt spid="2"/>
                                        </p:tgtEl>
                                        <p:attrNameLst>
                                          <p:attrName>fillcolor</p:attrName>
                                        </p:attrNameLst>
                                      </p:cBhvr>
                                      <p:by>
                                        <p:hsl h="7200000" s="0" l="0"/>
                                      </p:by>
                                    </p:animClr>
                                    <p:animClr clrSpc="hsl" dir="cw">
                                      <p:cBhvr>
                                        <p:cTn id="12" dur="500" fill="hold"/>
                                        <p:tgtEl>
                                          <p:spTgt spid="2"/>
                                        </p:tgtEl>
                                        <p:attrNameLst>
                                          <p:attrName>stroke.color</p:attrName>
                                        </p:attrNameLst>
                                      </p:cBhvr>
                                      <p:by>
                                        <p:hsl h="7200000" s="0" l="0"/>
                                      </p:by>
                                    </p:animClr>
                                    <p:set>
                                      <p:cBhvr>
                                        <p:cTn id="13"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EXTERNAS DE UNA COMPUTADORA</a:t>
            </a:r>
            <a:endParaRPr lang="es-GT" dirty="0"/>
          </a:p>
        </p:txBody>
      </p:sp>
      <p:sp>
        <p:nvSpPr>
          <p:cNvPr id="3" name="Marcador de contenido 2"/>
          <p:cNvSpPr>
            <a:spLocks noGrp="1"/>
          </p:cNvSpPr>
          <p:nvPr>
            <p:ph idx="1"/>
          </p:nvPr>
        </p:nvSpPr>
        <p:spPr/>
        <p:txBody>
          <a:bodyPr/>
          <a:lstStyle/>
          <a:p>
            <a:r>
              <a:rPr lang="es-ES" b="1" dirty="0" smtClean="0">
                <a:hlinkClick r:id="rId2"/>
              </a:rPr>
              <a:t>monitor</a:t>
            </a:r>
            <a:r>
              <a:rPr lang="es-ES" b="1" dirty="0" smtClean="0"/>
              <a:t>, el </a:t>
            </a:r>
            <a:r>
              <a:rPr lang="es-ES" b="1" dirty="0" smtClean="0">
                <a:hlinkClick r:id="rId3"/>
              </a:rPr>
              <a:t>teclado</a:t>
            </a:r>
            <a:r>
              <a:rPr lang="es-ES" b="1" dirty="0" smtClean="0"/>
              <a:t>, el </a:t>
            </a:r>
            <a:r>
              <a:rPr lang="es-ES" b="1" dirty="0" smtClean="0">
                <a:hlinkClick r:id="rId4"/>
              </a:rPr>
              <a:t>mouse</a:t>
            </a:r>
            <a:r>
              <a:rPr lang="es-ES" b="1" dirty="0" smtClean="0"/>
              <a:t>, las </a:t>
            </a:r>
            <a:r>
              <a:rPr lang="es-ES" b="1" dirty="0" smtClean="0">
                <a:hlinkClick r:id="rId5"/>
              </a:rPr>
              <a:t>bocinas</a:t>
            </a:r>
            <a:r>
              <a:rPr lang="es-ES" b="1" dirty="0" smtClean="0"/>
              <a:t>, la </a:t>
            </a:r>
            <a:r>
              <a:rPr lang="es-ES" b="1" dirty="0" smtClean="0">
                <a:hlinkClick r:id="rId6"/>
              </a:rPr>
              <a:t>impresora</a:t>
            </a:r>
            <a:r>
              <a:rPr lang="es-ES" b="1" dirty="0" smtClean="0"/>
              <a:t>, el </a:t>
            </a:r>
            <a:r>
              <a:rPr lang="es-ES" b="1" dirty="0" smtClean="0">
                <a:hlinkClick r:id="rId7"/>
              </a:rPr>
              <a:t>escáner</a:t>
            </a:r>
            <a:r>
              <a:rPr lang="es-ES" b="1" dirty="0" smtClean="0"/>
              <a:t>, la </a:t>
            </a:r>
            <a:r>
              <a:rPr lang="es-ES" b="1" dirty="0" smtClean="0">
                <a:hlinkClick r:id="rId8"/>
              </a:rPr>
              <a:t>cámara web</a:t>
            </a:r>
            <a:r>
              <a:rPr lang="es-ES" b="1" dirty="0" smtClean="0"/>
              <a:t> y el </a:t>
            </a:r>
            <a:r>
              <a:rPr lang="es-ES" b="1" dirty="0" smtClean="0">
                <a:hlinkClick r:id="rId9"/>
              </a:rPr>
              <a:t>micrófono</a:t>
            </a:r>
            <a:r>
              <a:rPr lang="es-ES" dirty="0" smtClean="0"/>
              <a:t>, </a:t>
            </a:r>
            <a:endParaRPr lang="es-GT" dirty="0"/>
          </a:p>
        </p:txBody>
      </p:sp>
    </p:spTree>
    <p:extLst>
      <p:ext uri="{BB962C8B-B14F-4D97-AF65-F5344CB8AC3E}">
        <p14:creationId xmlns:p14="http://schemas.microsoft.com/office/powerpoint/2010/main" val="51009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520</Words>
  <Application>Microsoft Office PowerPoint</Application>
  <PresentationFormat>Panorámica</PresentationFormat>
  <Paragraphs>34</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INSTITUTO NACIONAL DE EDUCACION DIVERSIFICADA INED  SANTA CRUZ NARANJO SANTA ROSA  </vt:lpstr>
      <vt:lpstr>PARTES INTERNAS Y EXTERNAS DE UNA COMPUTADORA</vt:lpstr>
      <vt:lpstr>PARTES INTERNAS </vt:lpstr>
      <vt:lpstr>CPU</vt:lpstr>
      <vt:lpstr>TERGETA MADRE </vt:lpstr>
      <vt:lpstr>MEMORIA RAM</vt:lpstr>
      <vt:lpstr>DISCO  DE ALMACENAMIENTO</vt:lpstr>
      <vt:lpstr>FUENTE DE ALIMENTACION</vt:lpstr>
      <vt:lpstr>PARTES EXTERNAS DE UNA COMPUTADORA</vt:lpstr>
      <vt:lpstr>MONITOR</vt:lpstr>
      <vt:lpstr>TECLADO</vt:lpstr>
      <vt:lpstr>MAUSE</vt:lpstr>
      <vt:lpstr>BOCINAS </vt:lpstr>
      <vt:lpstr>IMPRESORA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NACIONAL DE EDUCACION DIVERSIFICADA INED  SANTA CRUZ NARANJO SANTA ROSA</dc:title>
  <dc:creator>GNet</dc:creator>
  <cp:lastModifiedBy>GNet</cp:lastModifiedBy>
  <cp:revision>6</cp:revision>
  <dcterms:created xsi:type="dcterms:W3CDTF">2025-10-28T17:21:13Z</dcterms:created>
  <dcterms:modified xsi:type="dcterms:W3CDTF">2025-10-28T18:01:01Z</dcterms:modified>
</cp:coreProperties>
</file>