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075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2364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00223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23883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51088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3144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4223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001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866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4270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8287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286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6666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7415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48708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7669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402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100F730-4240-4DCB-86F8-DB276609EF6B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83BE3-801A-4360-AF79-8F5865B9A3C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829155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Mineralog%C3%ADa" TargetMode="External"/><Relationship Id="rId2" Type="http://schemas.openxmlformats.org/officeDocument/2006/relationships/hyperlink" Target="https://es.wikipedia.org/wiki/Medio_ambiente_natural#cite_note-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s.wikipedia.org/wiki/Estructura_del_suelo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Nivel_macrosc%C3%B3pico" TargetMode="External"/><Relationship Id="rId3" Type="http://schemas.openxmlformats.org/officeDocument/2006/relationships/hyperlink" Target="https://es.wikipedia.org/wiki/Espacio_natural" TargetMode="External"/><Relationship Id="rId7" Type="http://schemas.openxmlformats.org/officeDocument/2006/relationships/hyperlink" Target="https://es.wikipedia.org/wiki/Medio_ambiente_natural#cite_note-6" TargetMode="External"/><Relationship Id="rId2" Type="http://schemas.openxmlformats.org/officeDocument/2006/relationships/hyperlink" Target="https://es.wikipedia.org/wiki/Programa_de_las_Naciones_Unidas_para_el_Medio_Ambient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lantae" TargetMode="External"/><Relationship Id="rId11" Type="http://schemas.openxmlformats.org/officeDocument/2006/relationships/hyperlink" Target="https://es.wikipedia.org/wiki/Medio_ambiente_natural#cite_note-:1-7" TargetMode="External"/><Relationship Id="rId5" Type="http://schemas.openxmlformats.org/officeDocument/2006/relationships/hyperlink" Target="https://es.wikipedia.org/wiki/Relieve_terrestre" TargetMode="External"/><Relationship Id="rId10" Type="http://schemas.openxmlformats.org/officeDocument/2006/relationships/hyperlink" Target="https://es.wikipedia.org/wiki/Biota" TargetMode="External"/><Relationship Id="rId4" Type="http://schemas.openxmlformats.org/officeDocument/2006/relationships/hyperlink" Target="https://es.wikipedia.org/wiki/Temperatura" TargetMode="External"/><Relationship Id="rId9" Type="http://schemas.openxmlformats.org/officeDocument/2006/relationships/hyperlink" Target="https://es.wikipedia.org/wiki/Factores_abi%C3%B3ticos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aleontolog%C3%ADa" TargetMode="External"/><Relationship Id="rId13" Type="http://schemas.openxmlformats.org/officeDocument/2006/relationships/hyperlink" Target="https://es.wikipedia.org/wiki/F%C3%ADsica" TargetMode="External"/><Relationship Id="rId3" Type="http://schemas.openxmlformats.org/officeDocument/2006/relationships/hyperlink" Target="https://es.wikipedia.org/wiki/Ciencia" TargetMode="External"/><Relationship Id="rId7" Type="http://schemas.openxmlformats.org/officeDocument/2006/relationships/hyperlink" Target="https://es.wikipedia.org/wiki/Geolog%C3%ADa" TargetMode="External"/><Relationship Id="rId12" Type="http://schemas.openxmlformats.org/officeDocument/2006/relationships/hyperlink" Target="https://es.wikipedia.org/wiki/Geodesia" TargetMode="External"/><Relationship Id="rId17" Type="http://schemas.openxmlformats.org/officeDocument/2006/relationships/hyperlink" Target="https://es.wikipedia.org/wiki/Matem%C3%A1ticas" TargetMode="External"/><Relationship Id="rId2" Type="http://schemas.openxmlformats.org/officeDocument/2006/relationships/hyperlink" Target="https://es.wikipedia.org/wiki/Ciencias_de_la_Tierra" TargetMode="External"/><Relationship Id="rId16" Type="http://schemas.openxmlformats.org/officeDocument/2006/relationships/hyperlink" Target="https://es.wikipedia.org/wiki/Geocron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Geograf%C3%ADa_f%C3%ADsica" TargetMode="External"/><Relationship Id="rId11" Type="http://schemas.openxmlformats.org/officeDocument/2006/relationships/hyperlink" Target="https://es.wikipedia.org/wiki/Oceanograf%C3%ADa" TargetMode="External"/><Relationship Id="rId5" Type="http://schemas.openxmlformats.org/officeDocument/2006/relationships/hyperlink" Target="https://es.wikipedia.org/wiki/Disciplina" TargetMode="External"/><Relationship Id="rId15" Type="http://schemas.openxmlformats.org/officeDocument/2006/relationships/hyperlink" Target="https://es.wikipedia.org/wiki/Biolog%C3%ADa" TargetMode="External"/><Relationship Id="rId10" Type="http://schemas.openxmlformats.org/officeDocument/2006/relationships/hyperlink" Target="https://es.wikipedia.org/wiki/Climatolog%C3%ADa" TargetMode="External"/><Relationship Id="rId4" Type="http://schemas.openxmlformats.org/officeDocument/2006/relationships/hyperlink" Target="https://es.wikipedia.org/wiki/Tierra" TargetMode="External"/><Relationship Id="rId9" Type="http://schemas.openxmlformats.org/officeDocument/2006/relationships/hyperlink" Target="https://es.wikipedia.org/wiki/Geof%C3%ADsica" TargetMode="External"/><Relationship Id="rId14" Type="http://schemas.openxmlformats.org/officeDocument/2006/relationships/hyperlink" Target="https://es.wikipedia.org/wiki/Qu%C3%ADm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Edwin Antonio </a:t>
            </a:r>
            <a:r>
              <a:rPr lang="es-ES" dirty="0" err="1" smtClean="0"/>
              <a:t>bin</a:t>
            </a:r>
            <a:r>
              <a:rPr lang="es-ES" dirty="0" smtClean="0"/>
              <a:t> </a:t>
            </a:r>
            <a:r>
              <a:rPr lang="es-ES" dirty="0" err="1" smtClean="0"/>
              <a:t>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bachillerato en </a:t>
            </a:r>
            <a:r>
              <a:rPr lang="es-ES" dirty="0" err="1" smtClean="0"/>
              <a:t>coputacion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8514520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663994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clasificacion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Como contraposición al entorno natural está el </a:t>
            </a:r>
            <a:r>
              <a:rPr lang="es-ES" dirty="0" smtClean="0">
                <a:hlinkClick r:id="rId2" tooltip="Ambiente construido"/>
              </a:rPr>
              <a:t>ambiente construido</a:t>
            </a:r>
            <a:r>
              <a:rPr lang="es-ES" dirty="0" smtClean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ES" dirty="0" smtClean="0">
                <a:hlinkClick r:id="rId3" tooltip="Choza"/>
              </a:rPr>
              <a:t>choza</a:t>
            </a:r>
            <a:r>
              <a:rPr lang="es-ES" dirty="0" smtClean="0"/>
              <a:t> de barro o un </a:t>
            </a:r>
            <a:r>
              <a:rPr lang="es-ES" dirty="0" smtClean="0">
                <a:hlinkClick r:id="rId4" tooltip="Sistema fotovoltaico"/>
              </a:rPr>
              <a:t>sistema fotovoltaico</a:t>
            </a:r>
            <a:r>
              <a:rPr lang="es-ES" dirty="0" smtClean="0"/>
              <a:t> en el </a:t>
            </a:r>
            <a:r>
              <a:rPr lang="es-ES" dirty="0" smtClean="0">
                <a:hlinkClick r:id="rId5" tooltip="Desierto"/>
              </a:rPr>
              <a:t>desierto</a:t>
            </a:r>
            <a:r>
              <a:rPr lang="es-ES" dirty="0" smtClean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ES" dirty="0" smtClean="0">
                <a:hlinkClick r:id="rId6" tooltip="Castor"/>
              </a:rPr>
              <a:t>presas de castores</a:t>
            </a:r>
            <a:r>
              <a:rPr lang="es-ES" dirty="0" smtClean="0"/>
              <a:t>, y las obras de las </a:t>
            </a:r>
            <a:r>
              <a:rPr lang="es-ES" dirty="0" smtClean="0">
                <a:hlinkClick r:id="rId7" tooltip="Isoptera"/>
              </a:rPr>
              <a:t>termitas</a:t>
            </a:r>
            <a:r>
              <a:rPr lang="es-ES" dirty="0" smtClean="0"/>
              <a:t>, termiteros o </a:t>
            </a:r>
            <a:r>
              <a:rPr lang="es-ES" dirty="0" smtClean="0">
                <a:hlinkClick r:id="rId8" tooltip="Termitero"/>
              </a:rPr>
              <a:t>montículos</a:t>
            </a:r>
            <a:r>
              <a:rPr lang="es-ES" dirty="0" smtClean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5788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ocidente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personas rara vez encuentran ambientes </a:t>
            </a:r>
            <a:r>
              <a:rPr lang="es-ES" i="1" dirty="0" smtClean="0"/>
              <a:t>absolutamente naturales</a:t>
            </a:r>
            <a:r>
              <a:rPr lang="es-ES" dirty="0" smtClean="0"/>
              <a:t> en la Tierra, y la naturalidad generalmente varía en un continuo, desde el 100 % natural en un extremo hasta el 0 % natural en el otro. Más precisamente, podemos considerar los diferentes aspectos o componentes de un entorno, y ver que su grado de naturalidad no es uniforme.</a:t>
            </a:r>
            <a:r>
              <a:rPr lang="es-ES" baseline="30000" dirty="0" smtClean="0">
                <a:hlinkClick r:id="rId2"/>
              </a:rPr>
              <a:t>[5]</a:t>
            </a:r>
            <a:r>
              <a:rPr lang="es-ES" dirty="0" smtClean="0"/>
              <a:t>​ Si, por ejemplo, en un campo agrícola, la </a:t>
            </a:r>
            <a:r>
              <a:rPr lang="es-ES" dirty="0" smtClean="0">
                <a:hlinkClick r:id="rId3" tooltip="Mineralogía"/>
              </a:rPr>
              <a:t>composición mineralógica</a:t>
            </a:r>
            <a:r>
              <a:rPr lang="es-ES" dirty="0" smtClean="0"/>
              <a:t> y la </a:t>
            </a:r>
            <a:r>
              <a:rPr lang="es-ES" dirty="0" smtClean="0">
                <a:hlinkClick r:id="rId4" tooltip="Estructura del suelo"/>
              </a:rPr>
              <a:t>estructura</a:t>
            </a:r>
            <a:r>
              <a:rPr lang="es-ES" dirty="0" smtClean="0"/>
              <a:t> de su suelo son similares a las de un suelo de bosque no perturbado, pero la estructura es bastante diferente.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355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orientacion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Según el </a:t>
            </a:r>
            <a:r>
              <a:rPr lang="es-ES" dirty="0" smtClean="0">
                <a:hlinkClick r:id="rId2" tooltip="Programa de las Naciones Unidas para el Medio Ambiente"/>
              </a:rPr>
              <a:t>Programa de las Naciones Unidas para el Medio Ambiente</a:t>
            </a:r>
            <a:r>
              <a:rPr lang="es-ES" dirty="0" smtClean="0"/>
              <a:t> (PNUMA) se usa más comúnmente en referencia al ambiente «</a:t>
            </a:r>
            <a:r>
              <a:rPr lang="es-ES" dirty="0" smtClean="0">
                <a:hlinkClick r:id="rId3" tooltip="Espacio natural"/>
              </a:rPr>
              <a:t>natural</a:t>
            </a:r>
            <a:r>
              <a:rPr lang="es-ES" dirty="0" smtClean="0"/>
              <a:t>», o la suma de todos los componentes vivos y los abióticos que rodean a un organismo, o grupo de organismos. El </a:t>
            </a:r>
            <a:r>
              <a:rPr lang="es-ES" i="1" dirty="0" smtClean="0"/>
              <a:t>medio ambiente natural</a:t>
            </a:r>
            <a:r>
              <a:rPr lang="es-ES" dirty="0" smtClean="0"/>
              <a:t> comprende componentes físicos tales como aire, </a:t>
            </a:r>
            <a:r>
              <a:rPr lang="es-ES" dirty="0" smtClean="0">
                <a:hlinkClick r:id="rId4" tooltip="Temperatura"/>
              </a:rPr>
              <a:t>temperatura</a:t>
            </a:r>
            <a:r>
              <a:rPr lang="es-ES" dirty="0" smtClean="0"/>
              <a:t>, </a:t>
            </a:r>
            <a:r>
              <a:rPr lang="es-ES" dirty="0" smtClean="0">
                <a:hlinkClick r:id="rId5" tooltip="Relieve terrestre"/>
              </a:rPr>
              <a:t>relieve</a:t>
            </a:r>
            <a:r>
              <a:rPr lang="es-ES" dirty="0" smtClean="0"/>
              <a:t>, suelos y cuerpos de agua así como componentes vivos: </a:t>
            </a:r>
            <a:r>
              <a:rPr lang="es-ES" dirty="0" smtClean="0">
                <a:hlinkClick r:id="rId6" tooltip="Plantae"/>
              </a:rPr>
              <a:t>plantas</a:t>
            </a:r>
            <a:r>
              <a:rPr lang="es-ES" dirty="0" smtClean="0"/>
              <a:t>, animales y microorganismos. También existe el «medio ambiente construido», que comprende todos los elementos y los procesos hechos por el hombre.</a:t>
            </a:r>
            <a:r>
              <a:rPr lang="es-ES" baseline="30000" dirty="0" smtClean="0">
                <a:hlinkClick r:id="rId7"/>
              </a:rPr>
              <a:t>[6]</a:t>
            </a:r>
            <a:r>
              <a:rPr lang="es-ES" dirty="0" smtClean="0"/>
              <a:t>​ En términos </a:t>
            </a:r>
            <a:r>
              <a:rPr lang="es-ES" dirty="0" smtClean="0">
                <a:hlinkClick r:id="rId8" tooltip="Nivel macroscópico"/>
              </a:rPr>
              <a:t>macroscópicos</a:t>
            </a:r>
            <a:r>
              <a:rPr lang="es-ES" dirty="0" smtClean="0"/>
              <a:t> se suele considerar al medioambiente como un sector, una región o un todo (escala global). En cada uno de esos niveles o alcances de estudio hay una interacción entre el aire, del agua o del suelo como agentes </a:t>
            </a:r>
            <a:r>
              <a:rPr lang="es-ES" dirty="0" smtClean="0">
                <a:hlinkClick r:id="rId9" tooltip="Factores abióticos"/>
              </a:rPr>
              <a:t>abióticos</a:t>
            </a:r>
            <a:r>
              <a:rPr lang="es-ES" dirty="0" smtClean="0"/>
              <a:t> y de toda una gran variedad de organismos animales y vegetales, con distinto nivel de organización celular, como integrantes del mundo </a:t>
            </a:r>
            <a:r>
              <a:rPr lang="es-ES" dirty="0" smtClean="0">
                <a:hlinkClick r:id="rId10" tooltip="Biota"/>
              </a:rPr>
              <a:t>biótico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11"/>
              </a:rPr>
              <a:t>[7]</a:t>
            </a:r>
            <a:r>
              <a:rPr lang="es-ES" dirty="0" smtClean="0"/>
              <a:t>​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40468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destello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</a:t>
            </a:r>
            <a:r>
              <a:rPr lang="es-ES" dirty="0" smtClean="0">
                <a:hlinkClick r:id="rId2" tooltip="Ciencias de la Tierra"/>
              </a:rPr>
              <a:t>ciencias de la Tierra</a:t>
            </a:r>
            <a:r>
              <a:rPr lang="es-ES" dirty="0" smtClean="0"/>
              <a:t> (también conocidas como </a:t>
            </a:r>
            <a:r>
              <a:rPr lang="es-ES" dirty="0" err="1" smtClean="0"/>
              <a:t>geociencias</a:t>
            </a:r>
            <a:r>
              <a:rPr lang="es-ES" dirty="0" smtClean="0"/>
              <a:t> o ciencias geológicas) engloban todas las </a:t>
            </a:r>
            <a:r>
              <a:rPr lang="es-ES" dirty="0" smtClean="0">
                <a:hlinkClick r:id="rId3" tooltip="Ciencia"/>
              </a:rPr>
              <a:t>ciencias</a:t>
            </a:r>
            <a:r>
              <a:rPr lang="es-ES" dirty="0" smtClean="0"/>
              <a:t> relacionadas con el estudio directo del planeta </a:t>
            </a:r>
            <a:r>
              <a:rPr lang="es-ES" dirty="0" smtClean="0">
                <a:hlinkClick r:id="rId4" tooltip="Tierra"/>
              </a:rPr>
              <a:t>Tierra</a:t>
            </a:r>
            <a:r>
              <a:rPr lang="es-ES" dirty="0" smtClean="0"/>
              <a:t> como tal. Hay diferentes </a:t>
            </a:r>
            <a:r>
              <a:rPr lang="es-ES" dirty="0" smtClean="0">
                <a:hlinkClick r:id="rId5" tooltip="Disciplina"/>
              </a:rPr>
              <a:t>disciplinas</a:t>
            </a:r>
            <a:r>
              <a:rPr lang="es-ES" dirty="0" smtClean="0"/>
              <a:t> en ciencias de la tierra, como </a:t>
            </a:r>
            <a:r>
              <a:rPr lang="es-ES" dirty="0" smtClean="0">
                <a:hlinkClick r:id="rId6" tooltip="Geografía física"/>
              </a:rPr>
              <a:t>geografía física</a:t>
            </a:r>
            <a:r>
              <a:rPr lang="es-ES" dirty="0" smtClean="0"/>
              <a:t>, </a:t>
            </a:r>
            <a:r>
              <a:rPr lang="es-ES" dirty="0" smtClean="0">
                <a:hlinkClick r:id="rId7" tooltip="Geología"/>
              </a:rPr>
              <a:t>geología</a:t>
            </a:r>
            <a:r>
              <a:rPr lang="es-ES" dirty="0" smtClean="0"/>
              <a:t>, </a:t>
            </a:r>
            <a:r>
              <a:rPr lang="es-ES" dirty="0" smtClean="0">
                <a:hlinkClick r:id="rId8" tooltip="Paleontología"/>
              </a:rPr>
              <a:t>paleontología</a:t>
            </a:r>
            <a:r>
              <a:rPr lang="es-ES" dirty="0" smtClean="0"/>
              <a:t>, </a:t>
            </a:r>
            <a:r>
              <a:rPr lang="es-ES" dirty="0" smtClean="0">
                <a:hlinkClick r:id="rId9" tooltip="Geofísica"/>
              </a:rPr>
              <a:t>geofísica</a:t>
            </a:r>
            <a:r>
              <a:rPr lang="es-ES" dirty="0" smtClean="0"/>
              <a:t>, </a:t>
            </a:r>
            <a:r>
              <a:rPr lang="es-ES" dirty="0" smtClean="0">
                <a:hlinkClick r:id="rId10" tooltip="Climatología"/>
              </a:rPr>
              <a:t>climatología</a:t>
            </a:r>
            <a:r>
              <a:rPr lang="es-ES" dirty="0" smtClean="0"/>
              <a:t>, </a:t>
            </a:r>
            <a:r>
              <a:rPr lang="es-ES" dirty="0" smtClean="0">
                <a:hlinkClick r:id="rId11" tooltip="Oceanografía"/>
              </a:rPr>
              <a:t>oceanografía</a:t>
            </a:r>
            <a:r>
              <a:rPr lang="es-ES" dirty="0" smtClean="0"/>
              <a:t> o </a:t>
            </a:r>
            <a:r>
              <a:rPr lang="es-ES" dirty="0" smtClean="0">
                <a:hlinkClick r:id="rId12" tooltip="Geodesia"/>
              </a:rPr>
              <a:t>geodesia</a:t>
            </a:r>
            <a:r>
              <a:rPr lang="es-ES" dirty="0" smtClean="0"/>
              <a:t>, ente otras. Estas disciplinas utilizan la </a:t>
            </a:r>
            <a:r>
              <a:rPr lang="es-ES" dirty="0" smtClean="0">
                <a:hlinkClick r:id="rId13" tooltip="Física"/>
              </a:rPr>
              <a:t>física</a:t>
            </a:r>
            <a:r>
              <a:rPr lang="es-ES" dirty="0" smtClean="0"/>
              <a:t>, la </a:t>
            </a:r>
            <a:r>
              <a:rPr lang="es-ES" dirty="0" smtClean="0">
                <a:hlinkClick r:id="rId14" tooltip="Química"/>
              </a:rPr>
              <a:t>química</a:t>
            </a:r>
            <a:r>
              <a:rPr lang="es-ES" dirty="0" smtClean="0"/>
              <a:t>, la </a:t>
            </a:r>
            <a:r>
              <a:rPr lang="es-ES" dirty="0" smtClean="0">
                <a:hlinkClick r:id="rId15" tooltip="Biología"/>
              </a:rPr>
              <a:t>biología</a:t>
            </a:r>
            <a:r>
              <a:rPr lang="es-ES" dirty="0" smtClean="0"/>
              <a:t>, la </a:t>
            </a:r>
            <a:r>
              <a:rPr lang="es-ES" dirty="0" err="1" smtClean="0">
                <a:hlinkClick r:id="rId16" tooltip="Geocronología"/>
              </a:rPr>
              <a:t>geocronología</a:t>
            </a:r>
            <a:r>
              <a:rPr lang="es-ES" dirty="0" smtClean="0"/>
              <a:t> y las </a:t>
            </a:r>
            <a:r>
              <a:rPr lang="es-ES" dirty="0" smtClean="0">
                <a:hlinkClick r:id="rId17" tooltip="Matemáticas"/>
              </a:rPr>
              <a:t>matemáticas</a:t>
            </a:r>
            <a:r>
              <a:rPr lang="es-ES" dirty="0" smtClean="0"/>
              <a:t> para desarrollar una comprensión cualitativa y cuantitativa de las principales áreas o </a:t>
            </a:r>
            <a:r>
              <a:rPr lang="es-ES" i="1" dirty="0" smtClean="0"/>
              <a:t>esferas</a:t>
            </a:r>
            <a:r>
              <a:rPr lang="es-ES" dirty="0" smtClean="0"/>
              <a:t> de la Tierra.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158738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</TotalTime>
  <Words>503</Words>
  <Application>Microsoft Office PowerPoint</Application>
  <PresentationFormat>Panorámica</PresentationFormat>
  <Paragraphs>12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Edwin Antonio bin pichilla</vt:lpstr>
      <vt:lpstr>Medio ambiente</vt:lpstr>
      <vt:lpstr>clasificacion</vt:lpstr>
      <vt:lpstr>ocidente</vt:lpstr>
      <vt:lpstr>orientacion</vt:lpstr>
      <vt:lpstr>destello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Edwin Antonio bin pichilla</dc:title>
  <dc:creator>GNet</dc:creator>
  <cp:lastModifiedBy>GNet</cp:lastModifiedBy>
  <cp:revision>3</cp:revision>
  <dcterms:created xsi:type="dcterms:W3CDTF">2025-10-07T15:13:34Z</dcterms:created>
  <dcterms:modified xsi:type="dcterms:W3CDTF">2025-10-07T15:31:37Z</dcterms:modified>
</cp:coreProperties>
</file>