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GT"/>
          </a:p>
        </p:txBody>
      </p:sp>
      <p:sp>
        <p:nvSpPr>
          <p:cNvPr id="4" name="Marcador de fecha 3"/>
          <p:cNvSpPr>
            <a:spLocks noGrp="1"/>
          </p:cNvSpPr>
          <p:nvPr>
            <p:ph type="dt" sz="half" idx="10"/>
          </p:nvPr>
        </p:nvSpPr>
        <p:spPr/>
        <p:txBody>
          <a:bodyPr/>
          <a:lstStyle/>
          <a:p>
            <a:fld id="{A67A5FFE-C158-40F4-99B2-859B3AF703CB}"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4DEFC94-2756-4495-8E21-6ABCADFF0B05}" type="slidenum">
              <a:rPr lang="es-GT" smtClean="0"/>
              <a:t>‹Nº›</a:t>
            </a:fld>
            <a:endParaRPr lang="es-GT"/>
          </a:p>
        </p:txBody>
      </p:sp>
    </p:spTree>
    <p:extLst>
      <p:ext uri="{BB962C8B-B14F-4D97-AF65-F5344CB8AC3E}">
        <p14:creationId xmlns:p14="http://schemas.microsoft.com/office/powerpoint/2010/main" val="369506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A67A5FFE-C158-40F4-99B2-859B3AF703CB}"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4DEFC94-2756-4495-8E21-6ABCADFF0B05}" type="slidenum">
              <a:rPr lang="es-GT" smtClean="0"/>
              <a:t>‹Nº›</a:t>
            </a:fld>
            <a:endParaRPr lang="es-GT"/>
          </a:p>
        </p:txBody>
      </p:sp>
    </p:spTree>
    <p:extLst>
      <p:ext uri="{BB962C8B-B14F-4D97-AF65-F5344CB8AC3E}">
        <p14:creationId xmlns:p14="http://schemas.microsoft.com/office/powerpoint/2010/main" val="84969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A67A5FFE-C158-40F4-99B2-859B3AF703CB}"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4DEFC94-2756-4495-8E21-6ABCADFF0B05}" type="slidenum">
              <a:rPr lang="es-GT" smtClean="0"/>
              <a:t>‹Nº›</a:t>
            </a:fld>
            <a:endParaRPr lang="es-GT"/>
          </a:p>
        </p:txBody>
      </p:sp>
    </p:spTree>
    <p:extLst>
      <p:ext uri="{BB962C8B-B14F-4D97-AF65-F5344CB8AC3E}">
        <p14:creationId xmlns:p14="http://schemas.microsoft.com/office/powerpoint/2010/main" val="250898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A67A5FFE-C158-40F4-99B2-859B3AF703CB}"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4DEFC94-2756-4495-8E21-6ABCADFF0B05}" type="slidenum">
              <a:rPr lang="es-GT" smtClean="0"/>
              <a:t>‹Nº›</a:t>
            </a:fld>
            <a:endParaRPr lang="es-GT"/>
          </a:p>
        </p:txBody>
      </p:sp>
    </p:spTree>
    <p:extLst>
      <p:ext uri="{BB962C8B-B14F-4D97-AF65-F5344CB8AC3E}">
        <p14:creationId xmlns:p14="http://schemas.microsoft.com/office/powerpoint/2010/main" val="194772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67A5FFE-C158-40F4-99B2-859B3AF703CB}"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A4DEFC94-2756-4495-8E21-6ABCADFF0B05}" type="slidenum">
              <a:rPr lang="es-GT" smtClean="0"/>
              <a:t>‹Nº›</a:t>
            </a:fld>
            <a:endParaRPr lang="es-GT"/>
          </a:p>
        </p:txBody>
      </p:sp>
    </p:spTree>
    <p:extLst>
      <p:ext uri="{BB962C8B-B14F-4D97-AF65-F5344CB8AC3E}">
        <p14:creationId xmlns:p14="http://schemas.microsoft.com/office/powerpoint/2010/main" val="19132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fecha 4"/>
          <p:cNvSpPr>
            <a:spLocks noGrp="1"/>
          </p:cNvSpPr>
          <p:nvPr>
            <p:ph type="dt" sz="half" idx="10"/>
          </p:nvPr>
        </p:nvSpPr>
        <p:spPr/>
        <p:txBody>
          <a:bodyPr/>
          <a:lstStyle/>
          <a:p>
            <a:fld id="{A67A5FFE-C158-40F4-99B2-859B3AF703CB}" type="datetimeFigureOut">
              <a:rPr lang="es-GT" smtClean="0"/>
              <a:t>28/10/2025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A4DEFC94-2756-4495-8E21-6ABCADFF0B05}" type="slidenum">
              <a:rPr lang="es-GT" smtClean="0"/>
              <a:t>‹Nº›</a:t>
            </a:fld>
            <a:endParaRPr lang="es-GT"/>
          </a:p>
        </p:txBody>
      </p:sp>
    </p:spTree>
    <p:extLst>
      <p:ext uri="{BB962C8B-B14F-4D97-AF65-F5344CB8AC3E}">
        <p14:creationId xmlns:p14="http://schemas.microsoft.com/office/powerpoint/2010/main" val="134974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Marcador de fecha 6"/>
          <p:cNvSpPr>
            <a:spLocks noGrp="1"/>
          </p:cNvSpPr>
          <p:nvPr>
            <p:ph type="dt" sz="half" idx="10"/>
          </p:nvPr>
        </p:nvSpPr>
        <p:spPr/>
        <p:txBody>
          <a:bodyPr/>
          <a:lstStyle/>
          <a:p>
            <a:fld id="{A67A5FFE-C158-40F4-99B2-859B3AF703CB}" type="datetimeFigureOut">
              <a:rPr lang="es-GT" smtClean="0"/>
              <a:t>28/10/2025</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A4DEFC94-2756-4495-8E21-6ABCADFF0B05}" type="slidenum">
              <a:rPr lang="es-GT" smtClean="0"/>
              <a:t>‹Nº›</a:t>
            </a:fld>
            <a:endParaRPr lang="es-GT"/>
          </a:p>
        </p:txBody>
      </p:sp>
    </p:spTree>
    <p:extLst>
      <p:ext uri="{BB962C8B-B14F-4D97-AF65-F5344CB8AC3E}">
        <p14:creationId xmlns:p14="http://schemas.microsoft.com/office/powerpoint/2010/main" val="286016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fecha 2"/>
          <p:cNvSpPr>
            <a:spLocks noGrp="1"/>
          </p:cNvSpPr>
          <p:nvPr>
            <p:ph type="dt" sz="half" idx="10"/>
          </p:nvPr>
        </p:nvSpPr>
        <p:spPr/>
        <p:txBody>
          <a:bodyPr/>
          <a:lstStyle/>
          <a:p>
            <a:fld id="{A67A5FFE-C158-40F4-99B2-859B3AF703CB}" type="datetimeFigureOut">
              <a:rPr lang="es-GT" smtClean="0"/>
              <a:t>28/10/2025</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A4DEFC94-2756-4495-8E21-6ABCADFF0B05}" type="slidenum">
              <a:rPr lang="es-GT" smtClean="0"/>
              <a:t>‹Nº›</a:t>
            </a:fld>
            <a:endParaRPr lang="es-GT"/>
          </a:p>
        </p:txBody>
      </p:sp>
    </p:spTree>
    <p:extLst>
      <p:ext uri="{BB962C8B-B14F-4D97-AF65-F5344CB8AC3E}">
        <p14:creationId xmlns:p14="http://schemas.microsoft.com/office/powerpoint/2010/main" val="258161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67A5FFE-C158-40F4-99B2-859B3AF703CB}" type="datetimeFigureOut">
              <a:rPr lang="es-GT" smtClean="0"/>
              <a:t>28/10/2025</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A4DEFC94-2756-4495-8E21-6ABCADFF0B05}" type="slidenum">
              <a:rPr lang="es-GT" smtClean="0"/>
              <a:t>‹Nº›</a:t>
            </a:fld>
            <a:endParaRPr lang="es-GT"/>
          </a:p>
        </p:txBody>
      </p:sp>
    </p:spTree>
    <p:extLst>
      <p:ext uri="{BB962C8B-B14F-4D97-AF65-F5344CB8AC3E}">
        <p14:creationId xmlns:p14="http://schemas.microsoft.com/office/powerpoint/2010/main" val="1153975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67A5FFE-C158-40F4-99B2-859B3AF703CB}" type="datetimeFigureOut">
              <a:rPr lang="es-GT" smtClean="0"/>
              <a:t>28/10/2025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A4DEFC94-2756-4495-8E21-6ABCADFF0B05}" type="slidenum">
              <a:rPr lang="es-GT" smtClean="0"/>
              <a:t>‹Nº›</a:t>
            </a:fld>
            <a:endParaRPr lang="es-GT"/>
          </a:p>
        </p:txBody>
      </p:sp>
    </p:spTree>
    <p:extLst>
      <p:ext uri="{BB962C8B-B14F-4D97-AF65-F5344CB8AC3E}">
        <p14:creationId xmlns:p14="http://schemas.microsoft.com/office/powerpoint/2010/main" val="3376686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67A5FFE-C158-40F4-99B2-859B3AF703CB}" type="datetimeFigureOut">
              <a:rPr lang="es-GT" smtClean="0"/>
              <a:t>28/10/2025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A4DEFC94-2756-4495-8E21-6ABCADFF0B05}" type="slidenum">
              <a:rPr lang="es-GT" smtClean="0"/>
              <a:t>‹Nº›</a:t>
            </a:fld>
            <a:endParaRPr lang="es-GT"/>
          </a:p>
        </p:txBody>
      </p:sp>
    </p:spTree>
    <p:extLst>
      <p:ext uri="{BB962C8B-B14F-4D97-AF65-F5344CB8AC3E}">
        <p14:creationId xmlns:p14="http://schemas.microsoft.com/office/powerpoint/2010/main" val="125240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A5FFE-C158-40F4-99B2-859B3AF703CB}" type="datetimeFigureOut">
              <a:rPr lang="es-GT" smtClean="0"/>
              <a:t>28/10/2025</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EFC94-2756-4495-8E21-6ABCADFF0B05}" type="slidenum">
              <a:rPr lang="es-GT" smtClean="0"/>
              <a:t>‹Nº›</a:t>
            </a:fld>
            <a:endParaRPr lang="es-GT"/>
          </a:p>
        </p:txBody>
      </p:sp>
    </p:spTree>
    <p:extLst>
      <p:ext uri="{BB962C8B-B14F-4D97-AF65-F5344CB8AC3E}">
        <p14:creationId xmlns:p14="http://schemas.microsoft.com/office/powerpoint/2010/main" val="3502083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sz="2800" dirty="0" smtClean="0">
                <a:solidFill>
                  <a:srgbClr val="C00000"/>
                </a:solidFill>
              </a:rPr>
              <a:t>INED </a:t>
            </a:r>
            <a:br>
              <a:rPr lang="es-ES" sz="2800" dirty="0" smtClean="0">
                <a:solidFill>
                  <a:srgbClr val="C00000"/>
                </a:solidFill>
              </a:rPr>
            </a:br>
            <a:r>
              <a:rPr lang="es-ES" sz="2800" dirty="0" smtClean="0"/>
              <a:t>NOMBRE: GENESIS ELICETH LEMUS ORTIZ</a:t>
            </a:r>
            <a:br>
              <a:rPr lang="es-ES" sz="2800" dirty="0" smtClean="0"/>
            </a:br>
            <a:r>
              <a:rPr lang="es-ES" sz="2800" dirty="0" smtClean="0"/>
              <a:t>GRADO: CUARTO</a:t>
            </a:r>
            <a:br>
              <a:rPr lang="es-ES" sz="2800" dirty="0" smtClean="0"/>
            </a:br>
            <a:r>
              <a:rPr lang="es-ES" sz="2800" dirty="0" smtClean="0"/>
              <a:t>CARRERA: COMPUTACION </a:t>
            </a:r>
            <a:endParaRPr lang="es-GT" sz="2800" dirty="0"/>
          </a:p>
        </p:txBody>
      </p:sp>
      <p:sp>
        <p:nvSpPr>
          <p:cNvPr id="3" name="Subtítulo 2"/>
          <p:cNvSpPr>
            <a:spLocks noGrp="1"/>
          </p:cNvSpPr>
          <p:nvPr>
            <p:ph type="subTitle" idx="1"/>
          </p:nvPr>
        </p:nvSpPr>
        <p:spPr/>
        <p:txBody>
          <a:bodyPr/>
          <a:lstStyle/>
          <a:p>
            <a:endParaRPr lang="es-GT"/>
          </a:p>
        </p:txBody>
      </p:sp>
    </p:spTree>
    <p:extLst>
      <p:ext uri="{BB962C8B-B14F-4D97-AF65-F5344CB8AC3E}">
        <p14:creationId xmlns:p14="http://schemas.microsoft.com/office/powerpoint/2010/main" val="3940911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sp>
        <p:nvSpPr>
          <p:cNvPr id="3" name="Marcador de contenido 2"/>
          <p:cNvSpPr>
            <a:spLocks noGrp="1"/>
          </p:cNvSpPr>
          <p:nvPr>
            <p:ph idx="1"/>
          </p:nvPr>
        </p:nvSpPr>
        <p:spPr/>
        <p:txBody>
          <a:bodyPr/>
          <a:lstStyle/>
          <a:p>
            <a:endParaRPr lang="es-GT"/>
          </a:p>
        </p:txBody>
      </p:sp>
    </p:spTree>
    <p:extLst>
      <p:ext uri="{BB962C8B-B14F-4D97-AF65-F5344CB8AC3E}">
        <p14:creationId xmlns:p14="http://schemas.microsoft.com/office/powerpoint/2010/main" val="170087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800" dirty="0" smtClean="0">
                <a:solidFill>
                  <a:srgbClr val="C00000"/>
                </a:solidFill>
              </a:rPr>
              <a:t>PARTES DE LA COMPUTADORA </a:t>
            </a:r>
            <a:endParaRPr lang="es-GT" sz="4800" dirty="0">
              <a:solidFill>
                <a:srgbClr val="C00000"/>
              </a:solidFill>
            </a:endParaRPr>
          </a:p>
        </p:txBody>
      </p:sp>
      <p:sp>
        <p:nvSpPr>
          <p:cNvPr id="3" name="Marcador de contenido 2"/>
          <p:cNvSpPr>
            <a:spLocks noGrp="1"/>
          </p:cNvSpPr>
          <p:nvPr>
            <p:ph idx="1"/>
          </p:nvPr>
        </p:nvSpPr>
        <p:spPr/>
        <p:txBody>
          <a:bodyPr/>
          <a:lstStyle/>
          <a:p>
            <a:pPr marL="0" indent="0">
              <a:buNone/>
            </a:pPr>
            <a:r>
              <a:rPr lang="es-ES" dirty="0" smtClean="0"/>
              <a:t>PARTES INTERNAS Y EXTERNAS </a:t>
            </a:r>
          </a:p>
          <a:p>
            <a:pPr marL="0" indent="0">
              <a:buNone/>
            </a:pPr>
            <a:r>
              <a:rPr lang="es-ES" dirty="0" smtClean="0"/>
              <a:t>DE LA COMPUTADORA.</a:t>
            </a:r>
          </a:p>
        </p:txBody>
      </p:sp>
    </p:spTree>
    <p:extLst>
      <p:ext uri="{BB962C8B-B14F-4D97-AF65-F5344CB8AC3E}">
        <p14:creationId xmlns:p14="http://schemas.microsoft.com/office/powerpoint/2010/main" val="18297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8667" y="161925"/>
            <a:ext cx="10515600" cy="1325563"/>
          </a:xfrm>
        </p:spPr>
        <p:txBody>
          <a:bodyPr/>
          <a:lstStyle/>
          <a:p>
            <a:r>
              <a:rPr lang="es-ES" dirty="0" smtClean="0">
                <a:solidFill>
                  <a:srgbClr val="C00000"/>
                </a:solidFill>
              </a:rPr>
              <a:t>PARTES INTERNAS </a:t>
            </a:r>
            <a:endParaRPr lang="es-GT" dirty="0">
              <a:solidFill>
                <a:srgbClr val="C00000"/>
              </a:solidFill>
            </a:endParaRPr>
          </a:p>
        </p:txBody>
      </p:sp>
      <p:sp>
        <p:nvSpPr>
          <p:cNvPr id="3" name="Marcador de contenido 2"/>
          <p:cNvSpPr>
            <a:spLocks noGrp="1"/>
          </p:cNvSpPr>
          <p:nvPr>
            <p:ph idx="1"/>
          </p:nvPr>
        </p:nvSpPr>
        <p:spPr>
          <a:xfrm>
            <a:off x="76200" y="1368424"/>
            <a:ext cx="10515600" cy="5794375"/>
          </a:xfrm>
        </p:spPr>
        <p:txBody>
          <a:bodyPr>
            <a:normAutofit/>
          </a:bodyPr>
          <a:lstStyle/>
          <a:p>
            <a:r>
              <a:rPr lang="es-ES" dirty="0" smtClean="0"/>
              <a:t>TARJETA MADRE</a:t>
            </a:r>
          </a:p>
          <a:p>
            <a:pPr marL="0" indent="0">
              <a:buNone/>
            </a:pPr>
            <a:endParaRPr lang="es-ES" dirty="0" smtClean="0"/>
          </a:p>
          <a:p>
            <a:r>
              <a:rPr lang="es-ES" dirty="0" smtClean="0"/>
              <a:t>CPU</a:t>
            </a:r>
          </a:p>
          <a:p>
            <a:pPr marL="0" indent="0">
              <a:buNone/>
            </a:pPr>
            <a:endParaRPr lang="es-ES" dirty="0" smtClean="0"/>
          </a:p>
          <a:p>
            <a:r>
              <a:rPr lang="es-ES" dirty="0" smtClean="0"/>
              <a:t>DISCO DURO (HDD)</a:t>
            </a:r>
          </a:p>
          <a:p>
            <a:pPr marL="0" indent="0">
              <a:buNone/>
            </a:pPr>
            <a:endParaRPr lang="es-ES" dirty="0" smtClean="0"/>
          </a:p>
          <a:p>
            <a:r>
              <a:rPr lang="es-ES" dirty="0" smtClean="0"/>
              <a:t>MEMORIA RAM</a:t>
            </a:r>
          </a:p>
          <a:p>
            <a:endParaRPr lang="es-ES" dirty="0"/>
          </a:p>
          <a:p>
            <a:r>
              <a:rPr lang="es-ES" dirty="0" smtClean="0"/>
              <a:t>TARJETA DE EXPANSIÓN </a:t>
            </a:r>
          </a:p>
          <a:p>
            <a:endParaRPr lang="es-ES" dirty="0"/>
          </a:p>
          <a:p>
            <a:endParaRPr lang="es-GT" dirty="0"/>
          </a:p>
        </p:txBody>
      </p:sp>
    </p:spTree>
    <p:extLst>
      <p:ext uri="{BB962C8B-B14F-4D97-AF65-F5344CB8AC3E}">
        <p14:creationId xmlns:p14="http://schemas.microsoft.com/office/powerpoint/2010/main" val="282913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0800" y="170392"/>
            <a:ext cx="10515600" cy="1325563"/>
          </a:xfrm>
        </p:spPr>
        <p:txBody>
          <a:bodyPr/>
          <a:lstStyle/>
          <a:p>
            <a:r>
              <a:rPr lang="es-ES" dirty="0" smtClean="0">
                <a:solidFill>
                  <a:srgbClr val="C00000"/>
                </a:solidFill>
              </a:rPr>
              <a:t>TARJETA MADRE </a:t>
            </a:r>
            <a:endParaRPr lang="es-GT" dirty="0">
              <a:solidFill>
                <a:srgbClr val="C00000"/>
              </a:solidFill>
            </a:endParaRPr>
          </a:p>
        </p:txBody>
      </p:sp>
      <p:sp>
        <p:nvSpPr>
          <p:cNvPr id="3" name="Marcador de contenido 2"/>
          <p:cNvSpPr>
            <a:spLocks noGrp="1"/>
          </p:cNvSpPr>
          <p:nvPr>
            <p:ph idx="1"/>
          </p:nvPr>
        </p:nvSpPr>
        <p:spPr>
          <a:xfrm>
            <a:off x="0" y="1495955"/>
            <a:ext cx="10515600" cy="4351338"/>
          </a:xfrm>
        </p:spPr>
        <p:txBody>
          <a:bodyPr/>
          <a:lstStyle/>
          <a:p>
            <a:r>
              <a:rPr lang="es-ES" dirty="0" smtClean="0"/>
              <a:t>La tarjeta madre es la placa de circuito impreso principal de una computadora que conecta todos sus componentes, actuando como el eje central que les permite comunicarse entre sí. Es fundamental porque distribuye energía y permite la comunicación entre el procesador (CPU), la memoria RAM, el disco duro y otros dispositivos, sin la cual el equipo no podría funcionar. </a:t>
            </a:r>
            <a:endParaRPr lang="es-ES" dirty="0"/>
          </a:p>
        </p:txBody>
      </p:sp>
      <p:graphicFrame>
        <p:nvGraphicFramePr>
          <p:cNvPr id="4" name="Objeto 3"/>
          <p:cNvGraphicFramePr>
            <a:graphicFrameLocks noChangeAspect="1"/>
          </p:cNvGraphicFramePr>
          <p:nvPr>
            <p:extLst>
              <p:ext uri="{D42A27DB-BD31-4B8C-83A1-F6EECF244321}">
                <p14:modId xmlns:p14="http://schemas.microsoft.com/office/powerpoint/2010/main" val="1467563527"/>
              </p:ext>
            </p:extLst>
          </p:nvPr>
        </p:nvGraphicFramePr>
        <p:xfrm>
          <a:off x="6882341" y="4647142"/>
          <a:ext cx="2468563" cy="608013"/>
        </p:xfrm>
        <a:graphic>
          <a:graphicData uri="http://schemas.openxmlformats.org/presentationml/2006/ole">
            <mc:AlternateContent xmlns:mc="http://schemas.openxmlformats.org/markup-compatibility/2006">
              <mc:Choice xmlns:v="urn:schemas-microsoft-com:vml" Requires="v">
                <p:oleObj spid="_x0000_s1030" name="Objeto empaquetador del shell" showAsIcon="1" r:id="rId3" imgW="2468520" imgH="607320" progId="Package">
                  <p:embed/>
                </p:oleObj>
              </mc:Choice>
              <mc:Fallback>
                <p:oleObj name="Objeto empaquetador del shell" showAsIcon="1" r:id="rId3" imgW="2468520" imgH="607320" progId="Package">
                  <p:embed/>
                  <p:pic>
                    <p:nvPicPr>
                      <p:cNvPr id="0" name=""/>
                      <p:cNvPicPr/>
                      <p:nvPr/>
                    </p:nvPicPr>
                    <p:blipFill>
                      <a:blip r:embed="rId4"/>
                      <a:stretch>
                        <a:fillRect/>
                      </a:stretch>
                    </p:blipFill>
                    <p:spPr>
                      <a:xfrm>
                        <a:off x="6882341" y="4647142"/>
                        <a:ext cx="2468563" cy="608013"/>
                      </a:xfrm>
                      <a:prstGeom prst="rect">
                        <a:avLst/>
                      </a:prstGeom>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9919693"/>
              </p:ext>
            </p:extLst>
          </p:nvPr>
        </p:nvGraphicFramePr>
        <p:xfrm>
          <a:off x="92075" y="92075"/>
          <a:ext cx="2468563" cy="608013"/>
        </p:xfrm>
        <a:graphic>
          <a:graphicData uri="http://schemas.openxmlformats.org/presentationml/2006/ole">
            <mc:AlternateContent xmlns:mc="http://schemas.openxmlformats.org/markup-compatibility/2006">
              <mc:Choice xmlns:v="urn:schemas-microsoft-com:vml" Requires="v">
                <p:oleObj spid="_x0000_s1031" name="Objeto empaquetador del shell" showAsIcon="1" r:id="rId5" imgW="2468520" imgH="607320" progId="Package">
                  <p:embed/>
                </p:oleObj>
              </mc:Choice>
              <mc:Fallback>
                <p:oleObj name="Objeto empaquetador del shell" showAsIcon="1" r:id="rId5" imgW="2468520" imgH="607320" progId="Package">
                  <p:embed/>
                  <p:pic>
                    <p:nvPicPr>
                      <p:cNvPr id="0" name=""/>
                      <p:cNvPicPr/>
                      <p:nvPr/>
                    </p:nvPicPr>
                    <p:blipFill>
                      <a:blip r:embed="rId6"/>
                      <a:stretch>
                        <a:fillRect/>
                      </a:stretch>
                    </p:blipFill>
                    <p:spPr>
                      <a:xfrm>
                        <a:off x="92075" y="92075"/>
                        <a:ext cx="2468563" cy="608013"/>
                      </a:xfrm>
                      <a:prstGeom prst="rect">
                        <a:avLst/>
                      </a:prstGeom>
                    </p:spPr>
                  </p:pic>
                </p:oleObj>
              </mc:Fallback>
            </mc:AlternateContent>
          </a:graphicData>
        </a:graphic>
      </p:graphicFrame>
      <p:pic>
        <p:nvPicPr>
          <p:cNvPr id="6" name="Imagen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78600" y="3815293"/>
            <a:ext cx="3191450" cy="2827867"/>
          </a:xfrm>
          <a:prstGeom prst="rect">
            <a:avLst/>
          </a:prstGeom>
        </p:spPr>
      </p:pic>
    </p:spTree>
    <p:extLst>
      <p:ext uri="{BB962C8B-B14F-4D97-AF65-F5344CB8AC3E}">
        <p14:creationId xmlns:p14="http://schemas.microsoft.com/office/powerpoint/2010/main" val="685621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CPU</a:t>
            </a:r>
            <a:endParaRPr lang="es-GT" dirty="0">
              <a:solidFill>
                <a:srgbClr val="C00000"/>
              </a:solidFill>
            </a:endParaRPr>
          </a:p>
        </p:txBody>
      </p:sp>
      <p:pic>
        <p:nvPicPr>
          <p:cNvPr id="5" name="Marcador de contenido 4"/>
          <p:cNvPicPr>
            <a:picLocks noGrp="1" noChangeAspect="1"/>
          </p:cNvPicPr>
          <p:nvPr>
            <p:ph idx="1"/>
          </p:nvPr>
        </p:nvPicPr>
        <p:blipFill>
          <a:blip r:embed="rId2"/>
          <a:stretch>
            <a:fillRect/>
          </a:stretch>
        </p:blipFill>
        <p:spPr>
          <a:xfrm>
            <a:off x="4464578" y="3399631"/>
            <a:ext cx="3392489" cy="2541092"/>
          </a:xfrm>
          <a:prstGeom prst="rect">
            <a:avLst/>
          </a:prstGeom>
        </p:spPr>
      </p:pic>
      <p:sp>
        <p:nvSpPr>
          <p:cNvPr id="4" name="Rectángulo 3"/>
          <p:cNvSpPr/>
          <p:nvPr/>
        </p:nvSpPr>
        <p:spPr>
          <a:xfrm>
            <a:off x="321733" y="1701272"/>
            <a:ext cx="6019800" cy="1477328"/>
          </a:xfrm>
          <a:prstGeom prst="rect">
            <a:avLst/>
          </a:prstGeom>
        </p:spPr>
        <p:txBody>
          <a:bodyPr wrap="square">
            <a:spAutoFit/>
          </a:bodyPr>
          <a:lstStyle/>
          <a:p>
            <a:r>
              <a:rPr lang="es-ES" dirty="0" smtClean="0"/>
              <a:t>El contenido de la CPU se compone principalmente de la unidad de control, que coordina las instrucciones; la unidad aritmético-lógica (ALU), que realiza cálculos matemáticos y lógicos; y los registros, que son memorias de alta velocidad para datos y resultados intermedios.</a:t>
            </a:r>
            <a:endParaRPr lang="es-GT" dirty="0"/>
          </a:p>
        </p:txBody>
      </p:sp>
    </p:spTree>
    <p:extLst>
      <p:ext uri="{BB962C8B-B14F-4D97-AF65-F5344CB8AC3E}">
        <p14:creationId xmlns:p14="http://schemas.microsoft.com/office/powerpoint/2010/main" val="3372369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(HDD)</a:t>
            </a:r>
            <a:r>
              <a:rPr lang="es-ES" dirty="0" smtClean="0">
                <a:solidFill>
                  <a:srgbClr val="C00000"/>
                </a:solidFill>
              </a:rPr>
              <a:t> DISCO DURO </a:t>
            </a:r>
            <a:endParaRPr lang="es-GT" dirty="0">
              <a:solidFill>
                <a:srgbClr val="C00000"/>
              </a:solidFill>
            </a:endParaRPr>
          </a:p>
        </p:txBody>
      </p:sp>
      <p:sp>
        <p:nvSpPr>
          <p:cNvPr id="3" name="Marcador de contenido 2"/>
          <p:cNvSpPr>
            <a:spLocks noGrp="1"/>
          </p:cNvSpPr>
          <p:nvPr>
            <p:ph idx="1"/>
          </p:nvPr>
        </p:nvSpPr>
        <p:spPr/>
        <p:txBody>
          <a:bodyPr/>
          <a:lstStyle/>
          <a:p>
            <a:r>
              <a:rPr lang="es-ES" dirty="0" smtClean="0"/>
              <a:t>Un disco duro o disco rígido es un </a:t>
            </a:r>
            <a:r>
              <a:rPr lang="es-ES" b="1" dirty="0" smtClean="0"/>
              <a:t>dispositivo de almacenamiento de datos no volátil que emplea un sistema de grabación magnética para almacenar datos digitales de forma rápida y segura</a:t>
            </a:r>
            <a:r>
              <a:rPr lang="es-ES" dirty="0" smtClean="0"/>
              <a:t>. También se le conoce como </a:t>
            </a:r>
            <a:r>
              <a:rPr lang="es-ES" dirty="0" err="1" smtClean="0"/>
              <a:t>Hard</a:t>
            </a:r>
            <a:r>
              <a:rPr lang="es-ES" dirty="0" smtClean="0"/>
              <a:t> Disk Drive o por su acrónimo HDD.</a:t>
            </a:r>
            <a:endParaRPr lang="es-GT" dirty="0"/>
          </a:p>
        </p:txBody>
      </p:sp>
      <p:pic>
        <p:nvPicPr>
          <p:cNvPr id="4" name="Imagen 3"/>
          <p:cNvPicPr>
            <a:picLocks noChangeAspect="1"/>
          </p:cNvPicPr>
          <p:nvPr/>
        </p:nvPicPr>
        <p:blipFill>
          <a:blip r:embed="rId2"/>
          <a:stretch>
            <a:fillRect/>
          </a:stretch>
        </p:blipFill>
        <p:spPr>
          <a:xfrm>
            <a:off x="4253970" y="3834870"/>
            <a:ext cx="2477030" cy="2477030"/>
          </a:xfrm>
          <a:prstGeom prst="rect">
            <a:avLst/>
          </a:prstGeom>
        </p:spPr>
      </p:pic>
    </p:spTree>
    <p:extLst>
      <p:ext uri="{BB962C8B-B14F-4D97-AF65-F5344CB8AC3E}">
        <p14:creationId xmlns:p14="http://schemas.microsoft.com/office/powerpoint/2010/main" val="2170137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MEMORIA RAM</a:t>
            </a:r>
            <a:endParaRPr lang="es-GT" dirty="0">
              <a:solidFill>
                <a:srgbClr val="C00000"/>
              </a:solidFill>
            </a:endParaRPr>
          </a:p>
        </p:txBody>
      </p:sp>
      <p:sp>
        <p:nvSpPr>
          <p:cNvPr id="3" name="Marcador de contenido 2"/>
          <p:cNvSpPr>
            <a:spLocks noGrp="1"/>
          </p:cNvSpPr>
          <p:nvPr>
            <p:ph idx="1"/>
          </p:nvPr>
        </p:nvSpPr>
        <p:spPr/>
        <p:txBody>
          <a:bodyPr/>
          <a:lstStyle/>
          <a:p>
            <a:r>
              <a:rPr lang="es-ES" dirty="0"/>
              <a:t>E</a:t>
            </a:r>
            <a:r>
              <a:rPr lang="es-ES" dirty="0" smtClean="0"/>
              <a:t>s la memoria de corto plazo de una computadora que almacena temporalmente datos para que el procesador pueda acceder a ellos rápidamente. Funciona como el escritorio de una computadora, permitiendo ejecutar múltiples programas y tareas simultáneamente sin lentitud, y es esencial para el rendimiento del sistema. Por ser volátil, su contenido se pierde cuando el dispositivo se apaga. </a:t>
            </a:r>
          </a:p>
          <a:p>
            <a:endParaRPr lang="es-GT" dirty="0"/>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1134" y="4292600"/>
            <a:ext cx="4131733" cy="2413000"/>
          </a:xfrm>
          <a:prstGeom prst="rect">
            <a:avLst/>
          </a:prstGeom>
        </p:spPr>
      </p:pic>
    </p:spTree>
    <p:extLst>
      <p:ext uri="{BB962C8B-B14F-4D97-AF65-F5344CB8AC3E}">
        <p14:creationId xmlns:p14="http://schemas.microsoft.com/office/powerpoint/2010/main" val="94397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TARJETA DE EXPANSION </a:t>
            </a:r>
            <a:endParaRPr lang="es-GT" dirty="0">
              <a:solidFill>
                <a:srgbClr val="C00000"/>
              </a:solidFill>
            </a:endParaRPr>
          </a:p>
        </p:txBody>
      </p:sp>
      <p:sp>
        <p:nvSpPr>
          <p:cNvPr id="3" name="Marcador de contenido 2"/>
          <p:cNvSpPr>
            <a:spLocks noGrp="1"/>
          </p:cNvSpPr>
          <p:nvPr>
            <p:ph idx="1"/>
          </p:nvPr>
        </p:nvSpPr>
        <p:spPr/>
        <p:txBody>
          <a:bodyPr/>
          <a:lstStyle/>
          <a:p>
            <a:r>
              <a:rPr lang="es-ES" dirty="0" smtClean="0"/>
              <a:t>Una tarjeta de expansión es un componente de hardware que se inserta en una ranura de la placa base de una computadora para añadir o mejorar sus capacidades. Permite agregar funcionalidades como tarjetas gráficas, tarjetas de sonido, conexiones de red (</a:t>
            </a:r>
            <a:r>
              <a:rPr lang="es-ES" dirty="0" err="1" smtClean="0"/>
              <a:t>Wi</a:t>
            </a:r>
            <a:r>
              <a:rPr lang="es-ES" dirty="0" smtClean="0"/>
              <a:t>-Fi o Ethernet) o puertos USB adicionales.</a:t>
            </a:r>
            <a:endParaRPr lang="es-GT" dirty="0"/>
          </a:p>
        </p:txBody>
      </p:sp>
      <p:pic>
        <p:nvPicPr>
          <p:cNvPr id="4" name="Imagen 3"/>
          <p:cNvPicPr>
            <a:picLocks noChangeAspect="1"/>
          </p:cNvPicPr>
          <p:nvPr/>
        </p:nvPicPr>
        <p:blipFill>
          <a:blip r:embed="rId2"/>
          <a:stretch>
            <a:fillRect/>
          </a:stretch>
        </p:blipFill>
        <p:spPr>
          <a:xfrm>
            <a:off x="3953933" y="4233333"/>
            <a:ext cx="3243791" cy="2078567"/>
          </a:xfrm>
          <a:prstGeom prst="rect">
            <a:avLst/>
          </a:prstGeom>
        </p:spPr>
      </p:pic>
    </p:spTree>
    <p:extLst>
      <p:ext uri="{BB962C8B-B14F-4D97-AF65-F5344CB8AC3E}">
        <p14:creationId xmlns:p14="http://schemas.microsoft.com/office/powerpoint/2010/main" val="3570996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PARTES EXTERNAS </a:t>
            </a:r>
            <a:endParaRPr lang="es-GT" dirty="0">
              <a:solidFill>
                <a:srgbClr val="C00000"/>
              </a:solidFill>
            </a:endParaRPr>
          </a:p>
        </p:txBody>
      </p:sp>
      <p:sp>
        <p:nvSpPr>
          <p:cNvPr id="3" name="Marcador de contenido 2"/>
          <p:cNvSpPr>
            <a:spLocks noGrp="1"/>
          </p:cNvSpPr>
          <p:nvPr>
            <p:ph idx="1"/>
          </p:nvPr>
        </p:nvSpPr>
        <p:spPr/>
        <p:txBody>
          <a:bodyPr/>
          <a:lstStyle/>
          <a:p>
            <a:r>
              <a:rPr lang="es-ES" dirty="0" smtClean="0"/>
              <a:t>MONITOR</a:t>
            </a:r>
          </a:p>
          <a:p>
            <a:r>
              <a:rPr lang="es-ES" dirty="0" smtClean="0"/>
              <a:t>TECLADO </a:t>
            </a:r>
          </a:p>
          <a:p>
            <a:r>
              <a:rPr lang="es-ES" dirty="0" smtClean="0"/>
              <a:t>MOUSE</a:t>
            </a:r>
          </a:p>
          <a:p>
            <a:r>
              <a:rPr lang="es-ES" dirty="0" smtClean="0"/>
              <a:t>IMPRESORA</a:t>
            </a:r>
          </a:p>
          <a:p>
            <a:r>
              <a:rPr lang="es-ES" dirty="0" smtClean="0"/>
              <a:t>MICROFONO</a:t>
            </a:r>
          </a:p>
          <a:p>
            <a:endParaRPr lang="es-GT" dirty="0"/>
          </a:p>
        </p:txBody>
      </p:sp>
    </p:spTree>
    <p:extLst>
      <p:ext uri="{BB962C8B-B14F-4D97-AF65-F5344CB8AC3E}">
        <p14:creationId xmlns:p14="http://schemas.microsoft.com/office/powerpoint/2010/main" val="9787743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325</Words>
  <Application>Microsoft Office PowerPoint</Application>
  <PresentationFormat>Panorámica</PresentationFormat>
  <Paragraphs>30</Paragraphs>
  <Slides>10</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Tema de Office</vt:lpstr>
      <vt:lpstr>Paquete</vt:lpstr>
      <vt:lpstr>INED  NOMBRE: GENESIS ELICETH LEMUS ORTIZ GRADO: CUARTO CARRERA: COMPUTACION </vt:lpstr>
      <vt:lpstr>PARTES DE LA COMPUTADORA </vt:lpstr>
      <vt:lpstr>PARTES INTERNAS </vt:lpstr>
      <vt:lpstr>TARJETA MADRE </vt:lpstr>
      <vt:lpstr>CPU</vt:lpstr>
      <vt:lpstr>(HDD) DISCO DURO </vt:lpstr>
      <vt:lpstr>MEMORIA RAM</vt:lpstr>
      <vt:lpstr>TARJETA DE EXPANSION </vt:lpstr>
      <vt:lpstr>PARTES EXTERNAS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INED  NOMBRE: GENESIS ELICETH LEMUS ORTIZ GRADO: CUARTO CARRERA: COMPUTACION</dc:title>
  <dc:creator>GNet</dc:creator>
  <cp:lastModifiedBy>GNet</cp:lastModifiedBy>
  <cp:revision>6</cp:revision>
  <dcterms:created xsi:type="dcterms:W3CDTF">2025-10-28T16:01:07Z</dcterms:created>
  <dcterms:modified xsi:type="dcterms:W3CDTF">2025-10-28T16:33:13Z</dcterms:modified>
</cp:coreProperties>
</file>