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3" d="100"/>
          <a:sy n="63" d="100"/>
        </p:scale>
        <p:origin x="78" y="11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291A-F6E8-48C1-833B-4A2C7518BD0E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F25CE-8335-4E5B-8B34-09E88FA6BF6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18151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291A-F6E8-48C1-833B-4A2C7518BD0E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F25CE-8335-4E5B-8B34-09E88FA6BF6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32311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291A-F6E8-48C1-833B-4A2C7518BD0E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F25CE-8335-4E5B-8B34-09E88FA6BF6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45836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291A-F6E8-48C1-833B-4A2C7518BD0E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F25CE-8335-4E5B-8B34-09E88FA6BF67}" type="slidenum">
              <a:rPr lang="es-GT" smtClean="0"/>
              <a:t>‹Nº›</a:t>
            </a:fld>
            <a:endParaRPr lang="es-GT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4968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291A-F6E8-48C1-833B-4A2C7518BD0E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F25CE-8335-4E5B-8B34-09E88FA6BF6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85195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291A-F6E8-48C1-833B-4A2C7518BD0E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F25CE-8335-4E5B-8B34-09E88FA6BF6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35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291A-F6E8-48C1-833B-4A2C7518BD0E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F25CE-8335-4E5B-8B34-09E88FA6BF6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49132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291A-F6E8-48C1-833B-4A2C7518BD0E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F25CE-8335-4E5B-8B34-09E88FA6BF6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56923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291A-F6E8-48C1-833B-4A2C7518BD0E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F25CE-8335-4E5B-8B34-09E88FA6BF6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23029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291A-F6E8-48C1-833B-4A2C7518BD0E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F25CE-8335-4E5B-8B34-09E88FA6BF6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22059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291A-F6E8-48C1-833B-4A2C7518BD0E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F25CE-8335-4E5B-8B34-09E88FA6BF6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6826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291A-F6E8-48C1-833B-4A2C7518BD0E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F25CE-8335-4E5B-8B34-09E88FA6BF6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28913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291A-F6E8-48C1-833B-4A2C7518BD0E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F25CE-8335-4E5B-8B34-09E88FA6BF6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7478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291A-F6E8-48C1-833B-4A2C7518BD0E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F25CE-8335-4E5B-8B34-09E88FA6BF6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32056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291A-F6E8-48C1-833B-4A2C7518BD0E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F25CE-8335-4E5B-8B34-09E88FA6BF6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66718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291A-F6E8-48C1-833B-4A2C7518BD0E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F25CE-8335-4E5B-8B34-09E88FA6BF6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63528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291A-F6E8-48C1-833B-4A2C7518BD0E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F25CE-8335-4E5B-8B34-09E88FA6BF6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30501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0DF291A-F6E8-48C1-833B-4A2C7518BD0E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F25CE-8335-4E5B-8B34-09E88FA6BF6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437206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ncepto.de/placa-madre/" TargetMode="External"/><Relationship Id="rId2" Type="http://schemas.openxmlformats.org/officeDocument/2006/relationships/hyperlink" Target="https://concepto.de/softwar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hyperlink" Target="https://concepto.de/microprocesador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concepto.de/energia-electrica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ncepto.de/memoria-rom/" TargetMode="External"/><Relationship Id="rId2" Type="http://schemas.openxmlformats.org/officeDocument/2006/relationships/hyperlink" Target="https://concepto.de/programa-informatico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hyperlink" Target="https://concepto.de/dato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ncepto.de/sistema-operativo/" TargetMode="External"/><Relationship Id="rId2" Type="http://schemas.openxmlformats.org/officeDocument/2006/relationships/hyperlink" Target="https://concepto.de/informacion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hyperlink" Target="https://concepto.de/usb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4955" y="1599144"/>
            <a:ext cx="8825658" cy="3026892"/>
          </a:xfrm>
        </p:spPr>
        <p:txBody>
          <a:bodyPr/>
          <a:lstStyle/>
          <a:p>
            <a:r>
              <a:rPr lang="es-GT" dirty="0" smtClean="0"/>
              <a:t>Bisleydy Fernanda Morales del Cid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GT" dirty="0" smtClean="0"/>
              <a:t>Instituto Nacional de Educación Diversificado</a:t>
            </a:r>
          </a:p>
          <a:p>
            <a:r>
              <a:rPr lang="es-GT" dirty="0" smtClean="0"/>
              <a:t>INED</a:t>
            </a:r>
          </a:p>
          <a:p>
            <a:r>
              <a:rPr lang="es-GT" dirty="0" smtClean="0"/>
              <a:t>Santa Cruz Naranjo, Santa Rosa</a:t>
            </a:r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04383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6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3" grpId="0" build="p"/>
      <p:bldP spid="3" grpId="1" build="p"/>
      <p:bldP spid="3" grpId="2" build="p"/>
      <p:bldP spid="3" grpId="3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193638"/>
            <a:ext cx="9404723" cy="1400530"/>
          </a:xfrm>
        </p:spPr>
        <p:txBody>
          <a:bodyPr/>
          <a:lstStyle/>
          <a:p>
            <a:r>
              <a:rPr lang="es-GT" b="1" dirty="0"/>
              <a:t>Monitor</a:t>
            </a:r>
            <a:br>
              <a:rPr lang="es-GT" b="1" dirty="0"/>
            </a:br>
            <a:r>
              <a:rPr lang="es-GT" b="1" dirty="0"/>
              <a:t/>
            </a:r>
            <a:br>
              <a:rPr lang="es-GT" b="1" dirty="0"/>
            </a:b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1793838"/>
            <a:ext cx="8946541" cy="4195481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También llamado pantalla, es un componente esencial; pues de alguna manera </a:t>
            </a:r>
            <a:r>
              <a:rPr lang="es-ES" b="1" dirty="0"/>
              <a:t>es la ventana del usuario para ejecutar y observar las actividades necesarias</a:t>
            </a:r>
            <a:r>
              <a:rPr lang="es-ES" dirty="0"/>
              <a:t>. Este es un dispositivo de salida, pues es el que permite al usuario ver todos los procesos del equipo.</a:t>
            </a:r>
          </a:p>
          <a:p>
            <a:r>
              <a:rPr lang="es-ES" dirty="0"/>
              <a:t>El monitor funciona gracias a los gráficos que los componentes del equipo han codificado y </a:t>
            </a:r>
            <a:r>
              <a:rPr lang="es-ES" b="1" dirty="0"/>
              <a:t>muestran a través de este componente</a:t>
            </a:r>
            <a:r>
              <a:rPr lang="es-ES" dirty="0"/>
              <a:t>. Es mediante este componente que el usuario entiende, vigila y gestiona los procesos del computador.</a:t>
            </a:r>
          </a:p>
          <a:p>
            <a:r>
              <a:rPr lang="es-ES" dirty="0"/>
              <a:t>Existen diversidad de tipos de monitores, algunos de ellos son:</a:t>
            </a:r>
          </a:p>
          <a:p>
            <a:r>
              <a:rPr lang="es-ES" dirty="0"/>
              <a:t>De tubos de rayos catódicos o CRT</a:t>
            </a:r>
          </a:p>
          <a:p>
            <a:r>
              <a:rPr lang="es-ES" dirty="0"/>
              <a:t>Pantalla plasma</a:t>
            </a:r>
          </a:p>
          <a:p>
            <a:r>
              <a:rPr lang="es-ES" dirty="0"/>
              <a:t>Pantalla de cristal líquido, también llamada LCD</a:t>
            </a:r>
          </a:p>
          <a:p>
            <a:r>
              <a:rPr lang="es-ES" dirty="0"/>
              <a:t>Paneles de diodos orgánicos de emisión de luz u OLED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0" y="3712489"/>
            <a:ext cx="24765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2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7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7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8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8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8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p"/>
      <p:bldP spid="3" grpId="1" build="p"/>
      <p:bldP spid="3" grpId="2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7511" y="452718"/>
            <a:ext cx="9404723" cy="1400530"/>
          </a:xfrm>
        </p:spPr>
        <p:txBody>
          <a:bodyPr/>
          <a:lstStyle/>
          <a:p>
            <a:r>
              <a:rPr lang="es-GT" b="1" dirty="0"/>
              <a:t>Armazón</a:t>
            </a:r>
            <a:br>
              <a:rPr lang="es-GT" b="1" dirty="0"/>
            </a:b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74712" y="2052918"/>
            <a:ext cx="8946541" cy="4195481"/>
          </a:xfrm>
        </p:spPr>
        <p:txBody>
          <a:bodyPr/>
          <a:lstStyle/>
          <a:p>
            <a:r>
              <a:rPr lang="es-ES" dirty="0"/>
              <a:t>Es la carcasa o gabinete del CPU. En este cajón, </a:t>
            </a:r>
            <a:r>
              <a:rPr lang="es-ES" b="1" dirty="0"/>
              <a:t>se integran todos los componentes internos del equipo y a su vez se conectan las partes externas del mismo</a:t>
            </a:r>
            <a:r>
              <a:rPr lang="es-ES" dirty="0"/>
              <a:t>, Este componente viene a representar la estructura base del computador; lo que lo mantiene a todo unido y en funcionamiento.</a:t>
            </a:r>
          </a:p>
          <a:p>
            <a:r>
              <a:rPr lang="es-ES" dirty="0"/>
              <a:t>Esta estructura se compone de diversos materiales: plástico, aluminio, acero, entre otros. Los modelos o estilos de armazón son muy variados y responden a la cantidad de componentes internos del equipo.</a:t>
            </a:r>
          </a:p>
          <a:p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342" y="4676088"/>
            <a:ext cx="2260911" cy="200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1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6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xit" presetSubtype="2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xit" presetSubtype="2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xit" presetSubtype="2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3" grpId="0" build="p"/>
      <p:bldP spid="3" grpId="1" build="p"/>
      <p:bldP spid="3" grpId="2" build="p"/>
      <p:bldP spid="3" grpId="3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330798"/>
            <a:ext cx="9404723" cy="1400530"/>
          </a:xfrm>
        </p:spPr>
        <p:txBody>
          <a:bodyPr/>
          <a:lstStyle/>
          <a:p>
            <a:r>
              <a:rPr lang="es-GT" b="1" dirty="0"/>
              <a:t>Mouse</a:t>
            </a:r>
            <a:br>
              <a:rPr lang="es-GT" b="1" dirty="0"/>
            </a:b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1930998"/>
            <a:ext cx="8946541" cy="4195481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Este </a:t>
            </a:r>
            <a:r>
              <a:rPr lang="es-ES" dirty="0"/>
              <a:t>es otro componente externo de entrada de información que funciona como un periférico del computador. La función del mouse o ratón es primordial en </a:t>
            </a:r>
            <a:r>
              <a:rPr lang="es-ES" b="1" dirty="0"/>
              <a:t>el control de las actividades que se pueden realizar en el computador</a:t>
            </a:r>
            <a:r>
              <a:rPr lang="es-ES" dirty="0"/>
              <a:t>. Este dispositivo es el apuntador que permite al usuario dirigirse a cualquier área en la interfaz y seleccionar programas, espacios, funciones y mucho más.</a:t>
            </a:r>
          </a:p>
          <a:p>
            <a:r>
              <a:rPr lang="es-ES" dirty="0"/>
              <a:t>La característica más destaca del mouse es que tiene amplia libertad de movimiento. Existe distintos tipos de mouses:</a:t>
            </a:r>
          </a:p>
          <a:p>
            <a:r>
              <a:rPr lang="es-ES" dirty="0"/>
              <a:t>Alámbricos e inalámbricos</a:t>
            </a:r>
          </a:p>
          <a:p>
            <a:r>
              <a:rPr lang="es-ES" dirty="0"/>
              <a:t>Mecánicos, láser y ópticos</a:t>
            </a:r>
          </a:p>
          <a:p>
            <a:r>
              <a:rPr lang="es-ES" dirty="0"/>
              <a:t>Los mouses alámbricos pueden conectarse a través de un puerto USB o PS//2; mientras que los inalámbricos se conectan vía bluetooth.</a:t>
            </a:r>
          </a:p>
          <a:p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199" y="3475214"/>
            <a:ext cx="2340953" cy="216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8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7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7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37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7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7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7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7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8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7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8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7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9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9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4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4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4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4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4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4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3" grpId="0" build="p"/>
      <p:bldP spid="3" grpId="1" build="p"/>
      <p:bldP spid="3" grpId="2" build="p"/>
      <p:bldP spid="3" grpId="3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391758"/>
            <a:ext cx="9404723" cy="1400530"/>
          </a:xfrm>
        </p:spPr>
        <p:txBody>
          <a:bodyPr/>
          <a:lstStyle/>
          <a:p>
            <a:r>
              <a:rPr lang="es-GT" b="1" dirty="0"/>
              <a:t>Bocinas</a:t>
            </a:r>
            <a:br>
              <a:rPr lang="es-GT" b="1" dirty="0"/>
            </a:b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1991958"/>
            <a:ext cx="8946541" cy="4195481"/>
          </a:xfrm>
        </p:spPr>
        <p:txBody>
          <a:bodyPr/>
          <a:lstStyle/>
          <a:p>
            <a:r>
              <a:rPr lang="es-ES" dirty="0"/>
              <a:t>También llamados altavoces, altoparlantes, parlantes. Son componentes periféricos mediante los cuales </a:t>
            </a:r>
            <a:r>
              <a:rPr lang="es-ES" b="1" dirty="0"/>
              <a:t>se reproducen los sonidos de la computadora</a:t>
            </a:r>
            <a:r>
              <a:rPr lang="es-ES" dirty="0"/>
              <a:t>: errores, música, audios y más. No constituyen un elemento esencial para el funcionamiento del equipo, pero es bastante útil. Este dispositivo convierte las ondas eléctricas e información electrónica en ondas acústicas.</a:t>
            </a:r>
          </a:p>
          <a:p>
            <a:r>
              <a:rPr lang="es-ES" dirty="0"/>
              <a:t>La función de estos componentes para el entretenimiento es fundamental, ya que permite disfrutar de la música y el audio de los videos; se pueden sustituir por audífonos. Este dispositivo necesita ser conectado al computador a través de un puerto de salida de audio y a la energía eléctrica, bien sea de manera directa o a través del puerto USB de la computadora.</a:t>
            </a:r>
          </a:p>
          <a:p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4588060"/>
            <a:ext cx="2273300" cy="205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81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b="1" dirty="0"/>
              <a:t>Cámara Web</a:t>
            </a:r>
            <a:br>
              <a:rPr lang="es-GT" b="1" dirty="0"/>
            </a:b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Este es un dispositivo de </a:t>
            </a:r>
            <a:r>
              <a:rPr lang="es-ES" b="1" dirty="0"/>
              <a:t>entrada de información</a:t>
            </a:r>
            <a:r>
              <a:rPr lang="es-ES" dirty="0"/>
              <a:t>, pues capta imágenes de manera directa hacia la computadora, en forma de video o fotografía según el comando del usuario. Este periférico no es esencial para el funcionamiento del computador; sin embargo, es útil para la realización de ciertas actividades, como por ejemplo reuniones virtuales o </a:t>
            </a:r>
            <a:r>
              <a:rPr lang="es-ES" dirty="0" smtClean="0"/>
              <a:t>video llamadas.</a:t>
            </a:r>
            <a:endParaRPr lang="es-ES" dirty="0"/>
          </a:p>
          <a:p>
            <a:r>
              <a:rPr lang="es-ES" dirty="0"/>
              <a:t>Pueden ser alámbricas o inalámbricas.</a:t>
            </a:r>
          </a:p>
          <a:p>
            <a:endParaRPr lang="es-GT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462" y="3744913"/>
            <a:ext cx="2886075" cy="222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70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7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xit" presetSubtype="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xit" presetSubtype="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3" grpId="0" build="p"/>
      <p:bldP spid="3" grpId="1" build="p"/>
      <p:bldP spid="3" grpId="2" build="p"/>
      <p:bldP spid="3" grpId="3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GRACIAS POR HABER VISTO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3074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Partes Internas y Externas de una Computadora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</a:t>
            </a:r>
            <a:r>
              <a:rPr lang="es-ES" dirty="0" smtClean="0"/>
              <a:t>as </a:t>
            </a:r>
            <a:r>
              <a:rPr lang="es-ES" dirty="0"/>
              <a:t>partes internas de una computadora incluyen el procesador (CPU), la placa base, la memoria RAM, el disco duro o SSD, la fuente de poder y las tarjetas de video y sonido. Las partes externas, también llamadas periféricos, son el monitor, teclado, ratón (mouse), bocinas, impresora y micrófono, que permiten la interacción con el equipo. </a:t>
            </a:r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94082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7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xit" presetSubtype="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3" grpId="0" build="p"/>
      <p:bldP spid="3" grpId="1" build="p"/>
      <p:bldP spid="3" grpId="2" build="p"/>
      <p:bldP spid="3" grpId="3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Partes internas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4293" y="1748118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es-GT" b="1" dirty="0"/>
              <a:t>Tarjeta Madre (Placa </a:t>
            </a:r>
            <a:r>
              <a:rPr lang="es-GT" b="1" dirty="0" smtClean="0"/>
              <a:t>Base)</a:t>
            </a:r>
          </a:p>
          <a:p>
            <a:pPr marL="0" indent="0">
              <a:buNone/>
            </a:pPr>
            <a:r>
              <a:rPr lang="es-GT" b="1" dirty="0"/>
              <a:t>Fuente de poder</a:t>
            </a:r>
            <a:br>
              <a:rPr lang="es-GT" b="1" dirty="0"/>
            </a:br>
            <a:r>
              <a:rPr lang="es-GT" b="1" dirty="0"/>
              <a:t>Disco </a:t>
            </a:r>
            <a:r>
              <a:rPr lang="es-GT" b="1" dirty="0" smtClean="0"/>
              <a:t>rígido</a:t>
            </a:r>
          </a:p>
          <a:p>
            <a:pPr marL="0" indent="0">
              <a:buNone/>
            </a:pPr>
            <a:r>
              <a:rPr lang="es-GT" b="1" dirty="0"/>
              <a:t>Memoria RAM (Random Access </a:t>
            </a:r>
            <a:r>
              <a:rPr lang="es-GT" b="1" dirty="0" smtClean="0"/>
              <a:t>Memoria)</a:t>
            </a:r>
          </a:p>
          <a:p>
            <a:pPr marL="0" indent="0">
              <a:buNone/>
            </a:pPr>
            <a:r>
              <a:rPr lang="es-GT" b="1" dirty="0"/>
              <a:t>Procesador</a:t>
            </a:r>
          </a:p>
          <a:p>
            <a:pPr marL="0" indent="0">
              <a:buNone/>
            </a:pPr>
            <a:endParaRPr lang="es-GT" b="1" dirty="0" smtClean="0"/>
          </a:p>
          <a:p>
            <a:pPr marL="0" indent="0">
              <a:buNone/>
            </a:pPr>
            <a:endParaRPr lang="es-GT" b="1" dirty="0" smtClean="0"/>
          </a:p>
          <a:p>
            <a:pPr marL="0" indent="0">
              <a:buNone/>
            </a:pPr>
            <a:endParaRPr lang="es-GT" b="1" dirty="0" smtClean="0"/>
          </a:p>
          <a:p>
            <a:pPr marL="0" indent="0">
              <a:buNone/>
            </a:pPr>
            <a:endParaRPr lang="es-GT" b="1" dirty="0" smtClean="0"/>
          </a:p>
        </p:txBody>
      </p:sp>
    </p:spTree>
    <p:extLst>
      <p:ext uri="{BB962C8B-B14F-4D97-AF65-F5344CB8AC3E}">
        <p14:creationId xmlns:p14="http://schemas.microsoft.com/office/powerpoint/2010/main" val="214523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5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7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8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8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4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3" grpId="0" build="p"/>
      <p:bldP spid="3" grpId="1" build="p"/>
      <p:bldP spid="3" grpId="2" build="p"/>
      <p:bldP spid="3" grpId="3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Partes internas de una computadora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b="1" dirty="0"/>
              <a:t>Procesador</a:t>
            </a:r>
          </a:p>
          <a:p>
            <a:r>
              <a:rPr lang="es-ES" dirty="0"/>
              <a:t>El procesador es un </a:t>
            </a:r>
            <a:r>
              <a:rPr lang="es-ES" b="1" dirty="0"/>
              <a:t>circuito electrónico que actúa como el cerebro lógico y aritmético de la computadora</a:t>
            </a:r>
            <a:r>
              <a:rPr lang="es-ES" dirty="0"/>
              <a:t>, ya que es allí donde se llevan a cabo los miles de millones de cálculos por segundo que sostienen el </a:t>
            </a:r>
            <a:r>
              <a:rPr lang="es-ES" dirty="0">
                <a:hlinkClick r:id="rId2"/>
              </a:rPr>
              <a:t>software</a:t>
            </a:r>
            <a:r>
              <a:rPr lang="es-ES" dirty="0"/>
              <a:t> entero.</a:t>
            </a:r>
          </a:p>
          <a:p>
            <a:r>
              <a:rPr lang="es-ES" dirty="0"/>
              <a:t>Es fácilmente reconocible en la </a:t>
            </a:r>
            <a:r>
              <a:rPr lang="es-ES" dirty="0">
                <a:hlinkClick r:id="rId3"/>
              </a:rPr>
              <a:t>Placa base</a:t>
            </a:r>
            <a:r>
              <a:rPr lang="es-ES" dirty="0"/>
              <a:t>, pues se trata de un cuadrado negro con un pequeño ventilador encima, ya que suelen necesitar de refrigeración constante para evitar una sobrecarga.</a:t>
            </a:r>
          </a:p>
          <a:p>
            <a:r>
              <a:rPr lang="es-ES" dirty="0"/>
              <a:t>Los procesadores (</a:t>
            </a:r>
            <a:r>
              <a:rPr lang="es-ES" dirty="0">
                <a:hlinkClick r:id="rId4"/>
              </a:rPr>
              <a:t>microprocesadores</a:t>
            </a:r>
            <a:r>
              <a:rPr lang="es-ES" dirty="0"/>
              <a:t>, hoy en día) pueden ser de distintas marcas y operar a altas velocidades, generalmente medibles en gigahercios (</a:t>
            </a:r>
            <a:r>
              <a:rPr lang="es-ES" dirty="0" err="1"/>
              <a:t>Ghz</a:t>
            </a:r>
            <a:r>
              <a:rPr lang="es-ES" dirty="0"/>
              <a:t>).</a:t>
            </a:r>
          </a:p>
          <a:p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1" y="5218557"/>
            <a:ext cx="2603500" cy="162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3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7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26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7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8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8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8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5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5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5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5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5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3" grpId="0" build="p"/>
      <p:bldP spid="3" grpId="1" build="p"/>
      <p:bldP spid="3" grpId="2" build="p"/>
      <p:bldP spid="3" grpId="3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b="1" dirty="0"/>
              <a:t>Placa Base</a:t>
            </a:r>
            <a:br>
              <a:rPr lang="es-GT" b="1" dirty="0"/>
            </a:b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También conocida como la tarjeta madre, </a:t>
            </a:r>
            <a:r>
              <a:rPr lang="es-ES" b="1" dirty="0"/>
              <a:t>es la tarjeta principal del CPU</a:t>
            </a:r>
            <a:r>
              <a:rPr lang="es-ES" dirty="0"/>
              <a:t>, en donde se encuentra el procesador, las ranuras para la memoria RAM, los módulos de ROM y en donde se insertan directamente las demás tarjetas del sistema.</a:t>
            </a:r>
          </a:p>
          <a:p>
            <a:r>
              <a:rPr lang="es-ES" dirty="0"/>
              <a:t>Se trata de una serie de circuitos en una misma plataforma, que hacen de núcleo del sistema, integrando sus distintos componentes internos. </a:t>
            </a:r>
            <a:r>
              <a:rPr lang="es-ES" b="1" dirty="0"/>
              <a:t>Es allí donde se encuentra el Firmware</a:t>
            </a:r>
            <a:r>
              <a:rPr lang="es-ES" dirty="0"/>
              <a:t>, o sea, el software pre programado de fábrica en el sistema.</a:t>
            </a:r>
          </a:p>
          <a:p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929" y="4694518"/>
            <a:ext cx="3722608" cy="197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02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p"/>
      <p:bldP spid="3" grpId="1" build="p"/>
      <p:bldP spid="3" grpId="2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b="1" dirty="0"/>
              <a:t>Fuente de poder</a:t>
            </a:r>
            <a:br>
              <a:rPr lang="es-GT" b="1" dirty="0"/>
            </a:b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El corazón del sistema, que </a:t>
            </a:r>
            <a:r>
              <a:rPr lang="es-ES" b="1" dirty="0"/>
              <a:t>suministra </a:t>
            </a:r>
            <a:r>
              <a:rPr lang="es-ES" b="1" dirty="0">
                <a:hlinkClick r:id="rId2"/>
              </a:rPr>
              <a:t>energía eléctrica</a:t>
            </a:r>
            <a:r>
              <a:rPr lang="es-ES" b="1" dirty="0"/>
              <a:t> a la Placa base y a todos los demás componentes del CPU</a:t>
            </a:r>
            <a:r>
              <a:rPr lang="es-ES" dirty="0"/>
              <a:t>, de modo que puedan operar cuando se los necesite y que puedan mantener ciertos sistemas básicos e indispensables andando cuando el computador se encuentre apagado.</a:t>
            </a:r>
            <a:endParaRPr lang="es-GT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00" y="3797299"/>
            <a:ext cx="3276600" cy="233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0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7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26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7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7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4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3" grpId="0" build="p"/>
      <p:bldP spid="3" grpId="1" build="p"/>
      <p:bldP spid="3" grpId="2" build="p"/>
      <p:bldP spid="3" grpId="3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b="1" dirty="0"/>
              <a:t>Memoria RAM</a:t>
            </a:r>
            <a:br>
              <a:rPr lang="es-GT" b="1" dirty="0"/>
            </a:b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Su nombre proviene de las siglas de </a:t>
            </a:r>
            <a:r>
              <a:rPr lang="es-ES" i="1" dirty="0" err="1"/>
              <a:t>Random</a:t>
            </a:r>
            <a:r>
              <a:rPr lang="es-ES" i="1" dirty="0"/>
              <a:t> Access </a:t>
            </a:r>
            <a:r>
              <a:rPr lang="es-ES" i="1" dirty="0" err="1"/>
              <a:t>Memory</a:t>
            </a:r>
            <a:r>
              <a:rPr lang="es-ES" dirty="0"/>
              <a:t> o Memoria de Acceso Aleatorio. </a:t>
            </a:r>
            <a:r>
              <a:rPr lang="es-ES" b="1" dirty="0"/>
              <a:t>Son una serie de módulos conectados a la Placa base</a:t>
            </a:r>
            <a:r>
              <a:rPr lang="es-ES" dirty="0"/>
              <a:t>, adónde van los </a:t>
            </a:r>
            <a:r>
              <a:rPr lang="es-ES" dirty="0">
                <a:hlinkClick r:id="rId2"/>
              </a:rPr>
              <a:t>programas</a:t>
            </a:r>
            <a:r>
              <a:rPr lang="es-ES" dirty="0"/>
              <a:t> a ejecutarse, tanto los activados por el sistema como los activados por el usuario. Sin embargo, </a:t>
            </a:r>
            <a:r>
              <a:rPr lang="es-ES" b="1" dirty="0"/>
              <a:t>todo lo que se encuentre en la memoria RAM se borrará cuando el sistema se apague</a:t>
            </a:r>
            <a:r>
              <a:rPr lang="es-ES" dirty="0"/>
              <a:t> o se reinicie.</a:t>
            </a:r>
          </a:p>
          <a:p>
            <a:r>
              <a:rPr lang="es-ES" dirty="0"/>
              <a:t>No se la debe confundir con la </a:t>
            </a:r>
            <a:r>
              <a:rPr lang="es-ES" dirty="0">
                <a:hlinkClick r:id="rId3"/>
              </a:rPr>
              <a:t>memoria ROM</a:t>
            </a:r>
            <a:r>
              <a:rPr lang="es-ES" dirty="0"/>
              <a:t> (de </a:t>
            </a:r>
            <a:r>
              <a:rPr lang="es-ES" i="1" dirty="0" err="1"/>
              <a:t>Read-Only</a:t>
            </a:r>
            <a:r>
              <a:rPr lang="es-ES" i="1" dirty="0"/>
              <a:t> </a:t>
            </a:r>
            <a:r>
              <a:rPr lang="es-ES" i="1" dirty="0" err="1"/>
              <a:t>Memory</a:t>
            </a:r>
            <a:r>
              <a:rPr lang="es-ES" dirty="0"/>
              <a:t>, o sea, Memoria de Sólo Lectura) que se encuentra contenida en la placa base, y de la cual únicamente pueden extraerse </a:t>
            </a:r>
            <a:r>
              <a:rPr lang="es-ES" dirty="0">
                <a:hlinkClick r:id="rId4"/>
              </a:rPr>
              <a:t>datos</a:t>
            </a:r>
            <a:r>
              <a:rPr lang="es-ES" dirty="0"/>
              <a:t>. Tampoco con el espacio de almacenamiento en disco.</a:t>
            </a:r>
          </a:p>
          <a:p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313" y="4505324"/>
            <a:ext cx="2274888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96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b="1" dirty="0"/>
              <a:t>Disco rígido</a:t>
            </a:r>
            <a:br>
              <a:rPr lang="es-GT" b="1" dirty="0"/>
            </a:b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También conocido como disco “duro” (por traducción de </a:t>
            </a:r>
            <a:r>
              <a:rPr lang="es-ES" i="1" dirty="0" err="1"/>
              <a:t>Hard</a:t>
            </a:r>
            <a:r>
              <a:rPr lang="es-ES" i="1" dirty="0"/>
              <a:t> disk</a:t>
            </a:r>
            <a:r>
              <a:rPr lang="es-ES" dirty="0"/>
              <a:t>), se trata del </a:t>
            </a:r>
            <a:r>
              <a:rPr lang="es-ES" b="1" dirty="0"/>
              <a:t>lugar donde se almacena la </a:t>
            </a:r>
            <a:r>
              <a:rPr lang="es-ES" b="1" dirty="0">
                <a:hlinkClick r:id="rId2"/>
              </a:rPr>
              <a:t>información</a:t>
            </a:r>
            <a:r>
              <a:rPr lang="es-ES" b="1" dirty="0"/>
              <a:t> permanente del sistema informático</a:t>
            </a:r>
            <a:r>
              <a:rPr lang="es-ES" dirty="0"/>
              <a:t>, o sea, todo el software contenido en él, desde el </a:t>
            </a:r>
            <a:r>
              <a:rPr lang="es-ES" dirty="0">
                <a:hlinkClick r:id="rId3"/>
              </a:rPr>
              <a:t>Sistema Operativo</a:t>
            </a:r>
            <a:r>
              <a:rPr lang="es-ES" dirty="0"/>
              <a:t> mismo, hasta los programas o aplicaciones que instalemos sus usuarios.</a:t>
            </a:r>
          </a:p>
          <a:p>
            <a:r>
              <a:rPr lang="es-ES" dirty="0"/>
              <a:t>Al ser una </a:t>
            </a:r>
            <a:r>
              <a:rPr lang="es-ES" b="1" dirty="0"/>
              <a:t>unidad de lectoescritura</a:t>
            </a:r>
            <a:r>
              <a:rPr lang="es-ES" dirty="0"/>
              <a:t>, es posible introducir y extraer datos de ella, o lo que es lo mismo, grabar, leer y borrar información.</a:t>
            </a:r>
          </a:p>
          <a:p>
            <a:r>
              <a:rPr lang="es-ES" dirty="0"/>
              <a:t>Antiguamente, el Disco rígido estaba acompañado de unidades de lectura de discos, disquetes o diversos tipos de almacenamiento secundario portátil. Todo ello ha desaparecido hoy en día tras la invención de los puertos </a:t>
            </a:r>
            <a:r>
              <a:rPr lang="es-ES" dirty="0">
                <a:hlinkClick r:id="rId4"/>
              </a:rPr>
              <a:t>USB</a:t>
            </a:r>
            <a:r>
              <a:rPr lang="es-ES" dirty="0"/>
              <a:t> y las memorias portátiles (</a:t>
            </a:r>
            <a:r>
              <a:rPr lang="es-ES" i="1" dirty="0"/>
              <a:t>flash</a:t>
            </a:r>
            <a:r>
              <a:rPr lang="es-ES" dirty="0"/>
              <a:t>). Incluso hay algunos modelos de computadoras que carecen totalmente de disco duro.</a:t>
            </a:r>
          </a:p>
          <a:p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953" y="4704994"/>
            <a:ext cx="2142147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2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5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7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7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3" grpId="0" build="p"/>
      <p:bldP spid="3" grpId="1" build="p"/>
      <p:bldP spid="3" grpId="2" build="p"/>
      <p:bldP spid="3" grpId="3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Partes Externas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GT" b="1" dirty="0" smtClean="0"/>
          </a:p>
          <a:p>
            <a:r>
              <a:rPr lang="es-GT" b="1" dirty="0" smtClean="0"/>
              <a:t>Monitor</a:t>
            </a:r>
          </a:p>
          <a:p>
            <a:r>
              <a:rPr lang="es-GT" b="1" dirty="0"/>
              <a:t>Armazón</a:t>
            </a:r>
            <a:br>
              <a:rPr lang="es-GT" b="1" dirty="0"/>
            </a:br>
            <a:r>
              <a:rPr lang="es-GT" b="1" dirty="0"/>
              <a:t>Mouse</a:t>
            </a:r>
            <a:br>
              <a:rPr lang="es-GT" b="1" dirty="0"/>
            </a:br>
            <a:r>
              <a:rPr lang="es-GT" b="1" dirty="0"/>
              <a:t>Bocinas</a:t>
            </a:r>
            <a:br>
              <a:rPr lang="es-GT" b="1" dirty="0"/>
            </a:br>
            <a:r>
              <a:rPr lang="es-GT" b="1" dirty="0"/>
              <a:t>Cámara Web</a:t>
            </a:r>
            <a:br>
              <a:rPr lang="es-GT" b="1" dirty="0"/>
            </a:br>
            <a:r>
              <a:rPr lang="es-GT" b="1" dirty="0"/>
              <a:t/>
            </a:r>
            <a:br>
              <a:rPr lang="es-GT" b="1" dirty="0"/>
            </a:b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417116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5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9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3" grpId="0" build="p"/>
      <p:bldP spid="3" grpId="1" build="p"/>
      <p:bldP spid="3" grpId="2" build="p"/>
      <p:bldP spid="3" grpId="3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45</TotalTime>
  <Words>1164</Words>
  <Application>Microsoft Office PowerPoint</Application>
  <PresentationFormat>Panorámica</PresentationFormat>
  <Paragraphs>58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Ion</vt:lpstr>
      <vt:lpstr>Bisleydy Fernanda Morales del Cid</vt:lpstr>
      <vt:lpstr>Partes Internas y Externas de una Computadora</vt:lpstr>
      <vt:lpstr>Partes internas</vt:lpstr>
      <vt:lpstr>Partes internas de una computadora</vt:lpstr>
      <vt:lpstr>Placa Base </vt:lpstr>
      <vt:lpstr>Fuente de poder </vt:lpstr>
      <vt:lpstr>Memoria RAM </vt:lpstr>
      <vt:lpstr>Disco rígido </vt:lpstr>
      <vt:lpstr>Partes Externas</vt:lpstr>
      <vt:lpstr>Monitor  </vt:lpstr>
      <vt:lpstr>Armazón </vt:lpstr>
      <vt:lpstr>Mouse </vt:lpstr>
      <vt:lpstr>Bocinas </vt:lpstr>
      <vt:lpstr>Cámara Web </vt:lpstr>
      <vt:lpstr>GRACIAS POR HABER VISTO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Bisleydy Fernanda Morales del Cid</dc:title>
  <dc:creator>GNet</dc:creator>
  <cp:lastModifiedBy>GNet</cp:lastModifiedBy>
  <cp:revision>6</cp:revision>
  <dcterms:created xsi:type="dcterms:W3CDTF">2025-10-28T14:08:36Z</dcterms:created>
  <dcterms:modified xsi:type="dcterms:W3CDTF">2025-10-28T14:54:08Z</dcterms:modified>
</cp:coreProperties>
</file>