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21" autoAdjust="0"/>
  </p:normalViewPr>
  <p:slideViewPr>
    <p:cSldViewPr snapToGrid="0">
      <p:cViewPr varScale="1">
        <p:scale>
          <a:sx n="84" d="100"/>
          <a:sy n="84"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0E95982-E51D-466E-ACBF-C16B313C1471}" type="datetimeFigureOut">
              <a:rPr lang="es-GT" smtClean="0"/>
              <a:t>21/10/2025</a:t>
            </a:fld>
            <a:endParaRPr lang="es-GT"/>
          </a:p>
        </p:txBody>
      </p:sp>
      <p:sp>
        <p:nvSpPr>
          <p:cNvPr id="5" name="Footer Placeholder 4"/>
          <p:cNvSpPr>
            <a:spLocks noGrp="1"/>
          </p:cNvSpPr>
          <p:nvPr>
            <p:ph type="ftr" sz="quarter" idx="11"/>
          </p:nvPr>
        </p:nvSpPr>
        <p:spPr/>
        <p:txBody>
          <a:bodyPr/>
          <a:lstStyle/>
          <a:p>
            <a:endParaRPr lang="es-G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344443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0E95982-E51D-466E-ACBF-C16B313C1471}" type="datetimeFigureOut">
              <a:rPr lang="es-GT" smtClean="0"/>
              <a:t>21/10/2025</a:t>
            </a:fld>
            <a:endParaRPr lang="es-GT"/>
          </a:p>
        </p:txBody>
      </p:sp>
      <p:sp>
        <p:nvSpPr>
          <p:cNvPr id="5" name="Footer Placeholder 4"/>
          <p:cNvSpPr>
            <a:spLocks noGrp="1"/>
          </p:cNvSpPr>
          <p:nvPr>
            <p:ph type="ftr" sz="quarter" idx="11"/>
          </p:nvPr>
        </p:nvSpPr>
        <p:spPr/>
        <p:txBody>
          <a:bodyPr/>
          <a:lstStyle/>
          <a:p>
            <a:endParaRPr lang="es-G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3632626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0E95982-E51D-466E-ACBF-C16B313C1471}" type="datetimeFigureOut">
              <a:rPr lang="es-GT" smtClean="0"/>
              <a:t>21/10/2025</a:t>
            </a:fld>
            <a:endParaRPr lang="es-GT"/>
          </a:p>
        </p:txBody>
      </p:sp>
      <p:sp>
        <p:nvSpPr>
          <p:cNvPr id="5" name="Footer Placeholder 4"/>
          <p:cNvSpPr>
            <a:spLocks noGrp="1"/>
          </p:cNvSpPr>
          <p:nvPr>
            <p:ph type="ftr" sz="quarter" idx="11"/>
          </p:nvPr>
        </p:nvSpPr>
        <p:spPr/>
        <p:txBody>
          <a:bodyPr/>
          <a:lstStyle/>
          <a:p>
            <a:endParaRPr lang="es-G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B59264-5B68-423A-9D5E-46F52F108477}" type="slidenum">
              <a:rPr lang="es-GT" smtClean="0"/>
              <a:t>‹Nº›</a:t>
            </a:fld>
            <a:endParaRPr lang="es-G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36810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0E95982-E51D-466E-ACBF-C16B313C1471}" type="datetimeFigureOut">
              <a:rPr lang="es-GT" smtClean="0"/>
              <a:t>21/10/2025</a:t>
            </a:fld>
            <a:endParaRPr lang="es-GT"/>
          </a:p>
        </p:txBody>
      </p:sp>
      <p:sp>
        <p:nvSpPr>
          <p:cNvPr id="6" name="Footer Placeholder 5"/>
          <p:cNvSpPr>
            <a:spLocks noGrp="1"/>
          </p:cNvSpPr>
          <p:nvPr>
            <p:ph type="ftr" sz="quarter" idx="11"/>
          </p:nvPr>
        </p:nvSpPr>
        <p:spPr/>
        <p:txBody>
          <a:bodyPr/>
          <a:lstStyle/>
          <a:p>
            <a:endParaRPr lang="es-G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3630374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0E95982-E51D-466E-ACBF-C16B313C1471}" type="datetimeFigureOut">
              <a:rPr lang="es-GT" smtClean="0"/>
              <a:t>21/10/2025</a:t>
            </a:fld>
            <a:endParaRPr lang="es-GT"/>
          </a:p>
        </p:txBody>
      </p:sp>
      <p:sp>
        <p:nvSpPr>
          <p:cNvPr id="6" name="Footer Placeholder 5"/>
          <p:cNvSpPr>
            <a:spLocks noGrp="1"/>
          </p:cNvSpPr>
          <p:nvPr>
            <p:ph type="ftr" sz="quarter" idx="11"/>
          </p:nvPr>
        </p:nvSpPr>
        <p:spPr/>
        <p:txBody>
          <a:bodyPr/>
          <a:lstStyle/>
          <a:p>
            <a:endParaRPr lang="es-G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B59264-5B68-423A-9D5E-46F52F108477}" type="slidenum">
              <a:rPr lang="es-GT" smtClean="0"/>
              <a:t>‹Nº›</a:t>
            </a:fld>
            <a:endParaRPr lang="es-G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2380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50E95982-E51D-466E-ACBF-C16B313C1471}" type="datetimeFigureOut">
              <a:rPr lang="es-GT" smtClean="0"/>
              <a:t>21/10/2025</a:t>
            </a:fld>
            <a:endParaRPr lang="es-GT"/>
          </a:p>
        </p:txBody>
      </p:sp>
      <p:sp>
        <p:nvSpPr>
          <p:cNvPr id="6" name="Footer Placeholder 5"/>
          <p:cNvSpPr>
            <a:spLocks noGrp="1"/>
          </p:cNvSpPr>
          <p:nvPr>
            <p:ph type="ftr" sz="quarter" idx="11"/>
          </p:nvPr>
        </p:nvSpPr>
        <p:spPr/>
        <p:txBody>
          <a:bodyPr/>
          <a:lstStyle/>
          <a:p>
            <a:endParaRPr lang="es-G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409080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0E95982-E51D-466E-ACBF-C16B313C1471}" type="datetimeFigureOut">
              <a:rPr lang="es-GT" smtClean="0"/>
              <a:t>21/10/2025</a:t>
            </a:fld>
            <a:endParaRPr lang="es-GT"/>
          </a:p>
        </p:txBody>
      </p:sp>
      <p:sp>
        <p:nvSpPr>
          <p:cNvPr id="5" name="Footer Placeholder 4"/>
          <p:cNvSpPr>
            <a:spLocks noGrp="1"/>
          </p:cNvSpPr>
          <p:nvPr>
            <p:ph type="ftr" sz="quarter" idx="11"/>
          </p:nvPr>
        </p:nvSpPr>
        <p:spPr/>
        <p:txBody>
          <a:bodyPr/>
          <a:lstStyle/>
          <a:p>
            <a:endParaRPr lang="es-G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277962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0E95982-E51D-466E-ACBF-C16B313C1471}" type="datetimeFigureOut">
              <a:rPr lang="es-GT" smtClean="0"/>
              <a:t>21/10/2025</a:t>
            </a:fld>
            <a:endParaRPr lang="es-GT"/>
          </a:p>
        </p:txBody>
      </p:sp>
      <p:sp>
        <p:nvSpPr>
          <p:cNvPr id="5" name="Footer Placeholder 4"/>
          <p:cNvSpPr>
            <a:spLocks noGrp="1"/>
          </p:cNvSpPr>
          <p:nvPr>
            <p:ph type="ftr" sz="quarter" idx="11"/>
          </p:nvPr>
        </p:nvSpPr>
        <p:spPr/>
        <p:txBody>
          <a:bodyPr/>
          <a:lstStyle/>
          <a:p>
            <a:endParaRPr lang="es-G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38067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0E95982-E51D-466E-ACBF-C16B313C1471}" type="datetimeFigureOut">
              <a:rPr lang="es-GT" smtClean="0"/>
              <a:t>21/10/2025</a:t>
            </a:fld>
            <a:endParaRPr lang="es-GT"/>
          </a:p>
        </p:txBody>
      </p:sp>
      <p:sp>
        <p:nvSpPr>
          <p:cNvPr id="5" name="Footer Placeholder 4"/>
          <p:cNvSpPr>
            <a:spLocks noGrp="1"/>
          </p:cNvSpPr>
          <p:nvPr>
            <p:ph type="ftr" sz="quarter" idx="11"/>
          </p:nvPr>
        </p:nvSpPr>
        <p:spPr/>
        <p:txBody>
          <a:bodyPr/>
          <a:lstStyle/>
          <a:p>
            <a:endParaRPr lang="es-G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396928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0E95982-E51D-466E-ACBF-C16B313C1471}" type="datetimeFigureOut">
              <a:rPr lang="es-GT" smtClean="0"/>
              <a:t>21/10/2025</a:t>
            </a:fld>
            <a:endParaRPr lang="es-GT"/>
          </a:p>
        </p:txBody>
      </p:sp>
      <p:sp>
        <p:nvSpPr>
          <p:cNvPr id="5" name="Footer Placeholder 4"/>
          <p:cNvSpPr>
            <a:spLocks noGrp="1"/>
          </p:cNvSpPr>
          <p:nvPr>
            <p:ph type="ftr" sz="quarter" idx="11"/>
          </p:nvPr>
        </p:nvSpPr>
        <p:spPr/>
        <p:txBody>
          <a:bodyPr/>
          <a:lstStyle/>
          <a:p>
            <a:endParaRPr lang="es-G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316947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0E95982-E51D-466E-ACBF-C16B313C1471}" type="datetimeFigureOut">
              <a:rPr lang="es-GT" smtClean="0"/>
              <a:t>21/10/2025</a:t>
            </a:fld>
            <a:endParaRPr lang="es-GT"/>
          </a:p>
        </p:txBody>
      </p:sp>
      <p:sp>
        <p:nvSpPr>
          <p:cNvPr id="6" name="Footer Placeholder 5"/>
          <p:cNvSpPr>
            <a:spLocks noGrp="1"/>
          </p:cNvSpPr>
          <p:nvPr>
            <p:ph type="ftr" sz="quarter" idx="11"/>
          </p:nvPr>
        </p:nvSpPr>
        <p:spPr/>
        <p:txBody>
          <a:bodyPr/>
          <a:lstStyle/>
          <a:p>
            <a:endParaRPr lang="es-G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413786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0E95982-E51D-466E-ACBF-C16B313C1471}" type="datetimeFigureOut">
              <a:rPr lang="es-GT" smtClean="0"/>
              <a:t>21/10/2025</a:t>
            </a:fld>
            <a:endParaRPr lang="es-GT"/>
          </a:p>
        </p:txBody>
      </p:sp>
      <p:sp>
        <p:nvSpPr>
          <p:cNvPr id="8" name="Footer Placeholder 7"/>
          <p:cNvSpPr>
            <a:spLocks noGrp="1"/>
          </p:cNvSpPr>
          <p:nvPr>
            <p:ph type="ftr" sz="quarter" idx="11"/>
          </p:nvPr>
        </p:nvSpPr>
        <p:spPr/>
        <p:txBody>
          <a:bodyPr/>
          <a:lstStyle/>
          <a:p>
            <a:endParaRPr lang="es-G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45864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0E95982-E51D-466E-ACBF-C16B313C1471}" type="datetimeFigureOut">
              <a:rPr lang="es-GT" smtClean="0"/>
              <a:t>21/10/2025</a:t>
            </a:fld>
            <a:endParaRPr lang="es-GT"/>
          </a:p>
        </p:txBody>
      </p:sp>
      <p:sp>
        <p:nvSpPr>
          <p:cNvPr id="4" name="Footer Placeholder 3"/>
          <p:cNvSpPr>
            <a:spLocks noGrp="1"/>
          </p:cNvSpPr>
          <p:nvPr>
            <p:ph type="ftr" sz="quarter" idx="11"/>
          </p:nvPr>
        </p:nvSpPr>
        <p:spPr/>
        <p:txBody>
          <a:bodyPr/>
          <a:lstStyle/>
          <a:p>
            <a:endParaRPr lang="es-G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2289137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95982-E51D-466E-ACBF-C16B313C1471}" type="datetimeFigureOut">
              <a:rPr lang="es-GT" smtClean="0"/>
              <a:t>21/10/2025</a:t>
            </a:fld>
            <a:endParaRPr lang="es-GT"/>
          </a:p>
        </p:txBody>
      </p:sp>
      <p:sp>
        <p:nvSpPr>
          <p:cNvPr id="3" name="Footer Placeholder 2"/>
          <p:cNvSpPr>
            <a:spLocks noGrp="1"/>
          </p:cNvSpPr>
          <p:nvPr>
            <p:ph type="ftr" sz="quarter" idx="11"/>
          </p:nvPr>
        </p:nvSpPr>
        <p:spPr/>
        <p:txBody>
          <a:bodyPr/>
          <a:lstStyle/>
          <a:p>
            <a:endParaRPr lang="es-G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55127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E95982-E51D-466E-ACBF-C16B313C1471}" type="datetimeFigureOut">
              <a:rPr lang="es-GT" smtClean="0"/>
              <a:t>21/10/2025</a:t>
            </a:fld>
            <a:endParaRPr lang="es-GT"/>
          </a:p>
        </p:txBody>
      </p:sp>
      <p:sp>
        <p:nvSpPr>
          <p:cNvPr id="6" name="Footer Placeholder 5"/>
          <p:cNvSpPr>
            <a:spLocks noGrp="1"/>
          </p:cNvSpPr>
          <p:nvPr>
            <p:ph type="ftr" sz="quarter" idx="11"/>
          </p:nvPr>
        </p:nvSpPr>
        <p:spPr/>
        <p:txBody>
          <a:bodyPr/>
          <a:lstStyle/>
          <a:p>
            <a:endParaRPr lang="es-G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26793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0E95982-E51D-466E-ACBF-C16B313C1471}" type="datetimeFigureOut">
              <a:rPr lang="es-GT" smtClean="0"/>
              <a:t>21/10/2025</a:t>
            </a:fld>
            <a:endParaRPr lang="es-GT"/>
          </a:p>
        </p:txBody>
      </p:sp>
      <p:sp>
        <p:nvSpPr>
          <p:cNvPr id="6" name="Footer Placeholder 5"/>
          <p:cNvSpPr>
            <a:spLocks noGrp="1"/>
          </p:cNvSpPr>
          <p:nvPr>
            <p:ph type="ftr" sz="quarter" idx="11"/>
          </p:nvPr>
        </p:nvSpPr>
        <p:spPr/>
        <p:txBody>
          <a:bodyPr/>
          <a:lstStyle/>
          <a:p>
            <a:endParaRPr lang="es-G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B59264-5B68-423A-9D5E-46F52F108477}" type="slidenum">
              <a:rPr lang="es-GT" smtClean="0"/>
              <a:t>‹Nº›</a:t>
            </a:fld>
            <a:endParaRPr lang="es-GT"/>
          </a:p>
        </p:txBody>
      </p:sp>
    </p:spTree>
    <p:extLst>
      <p:ext uri="{BB962C8B-B14F-4D97-AF65-F5344CB8AC3E}">
        <p14:creationId xmlns:p14="http://schemas.microsoft.com/office/powerpoint/2010/main" val="169618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0E95982-E51D-466E-ACBF-C16B313C1471}" type="datetimeFigureOut">
              <a:rPr lang="es-GT" smtClean="0"/>
              <a:t>21/10/2025</a:t>
            </a:fld>
            <a:endParaRPr lang="es-G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G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3B59264-5B68-423A-9D5E-46F52F108477}" type="slidenum">
              <a:rPr lang="es-GT" smtClean="0"/>
              <a:t>‹Nº›</a:t>
            </a:fld>
            <a:endParaRPr lang="es-GT"/>
          </a:p>
        </p:txBody>
      </p:sp>
    </p:spTree>
    <p:extLst>
      <p:ext uri="{BB962C8B-B14F-4D97-AF65-F5344CB8AC3E}">
        <p14:creationId xmlns:p14="http://schemas.microsoft.com/office/powerpoint/2010/main" val="3260011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s.wikipedia.org/wiki/Litosfera" TargetMode="External"/><Relationship Id="rId3" Type="http://schemas.openxmlformats.org/officeDocument/2006/relationships/hyperlink" Target="https://es.wikipedia.org/wiki/Cambio_clim%C3%A1tico#cite_note-:1-2" TargetMode="External"/><Relationship Id="rId7" Type="http://schemas.openxmlformats.org/officeDocument/2006/relationships/hyperlink" Target="https://es.wikipedia.org/wiki/Cri%C3%B3sfera" TargetMode="External"/><Relationship Id="rId12" Type="http://schemas.openxmlformats.org/officeDocument/2006/relationships/image" Target="../media/image1.jpeg"/><Relationship Id="rId2" Type="http://schemas.openxmlformats.org/officeDocument/2006/relationships/hyperlink" Target="https://es.wikipedia.org/wiki/Cambio_clim%C3%A1tico#cite_note-:0-1" TargetMode="External"/><Relationship Id="rId1" Type="http://schemas.openxmlformats.org/officeDocument/2006/relationships/slideLayout" Target="../slideLayouts/slideLayout2.xml"/><Relationship Id="rId6" Type="http://schemas.openxmlformats.org/officeDocument/2006/relationships/hyperlink" Target="https://es.wikipedia.org/wiki/Hidr%C3%B3sfera" TargetMode="External"/><Relationship Id="rId11" Type="http://schemas.openxmlformats.org/officeDocument/2006/relationships/hyperlink" Target="https://es.wikipedia.org/wiki/Fen%C3%B3meno_meteorol%C3%B3gico_extremo" TargetMode="External"/><Relationship Id="rId5" Type="http://schemas.openxmlformats.org/officeDocument/2006/relationships/hyperlink" Target="https://es.wikipedia.org/wiki/Atm%C3%B3sfera_terrestre" TargetMode="External"/><Relationship Id="rId10" Type="http://schemas.openxmlformats.org/officeDocument/2006/relationships/hyperlink" Target="https://es.wikipedia.org/wiki/Tiempo_atmosf%C3%A9rico" TargetMode="External"/><Relationship Id="rId4" Type="http://schemas.openxmlformats.org/officeDocument/2006/relationships/hyperlink" Target="https://es.wikipedia.org/wiki/Sistema_clim%C3%A1tico" TargetMode="External"/><Relationship Id="rId9" Type="http://schemas.openxmlformats.org/officeDocument/2006/relationships/hyperlink" Target="https://es.wikipedia.org/wiki/Bi%C3%B3sfer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n.org/es/about-us/universal-declaration-of-human-rights" TargetMode="External"/><Relationship Id="rId2" Type="http://schemas.openxmlformats.org/officeDocument/2006/relationships/hyperlink" Target="https://www.un.org/es/about-us/un-charter"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Ejercicio 02</a:t>
            </a:r>
            <a:endParaRPr lang="es-GT" dirty="0"/>
          </a:p>
        </p:txBody>
      </p:sp>
      <p:sp>
        <p:nvSpPr>
          <p:cNvPr id="3" name="Subtítulo 2"/>
          <p:cNvSpPr>
            <a:spLocks noGrp="1"/>
          </p:cNvSpPr>
          <p:nvPr>
            <p:ph type="subTitle" idx="1"/>
          </p:nvPr>
        </p:nvSpPr>
        <p:spPr/>
        <p:txBody>
          <a:bodyPr/>
          <a:lstStyle/>
          <a:p>
            <a:r>
              <a:rPr lang="es-ES" dirty="0" smtClean="0"/>
              <a:t>10 Temas</a:t>
            </a:r>
            <a:endParaRPr lang="es-GT" dirty="0"/>
          </a:p>
        </p:txBody>
      </p:sp>
    </p:spTree>
    <p:extLst>
      <p:ext uri="{BB962C8B-B14F-4D97-AF65-F5344CB8AC3E}">
        <p14:creationId xmlns:p14="http://schemas.microsoft.com/office/powerpoint/2010/main" val="5502220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1"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b="1" dirty="0"/>
              <a:t>Justicia y derecho </a:t>
            </a:r>
            <a:r>
              <a:rPr lang="es-GT" b="1" dirty="0" smtClean="0"/>
              <a:t>internacionales</a:t>
            </a:r>
            <a:endParaRPr lang="es-GT" dirty="0"/>
          </a:p>
        </p:txBody>
      </p:sp>
      <p:sp>
        <p:nvSpPr>
          <p:cNvPr id="3" name="Marcador de contenido 2"/>
          <p:cNvSpPr>
            <a:spLocks noGrp="1"/>
          </p:cNvSpPr>
          <p:nvPr>
            <p:ph idx="1"/>
          </p:nvPr>
        </p:nvSpPr>
        <p:spPr/>
        <p:txBody>
          <a:bodyPr/>
          <a:lstStyle/>
          <a:p>
            <a:r>
              <a:rPr lang="es-ES" dirty="0"/>
              <a:t>La ONU sigue promoviendo la justicia y el derecho internacional en sus tres pilares de trabajo: paz y seguridad internacionales, progreso y desarrollo económico y social y respeto de los derechos humanos y las libertades </a:t>
            </a:r>
            <a:r>
              <a:rPr lang="es-ES" dirty="0" smtClean="0"/>
              <a:t>fundamentales.</a:t>
            </a:r>
          </a:p>
          <a:p>
            <a:endParaRPr lang="es-GT" dirty="0"/>
          </a:p>
        </p:txBody>
      </p:sp>
      <p:pic>
        <p:nvPicPr>
          <p:cNvPr id="2058" name="Picture 10" descr="Sistemas de derecho internacional, justicia, derechos humanos y concepto global de educación empresarial con banderas mundiales en un globo escolar y un cartón sobre un escritorio aislado de fondo blan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1177" y="3681254"/>
            <a:ext cx="2601156"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53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2"/>
                                        </p:tgtEl>
                                        <p:attrNameLst>
                                          <p:attrName>ppt_w</p:attrName>
                                        </p:attrNameLst>
                                      </p:cBhvr>
                                      <p:tavLst>
                                        <p:tav tm="0">
                                          <p:val>
                                            <p:strVal val="ppt_w"/>
                                          </p:val>
                                        </p:tav>
                                        <p:tav tm="100000">
                                          <p:val>
                                            <p:fltVal val="0"/>
                                          </p:val>
                                        </p:tav>
                                      </p:tavLst>
                                    </p:anim>
                                    <p:anim calcmode="lin" valueType="num">
                                      <p:cBhvr>
                                        <p:cTn id="12" dur="1000"/>
                                        <p:tgtEl>
                                          <p:spTgt spid="2"/>
                                        </p:tgtEl>
                                        <p:attrNameLst>
                                          <p:attrName>ppt_h</p:attrName>
                                        </p:attrNameLst>
                                      </p:cBhvr>
                                      <p:tavLst>
                                        <p:tav tm="0">
                                          <p:val>
                                            <p:strVal val="ppt_h"/>
                                          </p:val>
                                        </p:tav>
                                        <p:tav tm="100000">
                                          <p:val>
                                            <p:fltVal val="0"/>
                                          </p:val>
                                        </p:tav>
                                      </p:tavLst>
                                    </p:anim>
                                    <p:anim calcmode="lin" valueType="num">
                                      <p:cBhvr>
                                        <p:cTn id="13" dur="1000"/>
                                        <p:tgtEl>
                                          <p:spTgt spid="2"/>
                                        </p:tgtEl>
                                        <p:attrNameLst>
                                          <p:attrName>style.rotation</p:attrName>
                                        </p:attrNameLst>
                                      </p:cBhvr>
                                      <p:tavLst>
                                        <p:tav tm="0">
                                          <p:val>
                                            <p:fltVal val="0"/>
                                          </p:val>
                                        </p:tav>
                                        <p:tav tm="100000">
                                          <p:val>
                                            <p:fltVal val="90"/>
                                          </p:val>
                                        </p:tav>
                                      </p:tavLst>
                                    </p:anim>
                                    <p:animEffect transition="out" filter="fade">
                                      <p:cBhvr>
                                        <p:cTn id="14" dur="1000"/>
                                        <p:tgtEl>
                                          <p:spTgt spid="2"/>
                                        </p:tgtEl>
                                      </p:cBhvr>
                                    </p:animEffect>
                                    <p:set>
                                      <p:cBhvr>
                                        <p:cTn id="15" dur="1" fill="hold">
                                          <p:stCondLst>
                                            <p:cond delay="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grpId="0" nodeType="clickEffect">
                                  <p:stCondLst>
                                    <p:cond delay="0"/>
                                  </p:stCondLst>
                                  <p:childTnLst>
                                    <p:anim calcmode="lin" valueType="num">
                                      <p:cBhvr>
                                        <p:cTn id="19" dur="1000"/>
                                        <p:tgtEl>
                                          <p:spTgt spid="3">
                                            <p:txEl>
                                              <p:pRg st="0" end="0"/>
                                            </p:txEl>
                                          </p:spTgt>
                                        </p:tgtEl>
                                        <p:attrNameLst>
                                          <p:attrName>ppt_w</p:attrName>
                                        </p:attrNameLst>
                                      </p:cBhvr>
                                      <p:tavLst>
                                        <p:tav tm="0">
                                          <p:val>
                                            <p:strVal val="ppt_w"/>
                                          </p:val>
                                        </p:tav>
                                        <p:tav tm="100000">
                                          <p:val>
                                            <p:fltVal val="0"/>
                                          </p:val>
                                        </p:tav>
                                      </p:tavLst>
                                    </p:anim>
                                    <p:anim calcmode="lin" valueType="num">
                                      <p:cBhvr>
                                        <p:cTn id="20" dur="1000"/>
                                        <p:tgtEl>
                                          <p:spTgt spid="3">
                                            <p:txEl>
                                              <p:pRg st="0" end="0"/>
                                            </p:txEl>
                                          </p:spTgt>
                                        </p:tgtEl>
                                        <p:attrNameLst>
                                          <p:attrName>ppt_h</p:attrName>
                                        </p:attrNameLst>
                                      </p:cBhvr>
                                      <p:tavLst>
                                        <p:tav tm="0">
                                          <p:val>
                                            <p:strVal val="ppt_h"/>
                                          </p:val>
                                        </p:tav>
                                        <p:tav tm="100000">
                                          <p:val>
                                            <p:fltVal val="0"/>
                                          </p:val>
                                        </p:tav>
                                      </p:tavLst>
                                    </p:anim>
                                    <p:anim calcmode="lin" valueType="num">
                                      <p:cBhvr>
                                        <p:cTn id="21"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22" dur="1000"/>
                                        <p:tgtEl>
                                          <p:spTgt spid="3">
                                            <p:txEl>
                                              <p:pRg st="0" end="0"/>
                                            </p:txEl>
                                          </p:spTgt>
                                        </p:tgtEl>
                                      </p:cBhvr>
                                    </p:animEffect>
                                    <p:set>
                                      <p:cBhvr>
                                        <p:cTn id="23"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1" presetClass="exit" presetSubtype="0" fill="hold" grpId="1" nodeType="clickEffect">
                                  <p:stCondLst>
                                    <p:cond delay="0"/>
                                  </p:stCondLst>
                                  <p:childTnLst>
                                    <p:anim calcmode="lin" valueType="num">
                                      <p:cBhvr>
                                        <p:cTn id="27" dur="1000"/>
                                        <p:tgtEl>
                                          <p:spTgt spid="3">
                                            <p:txEl>
                                              <p:pRg st="0" end="0"/>
                                            </p:txEl>
                                          </p:spTgt>
                                        </p:tgtEl>
                                        <p:attrNameLst>
                                          <p:attrName>ppt_w</p:attrName>
                                        </p:attrNameLst>
                                      </p:cBhvr>
                                      <p:tavLst>
                                        <p:tav tm="0">
                                          <p:val>
                                            <p:strVal val="ppt_w"/>
                                          </p:val>
                                        </p:tav>
                                        <p:tav tm="100000">
                                          <p:val>
                                            <p:fltVal val="0"/>
                                          </p:val>
                                        </p:tav>
                                      </p:tavLst>
                                    </p:anim>
                                    <p:anim calcmode="lin" valueType="num">
                                      <p:cBhvr>
                                        <p:cTn id="28" dur="1000"/>
                                        <p:tgtEl>
                                          <p:spTgt spid="3">
                                            <p:txEl>
                                              <p:pRg st="0" end="0"/>
                                            </p:txEl>
                                          </p:spTgt>
                                        </p:tgtEl>
                                        <p:attrNameLst>
                                          <p:attrName>ppt_h</p:attrName>
                                        </p:attrNameLst>
                                      </p:cBhvr>
                                      <p:tavLst>
                                        <p:tav tm="0">
                                          <p:val>
                                            <p:strVal val="ppt_h"/>
                                          </p:val>
                                        </p:tav>
                                        <p:tav tm="100000">
                                          <p:val>
                                            <p:fltVal val="0"/>
                                          </p:val>
                                        </p:tav>
                                      </p:tavLst>
                                    </p:anim>
                                    <p:anim calcmode="lin" valueType="num">
                                      <p:cBhvr>
                                        <p:cTn id="29"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30" dur="1000"/>
                                        <p:tgtEl>
                                          <p:spTgt spid="3">
                                            <p:txEl>
                                              <p:pRg st="0" end="0"/>
                                            </p:txEl>
                                          </p:spTgt>
                                        </p:tgtEl>
                                      </p:cBhvr>
                                    </p:animEffect>
                                    <p:set>
                                      <p:cBhvr>
                                        <p:cTn id="31"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xit" presetSubtype="0" fill="hold" grpId="2" nodeType="clickEffect">
                                  <p:stCondLst>
                                    <p:cond delay="0"/>
                                  </p:stCondLst>
                                  <p:childTnLst>
                                    <p:animEffect transition="out" filter="fade">
                                      <p:cBhvr>
                                        <p:cTn id="35" dur="1000"/>
                                        <p:tgtEl>
                                          <p:spTgt spid="2"/>
                                        </p:tgtEl>
                                      </p:cBhvr>
                                    </p:animEffect>
                                    <p:anim calcmode="lin" valueType="num">
                                      <p:cBhvr>
                                        <p:cTn id="36" dur="1000"/>
                                        <p:tgtEl>
                                          <p:spTgt spid="2"/>
                                        </p:tgtEl>
                                        <p:attrNameLst>
                                          <p:attrName>ppt_x</p:attrName>
                                        </p:attrNameLst>
                                      </p:cBhvr>
                                      <p:tavLst>
                                        <p:tav tm="0">
                                          <p:val>
                                            <p:strVal val="ppt_x"/>
                                          </p:val>
                                        </p:tav>
                                        <p:tav tm="100000">
                                          <p:val>
                                            <p:strVal val="ppt_x"/>
                                          </p:val>
                                        </p:tav>
                                      </p:tavLst>
                                    </p:anim>
                                    <p:anim calcmode="lin" valueType="num">
                                      <p:cBhvr>
                                        <p:cTn id="37" dur="1000"/>
                                        <p:tgtEl>
                                          <p:spTgt spid="2"/>
                                        </p:tgtEl>
                                        <p:attrNameLst>
                                          <p:attrName>ppt_y</p:attrName>
                                        </p:attrNameLst>
                                      </p:cBhvr>
                                      <p:tavLst>
                                        <p:tav tm="0">
                                          <p:val>
                                            <p:strVal val="ppt_y"/>
                                          </p:val>
                                        </p:tav>
                                        <p:tav tm="100000">
                                          <p:val>
                                            <p:strVal val="ppt_y+.1"/>
                                          </p:val>
                                        </p:tav>
                                      </p:tavLst>
                                    </p:anim>
                                    <p:set>
                                      <p:cBhvr>
                                        <p:cTn id="38" dur="1" fill="hold">
                                          <p:stCondLst>
                                            <p:cond delay="999"/>
                                          </p:stCondLst>
                                        </p:cTn>
                                        <p:tgtEl>
                                          <p:spTgt spid="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2" nodeType="clickEffect">
                                  <p:stCondLst>
                                    <p:cond delay="0"/>
                                  </p:stCondLst>
                                  <p:childTnLst>
                                    <p:animEffect transition="out" filter="fade">
                                      <p:cBhvr>
                                        <p:cTn id="42" dur="1000"/>
                                        <p:tgtEl>
                                          <p:spTgt spid="3">
                                            <p:txEl>
                                              <p:pRg st="0" end="0"/>
                                            </p:txEl>
                                          </p:spTgt>
                                        </p:tgtEl>
                                      </p:cBhvr>
                                    </p:animEffect>
                                    <p:anim calcmode="lin" valueType="num">
                                      <p:cBhvr>
                                        <p:cTn id="43"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0"/>
                                        <p:tgtEl>
                                          <p:spTgt spid="3">
                                            <p:txEl>
                                              <p:pRg st="0" end="0"/>
                                            </p:txEl>
                                          </p:spTgt>
                                        </p:tgtEl>
                                        <p:attrNameLst>
                                          <p:attrName>ppt_y</p:attrName>
                                        </p:attrNameLst>
                                      </p:cBhvr>
                                      <p:tavLst>
                                        <p:tav tm="0">
                                          <p:val>
                                            <p:strVal val="ppt_y"/>
                                          </p:val>
                                        </p:tav>
                                        <p:tav tm="100000">
                                          <p:val>
                                            <p:strVal val="ppt_y+.1"/>
                                          </p:val>
                                        </p:tav>
                                      </p:tavLst>
                                    </p:anim>
                                    <p:set>
                                      <p:cBhvr>
                                        <p:cTn id="45"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grpId="3" nodeType="clickEffect">
                                  <p:stCondLst>
                                    <p:cond delay="0"/>
                                  </p:stCondLst>
                                  <p:childTnLst>
                                    <p:animEffect transition="out" filter="fade">
                                      <p:cBhvr>
                                        <p:cTn id="49" dur="1000"/>
                                        <p:tgtEl>
                                          <p:spTgt spid="3">
                                            <p:txEl>
                                              <p:pRg st="0" end="0"/>
                                            </p:txEl>
                                          </p:spTgt>
                                        </p:tgtEl>
                                      </p:cBhvr>
                                    </p:animEffect>
                                    <p:anim calcmode="lin" valueType="num">
                                      <p:cBhvr>
                                        <p:cTn id="50"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p:tgtEl>
                                          <p:spTgt spid="3">
                                            <p:txEl>
                                              <p:pRg st="0" end="0"/>
                                            </p:txEl>
                                          </p:spTgt>
                                        </p:tgtEl>
                                        <p:attrNameLst>
                                          <p:attrName>ppt_y</p:attrName>
                                        </p:attrNameLst>
                                      </p:cBhvr>
                                      <p:tavLst>
                                        <p:tav tm="0">
                                          <p:val>
                                            <p:strVal val="ppt_y"/>
                                          </p:val>
                                        </p:tav>
                                        <p:tav tm="100000">
                                          <p:val>
                                            <p:strVal val="ppt_y+.1"/>
                                          </p:val>
                                        </p:tav>
                                      </p:tavLst>
                                    </p:anim>
                                    <p:set>
                                      <p:cBhvr>
                                        <p:cTn id="52"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xit" presetSubtype="0" fill="hold" nodeType="clickEffect">
                                  <p:stCondLst>
                                    <p:cond delay="0"/>
                                  </p:stCondLst>
                                  <p:childTnLst>
                                    <p:animEffect transition="out" filter="fade">
                                      <p:cBhvr>
                                        <p:cTn id="56" dur="1000"/>
                                        <p:tgtEl>
                                          <p:spTgt spid="2058"/>
                                        </p:tgtEl>
                                      </p:cBhvr>
                                    </p:animEffect>
                                    <p:anim calcmode="lin" valueType="num">
                                      <p:cBhvr>
                                        <p:cTn id="57" dur="1000"/>
                                        <p:tgtEl>
                                          <p:spTgt spid="2058"/>
                                        </p:tgtEl>
                                        <p:attrNameLst>
                                          <p:attrName>ppt_x</p:attrName>
                                        </p:attrNameLst>
                                      </p:cBhvr>
                                      <p:tavLst>
                                        <p:tav tm="0">
                                          <p:val>
                                            <p:strVal val="ppt_x"/>
                                          </p:val>
                                        </p:tav>
                                        <p:tav tm="100000">
                                          <p:val>
                                            <p:strVal val="ppt_x"/>
                                          </p:val>
                                        </p:tav>
                                      </p:tavLst>
                                    </p:anim>
                                    <p:anim calcmode="lin" valueType="num">
                                      <p:cBhvr>
                                        <p:cTn id="58" dur="1000"/>
                                        <p:tgtEl>
                                          <p:spTgt spid="2058"/>
                                        </p:tgtEl>
                                        <p:attrNameLst>
                                          <p:attrName>ppt_y</p:attrName>
                                        </p:attrNameLst>
                                      </p:cBhvr>
                                      <p:tavLst>
                                        <p:tav tm="0">
                                          <p:val>
                                            <p:strVal val="ppt_y"/>
                                          </p:val>
                                        </p:tav>
                                        <p:tav tm="100000">
                                          <p:val>
                                            <p:strVal val="ppt_y+.1"/>
                                          </p:val>
                                        </p:tav>
                                      </p:tavLst>
                                    </p:anim>
                                    <p:set>
                                      <p:cBhvr>
                                        <p:cTn id="59" dur="1" fill="hold">
                                          <p:stCondLst>
                                            <p:cond delay="999"/>
                                          </p:stCondLst>
                                        </p:cTn>
                                        <p:tgtEl>
                                          <p:spTgt spid="2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P spid="3" grpId="3"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Cambio </a:t>
            </a:r>
            <a:r>
              <a:rPr lang="es-ES" dirty="0" err="1" smtClean="0"/>
              <a:t>Climatico</a:t>
            </a:r>
            <a:endParaRPr lang="es-GT" dirty="0"/>
          </a:p>
        </p:txBody>
      </p:sp>
      <p:sp>
        <p:nvSpPr>
          <p:cNvPr id="3" name="Marcador de contenido 2"/>
          <p:cNvSpPr>
            <a:spLocks noGrp="1"/>
          </p:cNvSpPr>
          <p:nvPr>
            <p:ph idx="1"/>
          </p:nvPr>
        </p:nvSpPr>
        <p:spPr/>
        <p:txBody>
          <a:bodyPr/>
          <a:lstStyle/>
          <a:p>
            <a:r>
              <a:rPr lang="es-ES" dirty="0"/>
              <a:t>Un </a:t>
            </a:r>
            <a:r>
              <a:rPr lang="es-ES" b="1" dirty="0"/>
              <a:t>cambio climático</a:t>
            </a:r>
            <a:r>
              <a:rPr lang="es-ES" dirty="0"/>
              <a:t> se define</a:t>
            </a:r>
            <a:r>
              <a:rPr lang="es-ES" baseline="30000" dirty="0">
                <a:hlinkClick r:id="rId2"/>
              </a:rPr>
              <a:t>[1]</a:t>
            </a:r>
            <a:r>
              <a:rPr lang="es-ES" dirty="0"/>
              <a:t>​</a:t>
            </a:r>
            <a:r>
              <a:rPr lang="es-ES" baseline="30000" dirty="0">
                <a:hlinkClick r:id="rId3"/>
              </a:rPr>
              <a:t>[2]</a:t>
            </a:r>
            <a:r>
              <a:rPr lang="es-ES" dirty="0"/>
              <a:t>​ como la variación en el estado del </a:t>
            </a:r>
            <a:r>
              <a:rPr lang="es-ES" dirty="0">
                <a:hlinkClick r:id="rId4" tooltip="Sistema climático"/>
              </a:rPr>
              <a:t>sistema climático terrestre</a:t>
            </a:r>
            <a:r>
              <a:rPr lang="es-ES" dirty="0"/>
              <a:t>, formado por la </a:t>
            </a:r>
            <a:r>
              <a:rPr lang="es-ES" dirty="0">
                <a:hlinkClick r:id="rId5" tooltip="Atmósfera terrestre"/>
              </a:rPr>
              <a:t>atmósfera</a:t>
            </a:r>
            <a:r>
              <a:rPr lang="es-ES" dirty="0"/>
              <a:t>, la </a:t>
            </a:r>
            <a:r>
              <a:rPr lang="es-ES" dirty="0">
                <a:hlinkClick r:id="rId6" tooltip="Hidrósfera"/>
              </a:rPr>
              <a:t>hidrosfera</a:t>
            </a:r>
            <a:r>
              <a:rPr lang="es-ES" dirty="0"/>
              <a:t>, la </a:t>
            </a:r>
            <a:r>
              <a:rPr lang="es-ES" dirty="0" err="1">
                <a:hlinkClick r:id="rId7" tooltip="Criósfera"/>
              </a:rPr>
              <a:t>criosfera</a:t>
            </a:r>
            <a:r>
              <a:rPr lang="es-ES" dirty="0"/>
              <a:t>, la </a:t>
            </a:r>
            <a:r>
              <a:rPr lang="es-ES" dirty="0">
                <a:hlinkClick r:id="rId8" tooltip="Litosfera"/>
              </a:rPr>
              <a:t>litosfera</a:t>
            </a:r>
            <a:r>
              <a:rPr lang="es-ES" dirty="0"/>
              <a:t> y la </a:t>
            </a:r>
            <a:r>
              <a:rPr lang="es-ES" dirty="0">
                <a:hlinkClick r:id="rId9" tooltip="Biósfera"/>
              </a:rPr>
              <a:t>biosfera</a:t>
            </a:r>
            <a:r>
              <a:rPr lang="es-ES" dirty="0"/>
              <a:t>, que perdura durante periodos de tiempo suficientemente largos (décadas o más tiempo)</a:t>
            </a:r>
            <a:r>
              <a:rPr lang="es-ES" baseline="30000" dirty="0">
                <a:hlinkClick r:id="rId3"/>
              </a:rPr>
              <a:t>[2]</a:t>
            </a:r>
            <a:r>
              <a:rPr lang="es-ES" dirty="0"/>
              <a:t>​ hasta alcanzar un nuevo equilibrio. Puede afectar tanto a los valores medios </a:t>
            </a:r>
            <a:r>
              <a:rPr lang="es-ES" dirty="0">
                <a:hlinkClick r:id="rId10" tooltip="Tiempo atmosférico"/>
              </a:rPr>
              <a:t>meteorológicos</a:t>
            </a:r>
            <a:r>
              <a:rPr lang="es-ES" dirty="0"/>
              <a:t> como a su variabilidad y </a:t>
            </a:r>
            <a:r>
              <a:rPr lang="es-ES" dirty="0">
                <a:hlinkClick r:id="rId11" tooltip="Fenómeno meteorológico extremo"/>
              </a:rPr>
              <a:t>extremos</a:t>
            </a:r>
            <a:r>
              <a:rPr lang="es-ES" dirty="0" smtClean="0"/>
              <a:t>.</a:t>
            </a:r>
          </a:p>
          <a:p>
            <a:endParaRPr lang="es-GT" dirty="0"/>
          </a:p>
        </p:txBody>
      </p:sp>
      <p:pic>
        <p:nvPicPr>
          <p:cNvPr id="9218" name="Picture 2" descr="Qué es un cambio climático? – The Mars Society Chil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87099" y="4593336"/>
            <a:ext cx="2236243"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6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3"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218"/>
                                        </p:tgtEl>
                                        <p:attrNameLst>
                                          <p:attrName>style.visibility</p:attrName>
                                        </p:attrNameLst>
                                      </p:cBhvr>
                                      <p:to>
                                        <p:strVal val="visible"/>
                                      </p:to>
                                    </p:set>
                                    <p:anim calcmode="lin" valueType="num">
                                      <p:cBhvr additive="base">
                                        <p:cTn id="38" dur="500" fill="hold"/>
                                        <p:tgtEl>
                                          <p:spTgt spid="9218"/>
                                        </p:tgtEl>
                                        <p:attrNameLst>
                                          <p:attrName>ppt_x</p:attrName>
                                        </p:attrNameLst>
                                      </p:cBhvr>
                                      <p:tavLst>
                                        <p:tav tm="0">
                                          <p:val>
                                            <p:strVal val="#ppt_x"/>
                                          </p:val>
                                        </p:tav>
                                        <p:tav tm="100000">
                                          <p:val>
                                            <p:strVal val="#ppt_x"/>
                                          </p:val>
                                        </p:tav>
                                      </p:tavLst>
                                    </p:anim>
                                    <p:anim calcmode="lin" valueType="num">
                                      <p:cBhvr additive="base">
                                        <p:cTn id="39"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smtClean="0"/>
              <a:t>Deforestacion</a:t>
            </a:r>
            <a:endParaRPr lang="es-GT" dirty="0"/>
          </a:p>
        </p:txBody>
      </p:sp>
      <p:sp>
        <p:nvSpPr>
          <p:cNvPr id="3" name="Marcador de contenido 2"/>
          <p:cNvSpPr>
            <a:spLocks noGrp="1"/>
          </p:cNvSpPr>
          <p:nvPr>
            <p:ph idx="1"/>
          </p:nvPr>
        </p:nvSpPr>
        <p:spPr/>
        <p:txBody>
          <a:bodyPr/>
          <a:lstStyle/>
          <a:p>
            <a:r>
              <a:rPr lang="es-ES" dirty="0" smtClean="0"/>
              <a:t>La deforestación es la eliminación permanente de bosques, principalmente por actividades humanas como la agricultura, la ganadería, la tala de árboles y la construcción, aunque también puede ocurrir por causas naturales como incendios o plagas. Las consecuencias incluyen la pérdida de biodiversidad, el cambio climático debido a la menor absorción de \(CO_{2}\), la erosión del suelo y la alteración de los ciclos del agua. </a:t>
            </a:r>
            <a:endParaRPr lang="es-GT" dirty="0"/>
          </a:p>
        </p:txBody>
      </p:sp>
      <p:pic>
        <p:nvPicPr>
          <p:cNvPr id="1038" name="Picture 14" descr="Vectores de Deforestacion - Descarga vectores gratis de gran calidad de  Freepik |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109" y="4552949"/>
            <a:ext cx="4264024" cy="2186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6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38"/>
                                        </p:tgtEl>
                                        <p:attrNameLst>
                                          <p:attrName>style.visibility</p:attrName>
                                        </p:attrNameLst>
                                      </p:cBhvr>
                                      <p:to>
                                        <p:strVal val="visible"/>
                                      </p:to>
                                    </p:set>
                                    <p:animEffect transition="in" filter="fade">
                                      <p:cBhvr>
                                        <p:cTn id="24" dur="1000"/>
                                        <p:tgtEl>
                                          <p:spTgt spid="1038"/>
                                        </p:tgtEl>
                                      </p:cBhvr>
                                    </p:animEffect>
                                    <p:anim calcmode="lin" valueType="num">
                                      <p:cBhvr>
                                        <p:cTn id="25" dur="1000" fill="hold"/>
                                        <p:tgtEl>
                                          <p:spTgt spid="1038"/>
                                        </p:tgtEl>
                                        <p:attrNameLst>
                                          <p:attrName>ppt_x</p:attrName>
                                        </p:attrNameLst>
                                      </p:cBhvr>
                                      <p:tavLst>
                                        <p:tav tm="0">
                                          <p:val>
                                            <p:strVal val="#ppt_x"/>
                                          </p:val>
                                        </p:tav>
                                        <p:tav tm="100000">
                                          <p:val>
                                            <p:strVal val="#ppt_x"/>
                                          </p:val>
                                        </p:tav>
                                      </p:tavLst>
                                    </p:anim>
                                    <p:anim calcmode="lin" valueType="num">
                                      <p:cBhvr>
                                        <p:cTn id="26"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b="1" dirty="0"/>
              <a:t>Acabar </a:t>
            </a:r>
            <a:r>
              <a:rPr lang="es-GT" b="1" dirty="0" smtClean="0"/>
              <a:t>con la Pobreza</a:t>
            </a:r>
            <a:r>
              <a:rPr lang="es-GT" b="1" dirty="0"/>
              <a:t/>
            </a:r>
            <a:br>
              <a:rPr lang="es-GT" b="1" dirty="0"/>
            </a:br>
            <a:endParaRPr lang="es-GT" dirty="0"/>
          </a:p>
        </p:txBody>
      </p:sp>
      <p:sp>
        <p:nvSpPr>
          <p:cNvPr id="3" name="Marcador de contenido 2"/>
          <p:cNvSpPr>
            <a:spLocks noGrp="1"/>
          </p:cNvSpPr>
          <p:nvPr>
            <p:ph idx="1"/>
          </p:nvPr>
        </p:nvSpPr>
        <p:spPr/>
        <p:txBody>
          <a:bodyPr/>
          <a:lstStyle/>
          <a:p>
            <a:r>
              <a:rPr lang="es-ES" dirty="0"/>
              <a:t>Al ritmo de avance actual, es poco probable que el mundo alcance el objetivo mundial de acabar con la pobreza extrema para 2030, ya que se calcula que más de 600 millones de personas seguirán sumidas en ella.</a:t>
            </a:r>
            <a:endParaRPr lang="es-GT" dirty="0"/>
          </a:p>
        </p:txBody>
      </p:sp>
      <p:pic>
        <p:nvPicPr>
          <p:cNvPr id="8198" name="Picture 6" descr="Cómo lograr el fin de la pobreza? Conoce estas 5 ac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468" y="3447647"/>
            <a:ext cx="2697892"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8198"/>
                                        </p:tgtEl>
                                        <p:attrNameLst>
                                          <p:attrName>style.visibility</p:attrName>
                                        </p:attrNameLst>
                                      </p:cBhvr>
                                      <p:to>
                                        <p:strVal val="visible"/>
                                      </p:to>
                                    </p:set>
                                    <p:animEffect transition="in" filter="wipe(down)">
                                      <p:cBhvr>
                                        <p:cTn id="48" dur="580">
                                          <p:stCondLst>
                                            <p:cond delay="0"/>
                                          </p:stCondLst>
                                        </p:cTn>
                                        <p:tgtEl>
                                          <p:spTgt spid="8198"/>
                                        </p:tgtEl>
                                      </p:cBhvr>
                                    </p:animEffect>
                                    <p:anim calcmode="lin" valueType="num">
                                      <p:cBhvr>
                                        <p:cTn id="49" dur="1822" tmFilter="0,0; 0.14,0.36; 0.43,0.73; 0.71,0.91; 1.0,1.0">
                                          <p:stCondLst>
                                            <p:cond delay="0"/>
                                          </p:stCondLst>
                                        </p:cTn>
                                        <p:tgtEl>
                                          <p:spTgt spid="819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19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19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19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198"/>
                                        </p:tgtEl>
                                        <p:attrNameLst>
                                          <p:attrName>ppt_y</p:attrName>
                                        </p:attrNameLst>
                                      </p:cBhvr>
                                      <p:tavLst>
                                        <p:tav tm="0" fmla="#ppt_y-sin(pi*$)/81">
                                          <p:val>
                                            <p:fltVal val="0"/>
                                          </p:val>
                                        </p:tav>
                                        <p:tav tm="100000">
                                          <p:val>
                                            <p:fltVal val="1"/>
                                          </p:val>
                                        </p:tav>
                                      </p:tavLst>
                                    </p:anim>
                                    <p:animScale>
                                      <p:cBhvr>
                                        <p:cTn id="54" dur="26">
                                          <p:stCondLst>
                                            <p:cond delay="650"/>
                                          </p:stCondLst>
                                        </p:cTn>
                                        <p:tgtEl>
                                          <p:spTgt spid="8198"/>
                                        </p:tgtEl>
                                      </p:cBhvr>
                                      <p:to x="100000" y="60000"/>
                                    </p:animScale>
                                    <p:animScale>
                                      <p:cBhvr>
                                        <p:cTn id="55" dur="166" decel="50000">
                                          <p:stCondLst>
                                            <p:cond delay="676"/>
                                          </p:stCondLst>
                                        </p:cTn>
                                        <p:tgtEl>
                                          <p:spTgt spid="8198"/>
                                        </p:tgtEl>
                                      </p:cBhvr>
                                      <p:to x="100000" y="100000"/>
                                    </p:animScale>
                                    <p:animScale>
                                      <p:cBhvr>
                                        <p:cTn id="56" dur="26">
                                          <p:stCondLst>
                                            <p:cond delay="1312"/>
                                          </p:stCondLst>
                                        </p:cTn>
                                        <p:tgtEl>
                                          <p:spTgt spid="8198"/>
                                        </p:tgtEl>
                                      </p:cBhvr>
                                      <p:to x="100000" y="80000"/>
                                    </p:animScale>
                                    <p:animScale>
                                      <p:cBhvr>
                                        <p:cTn id="57" dur="166" decel="50000">
                                          <p:stCondLst>
                                            <p:cond delay="1338"/>
                                          </p:stCondLst>
                                        </p:cTn>
                                        <p:tgtEl>
                                          <p:spTgt spid="8198"/>
                                        </p:tgtEl>
                                      </p:cBhvr>
                                      <p:to x="100000" y="100000"/>
                                    </p:animScale>
                                    <p:animScale>
                                      <p:cBhvr>
                                        <p:cTn id="58" dur="26">
                                          <p:stCondLst>
                                            <p:cond delay="1642"/>
                                          </p:stCondLst>
                                        </p:cTn>
                                        <p:tgtEl>
                                          <p:spTgt spid="8198"/>
                                        </p:tgtEl>
                                      </p:cBhvr>
                                      <p:to x="100000" y="90000"/>
                                    </p:animScale>
                                    <p:animScale>
                                      <p:cBhvr>
                                        <p:cTn id="59" dur="166" decel="50000">
                                          <p:stCondLst>
                                            <p:cond delay="1668"/>
                                          </p:stCondLst>
                                        </p:cTn>
                                        <p:tgtEl>
                                          <p:spTgt spid="8198"/>
                                        </p:tgtEl>
                                      </p:cBhvr>
                                      <p:to x="100000" y="100000"/>
                                    </p:animScale>
                                    <p:animScale>
                                      <p:cBhvr>
                                        <p:cTn id="60" dur="26">
                                          <p:stCondLst>
                                            <p:cond delay="1808"/>
                                          </p:stCondLst>
                                        </p:cTn>
                                        <p:tgtEl>
                                          <p:spTgt spid="8198"/>
                                        </p:tgtEl>
                                      </p:cBhvr>
                                      <p:to x="100000" y="95000"/>
                                    </p:animScale>
                                    <p:animScale>
                                      <p:cBhvr>
                                        <p:cTn id="61" dur="166" decel="50000">
                                          <p:stCondLst>
                                            <p:cond delay="1834"/>
                                          </p:stCondLst>
                                        </p:cTn>
                                        <p:tgtEl>
                                          <p:spTgt spid="81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b="1" dirty="0"/>
              <a:t>Alimentación</a:t>
            </a:r>
            <a:br>
              <a:rPr lang="es-GT" b="1" dirty="0"/>
            </a:br>
            <a:endParaRPr lang="es-GT" dirty="0"/>
          </a:p>
        </p:txBody>
      </p:sp>
      <p:sp>
        <p:nvSpPr>
          <p:cNvPr id="3" name="Marcador de contenido 2"/>
          <p:cNvSpPr>
            <a:spLocks noGrp="1"/>
          </p:cNvSpPr>
          <p:nvPr>
            <p:ph idx="1"/>
          </p:nvPr>
        </p:nvSpPr>
        <p:spPr/>
        <p:txBody>
          <a:bodyPr/>
          <a:lstStyle/>
          <a:p>
            <a:r>
              <a:rPr lang="es-ES" dirty="0"/>
              <a:t>El mundo no está en vías de lograr el Objetivo de Desarrollo Sostenible 2, Hambre Cero para 2030. Es probable que la seguridad alimentaria y el estado nutricional de los grupos de población más vulnerables se deterioren aún más debido a las repercusiones socioeconómicas y sanitarias de la pandemia de COVID-19.</a:t>
            </a:r>
            <a:endParaRPr lang="es-GT" dirty="0"/>
          </a:p>
        </p:txBody>
      </p:sp>
      <p:pic>
        <p:nvPicPr>
          <p:cNvPr id="7170" name="Picture 2" descr="Importancia de la buena alimentación y tips | Centro Médico A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594" y="3995779"/>
            <a:ext cx="2857500"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0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wheel(1)">
                                      <p:cBhvr>
                                        <p:cTn id="1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GT" b="1" dirty="0" smtClean="0"/>
              <a:t>Democracia</a:t>
            </a:r>
            <a:endParaRPr lang="es-GT" dirty="0"/>
          </a:p>
        </p:txBody>
      </p:sp>
      <p:sp>
        <p:nvSpPr>
          <p:cNvPr id="3" name="Marcador de contenido 2"/>
          <p:cNvSpPr>
            <a:spLocks noGrp="1"/>
          </p:cNvSpPr>
          <p:nvPr>
            <p:ph idx="1"/>
          </p:nvPr>
        </p:nvSpPr>
        <p:spPr/>
        <p:txBody>
          <a:bodyPr/>
          <a:lstStyle/>
          <a:p>
            <a:r>
              <a:rPr lang="es-ES" dirty="0"/>
              <a:t>La democracia es un ideal reconocido mundialmente y es uno de los valores básicos y principios de las Naciones Unidas. La democracia suministra un medio para la protección y el ejercicio efectivo de los derechos humanos.</a:t>
            </a:r>
            <a:endParaRPr lang="es-GT" dirty="0"/>
          </a:p>
        </p:txBody>
      </p:sp>
      <p:pic>
        <p:nvPicPr>
          <p:cNvPr id="6146" name="Picture 2" descr="Qué es la democracia? Descúbrelo en los artículos de FC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3762" y="3854990"/>
            <a:ext cx="2880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5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circle(in)">
                                      <p:cBhvr>
                                        <p:cTn id="1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Derechos Humanos</a:t>
            </a:r>
            <a:endParaRPr lang="es-GT" dirty="0"/>
          </a:p>
        </p:txBody>
      </p:sp>
      <p:sp>
        <p:nvSpPr>
          <p:cNvPr id="3" name="Marcador de contenido 2"/>
          <p:cNvSpPr>
            <a:spLocks noGrp="1"/>
          </p:cNvSpPr>
          <p:nvPr>
            <p:ph idx="1"/>
          </p:nvPr>
        </p:nvSpPr>
        <p:spPr/>
        <p:txBody>
          <a:bodyPr/>
          <a:lstStyle/>
          <a:p>
            <a:r>
              <a:rPr lang="es-ES" dirty="0"/>
              <a:t>Promover el respeto de los derechos humanos es un objetivo fundamental de las Naciones Unidas y define su identidad como una organización para personas de todo el mundo. Los Estados miembros han encomendado al Secretario General y al sistema de las Naciones Unidas que les ayuden a alcanzar las normas establecidas en la </a:t>
            </a:r>
            <a:r>
              <a:rPr lang="es-ES" dirty="0">
                <a:hlinkClick r:id="rId2"/>
              </a:rPr>
              <a:t>Carta de las Naciones Unidas</a:t>
            </a:r>
            <a:r>
              <a:rPr lang="es-ES" dirty="0"/>
              <a:t> y en la </a:t>
            </a:r>
            <a:r>
              <a:rPr lang="es-ES" dirty="0">
                <a:hlinkClick r:id="rId3"/>
              </a:rPr>
              <a:t>Declaración Universal de Derechos Humanos</a:t>
            </a:r>
            <a:r>
              <a:rPr lang="es-ES" dirty="0" smtClean="0"/>
              <a:t>.</a:t>
            </a:r>
          </a:p>
          <a:p>
            <a:endParaRPr lang="es-GT" dirty="0"/>
          </a:p>
        </p:txBody>
      </p:sp>
      <p:pic>
        <p:nvPicPr>
          <p:cNvPr id="5126" name="Picture 6" descr="Día Internacional de Derechos Humanos | Colegio Del Val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442" y="-2980267"/>
            <a:ext cx="257142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3524571" y="4376963"/>
            <a:ext cx="2571429" cy="1800000"/>
          </a:xfrm>
          <a:prstGeom prst="rect">
            <a:avLst/>
          </a:prstGeom>
        </p:spPr>
      </p:pic>
    </p:spTree>
    <p:extLst>
      <p:ext uri="{BB962C8B-B14F-4D97-AF65-F5344CB8AC3E}">
        <p14:creationId xmlns:p14="http://schemas.microsoft.com/office/powerpoint/2010/main" val="2455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1"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b="1" dirty="0"/>
              <a:t>Igualdad de </a:t>
            </a:r>
            <a:r>
              <a:rPr lang="es-GT" b="1" dirty="0" smtClean="0"/>
              <a:t>género</a:t>
            </a:r>
            <a:endParaRPr lang="es-GT" dirty="0"/>
          </a:p>
        </p:txBody>
      </p:sp>
      <p:sp>
        <p:nvSpPr>
          <p:cNvPr id="3" name="Marcador de contenido 2"/>
          <p:cNvSpPr>
            <a:spLocks noGrp="1"/>
          </p:cNvSpPr>
          <p:nvPr>
            <p:ph idx="1"/>
          </p:nvPr>
        </p:nvSpPr>
        <p:spPr/>
        <p:txBody>
          <a:bodyPr/>
          <a:lstStyle/>
          <a:p>
            <a:r>
              <a:rPr lang="es-ES" dirty="0"/>
              <a:t>Las mujeres y las niñas constituyen la mitad de la población mundial y por consiguiente la mitad de su potencial. La igualdad de género, además de ser un derecho humano fundamental, es imprescindible para lograr sociedades pacíficas, con pleno potencial humano y desarrollo sostenible</a:t>
            </a:r>
            <a:r>
              <a:rPr lang="es-ES" dirty="0" smtClean="0"/>
              <a:t>.</a:t>
            </a:r>
            <a:endParaRPr lang="es-GT" dirty="0"/>
          </a:p>
          <a:p>
            <a:endParaRPr lang="es-GT" dirty="0"/>
          </a:p>
        </p:txBody>
      </p:sp>
      <p:pic>
        <p:nvPicPr>
          <p:cNvPr id="4098" name="Picture 2" descr="Por qué es importante educar en igualdad y cómo hacerlo | Esne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011363"/>
            <a:ext cx="3061224" cy="1800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3303059" y="4207404"/>
            <a:ext cx="3061224" cy="1800000"/>
          </a:xfrm>
          <a:prstGeom prst="rect">
            <a:avLst/>
          </a:prstGeom>
        </p:spPr>
      </p:pic>
    </p:spTree>
    <p:extLst>
      <p:ext uri="{BB962C8B-B14F-4D97-AF65-F5344CB8AC3E}">
        <p14:creationId xmlns:p14="http://schemas.microsoft.com/office/powerpoint/2010/main" val="175486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1"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80">
                                          <p:stCondLst>
                                            <p:cond delay="0"/>
                                          </p:stCondLst>
                                        </p:cTn>
                                        <p:tgtEl>
                                          <p:spTgt spid="2"/>
                                        </p:tgtEl>
                                      </p:cBhvr>
                                    </p:animEffect>
                                    <p:anim calcmode="lin" valueType="num">
                                      <p:cBhvr>
                                        <p:cTn id="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gtEl>
                                      </p:cBhvr>
                                      <p:to x="100000" y="60000"/>
                                    </p:animScale>
                                    <p:animScale>
                                      <p:cBhvr>
                                        <p:cTn id="39" dur="166" decel="50000">
                                          <p:stCondLst>
                                            <p:cond delay="676"/>
                                          </p:stCondLst>
                                        </p:cTn>
                                        <p:tgtEl>
                                          <p:spTgt spid="2"/>
                                        </p:tgtEl>
                                      </p:cBhvr>
                                      <p:to x="100000" y="100000"/>
                                    </p:animScale>
                                    <p:animScale>
                                      <p:cBhvr>
                                        <p:cTn id="40" dur="26">
                                          <p:stCondLst>
                                            <p:cond delay="1312"/>
                                          </p:stCondLst>
                                        </p:cTn>
                                        <p:tgtEl>
                                          <p:spTgt spid="2"/>
                                        </p:tgtEl>
                                      </p:cBhvr>
                                      <p:to x="100000" y="80000"/>
                                    </p:animScale>
                                    <p:animScale>
                                      <p:cBhvr>
                                        <p:cTn id="41" dur="166" decel="50000">
                                          <p:stCondLst>
                                            <p:cond delay="1338"/>
                                          </p:stCondLst>
                                        </p:cTn>
                                        <p:tgtEl>
                                          <p:spTgt spid="2"/>
                                        </p:tgtEl>
                                      </p:cBhvr>
                                      <p:to x="100000" y="100000"/>
                                    </p:animScale>
                                    <p:animScale>
                                      <p:cBhvr>
                                        <p:cTn id="42" dur="26">
                                          <p:stCondLst>
                                            <p:cond delay="1642"/>
                                          </p:stCondLst>
                                        </p:cTn>
                                        <p:tgtEl>
                                          <p:spTgt spid="2"/>
                                        </p:tgtEl>
                                      </p:cBhvr>
                                      <p:to x="100000" y="90000"/>
                                    </p:animScale>
                                    <p:animScale>
                                      <p:cBhvr>
                                        <p:cTn id="43" dur="166" decel="50000">
                                          <p:stCondLst>
                                            <p:cond delay="1668"/>
                                          </p:stCondLst>
                                        </p:cTn>
                                        <p:tgtEl>
                                          <p:spTgt spid="2"/>
                                        </p:tgtEl>
                                      </p:cBhvr>
                                      <p:to x="100000" y="100000"/>
                                    </p:animScale>
                                    <p:animScale>
                                      <p:cBhvr>
                                        <p:cTn id="44" dur="26">
                                          <p:stCondLst>
                                            <p:cond delay="1808"/>
                                          </p:stCondLst>
                                        </p:cTn>
                                        <p:tgtEl>
                                          <p:spTgt spid="2"/>
                                        </p:tgtEl>
                                      </p:cBhvr>
                                      <p:to x="100000" y="95000"/>
                                    </p:animScale>
                                    <p:animScale>
                                      <p:cBhvr>
                                        <p:cTn id="45" dur="166" decel="50000">
                                          <p:stCondLst>
                                            <p:cond delay="1834"/>
                                          </p:stCondLst>
                                        </p:cTn>
                                        <p:tgtEl>
                                          <p:spTgt spid="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80">
                                          <p:stCondLst>
                                            <p:cond delay="0"/>
                                          </p:stCondLst>
                                        </p:cTn>
                                        <p:tgtEl>
                                          <p:spTgt spid="4"/>
                                        </p:tgtEl>
                                      </p:cBhvr>
                                    </p:animEffect>
                                    <p:anim calcmode="lin" valueType="num">
                                      <p:cBhvr>
                                        <p:cTn id="5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6" dur="26">
                                          <p:stCondLst>
                                            <p:cond delay="650"/>
                                          </p:stCondLst>
                                        </p:cTn>
                                        <p:tgtEl>
                                          <p:spTgt spid="4"/>
                                        </p:tgtEl>
                                      </p:cBhvr>
                                      <p:to x="100000" y="60000"/>
                                    </p:animScale>
                                    <p:animScale>
                                      <p:cBhvr>
                                        <p:cTn id="57" dur="166" decel="50000">
                                          <p:stCondLst>
                                            <p:cond delay="676"/>
                                          </p:stCondLst>
                                        </p:cTn>
                                        <p:tgtEl>
                                          <p:spTgt spid="4"/>
                                        </p:tgtEl>
                                      </p:cBhvr>
                                      <p:to x="100000" y="100000"/>
                                    </p:animScale>
                                    <p:animScale>
                                      <p:cBhvr>
                                        <p:cTn id="58" dur="26">
                                          <p:stCondLst>
                                            <p:cond delay="1312"/>
                                          </p:stCondLst>
                                        </p:cTn>
                                        <p:tgtEl>
                                          <p:spTgt spid="4"/>
                                        </p:tgtEl>
                                      </p:cBhvr>
                                      <p:to x="100000" y="80000"/>
                                    </p:animScale>
                                    <p:animScale>
                                      <p:cBhvr>
                                        <p:cTn id="59" dur="166" decel="50000">
                                          <p:stCondLst>
                                            <p:cond delay="1338"/>
                                          </p:stCondLst>
                                        </p:cTn>
                                        <p:tgtEl>
                                          <p:spTgt spid="4"/>
                                        </p:tgtEl>
                                      </p:cBhvr>
                                      <p:to x="100000" y="100000"/>
                                    </p:animScale>
                                    <p:animScale>
                                      <p:cBhvr>
                                        <p:cTn id="60" dur="26">
                                          <p:stCondLst>
                                            <p:cond delay="1642"/>
                                          </p:stCondLst>
                                        </p:cTn>
                                        <p:tgtEl>
                                          <p:spTgt spid="4"/>
                                        </p:tgtEl>
                                      </p:cBhvr>
                                      <p:to x="100000" y="90000"/>
                                    </p:animScale>
                                    <p:animScale>
                                      <p:cBhvr>
                                        <p:cTn id="61" dur="166" decel="50000">
                                          <p:stCondLst>
                                            <p:cond delay="1668"/>
                                          </p:stCondLst>
                                        </p:cTn>
                                        <p:tgtEl>
                                          <p:spTgt spid="4"/>
                                        </p:tgtEl>
                                      </p:cBhvr>
                                      <p:to x="100000" y="100000"/>
                                    </p:animScale>
                                    <p:animScale>
                                      <p:cBhvr>
                                        <p:cTn id="62" dur="26">
                                          <p:stCondLst>
                                            <p:cond delay="1808"/>
                                          </p:stCondLst>
                                        </p:cTn>
                                        <p:tgtEl>
                                          <p:spTgt spid="4"/>
                                        </p:tgtEl>
                                      </p:cBhvr>
                                      <p:to x="100000" y="95000"/>
                                    </p:animScale>
                                    <p:animScale>
                                      <p:cBhvr>
                                        <p:cTn id="6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b="1" dirty="0" smtClean="0"/>
              <a:t>Infancia</a:t>
            </a:r>
            <a:endParaRPr lang="es-GT" dirty="0"/>
          </a:p>
        </p:txBody>
      </p:sp>
      <p:sp>
        <p:nvSpPr>
          <p:cNvPr id="3" name="Marcador de contenido 2"/>
          <p:cNvSpPr>
            <a:spLocks noGrp="1"/>
          </p:cNvSpPr>
          <p:nvPr>
            <p:ph idx="1"/>
          </p:nvPr>
        </p:nvSpPr>
        <p:spPr/>
        <p:txBody>
          <a:bodyPr/>
          <a:lstStyle/>
          <a:p>
            <a:r>
              <a:rPr lang="es-ES" dirty="0"/>
              <a:t>Todos los niños tienen derecho a la salud, la educación y la protección, y todas las sociedades tienen interés en ampliar las oportunidades de los niños en la vida. Sin embargo, en todo el mundo, a millones de niños se les niega una oportunidad justa sin otra razón que el país, el género o las circunstancias en que nacen</a:t>
            </a:r>
            <a:r>
              <a:rPr lang="es-ES" dirty="0" smtClean="0"/>
              <a:t>.</a:t>
            </a:r>
          </a:p>
          <a:p>
            <a:endParaRPr lang="es-ES" dirty="0" smtClean="0"/>
          </a:p>
          <a:p>
            <a:endParaRPr lang="es-GT" dirty="0"/>
          </a:p>
        </p:txBody>
      </p:sp>
      <p:sp>
        <p:nvSpPr>
          <p:cNvPr id="4" name="AutoShape 2" descr="Qué es la primera infancia? - Pacto por la Primera Infanc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5" name="AutoShape 4" descr="Qué es la primera infancia? - Pacto por la Primera Infanc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6" name="AutoShape 6" descr="Qué es la primera infancia? - Pacto por la Primera Infanc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7" name="AutoShape 8" descr="Qué es la primera infancia? - Pacto por la Primera Infanc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8" name="AutoShape 10" descr="Qué es la primera infancia? - Pacto por la Primera Infanci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9" name="AutoShape 12" descr="Qué es la primera infancia? - Pacto por la Primera Infanci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3088" name="Picture 16" descr="9 necesidades básicas de la infancia - Eres Mamá"/>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9709" y="4376963"/>
            <a:ext cx="2699999"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1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88"/>
                                        </p:tgtEl>
                                        <p:attrNameLst>
                                          <p:attrName>style.visibility</p:attrName>
                                        </p:attrNameLst>
                                      </p:cBhvr>
                                      <p:to>
                                        <p:strVal val="visible"/>
                                      </p:to>
                                    </p:set>
                                    <p:animEffect transition="in" filter="fade">
                                      <p:cBhvr>
                                        <p:cTn id="28" dur="1000"/>
                                        <p:tgtEl>
                                          <p:spTgt spid="3088"/>
                                        </p:tgtEl>
                                      </p:cBhvr>
                                    </p:animEffect>
                                    <p:anim calcmode="lin" valueType="num">
                                      <p:cBhvr>
                                        <p:cTn id="29" dur="1000" fill="hold"/>
                                        <p:tgtEl>
                                          <p:spTgt spid="3088"/>
                                        </p:tgtEl>
                                        <p:attrNameLst>
                                          <p:attrName>ppt_x</p:attrName>
                                        </p:attrNameLst>
                                      </p:cBhvr>
                                      <p:tavLst>
                                        <p:tav tm="0">
                                          <p:val>
                                            <p:strVal val="#ppt_x"/>
                                          </p:val>
                                        </p:tav>
                                        <p:tav tm="100000">
                                          <p:val>
                                            <p:strVal val="#ppt_x"/>
                                          </p:val>
                                        </p:tav>
                                      </p:tavLst>
                                    </p:anim>
                                    <p:anim calcmode="lin" valueType="num">
                                      <p:cBhvr>
                                        <p:cTn id="30" dur="1000" fill="hold"/>
                                        <p:tgtEl>
                                          <p:spTgt spid="3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44</TotalTime>
  <Words>440</Words>
  <Application>Microsoft Office PowerPoint</Application>
  <PresentationFormat>Panorámica</PresentationFormat>
  <Paragraphs>20</Paragraphs>
  <Slides>10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Century Gothic</vt:lpstr>
      <vt:lpstr>Wingdings 3</vt:lpstr>
      <vt:lpstr>Espiral</vt:lpstr>
      <vt:lpstr>Ejercicio 02</vt:lpstr>
      <vt:lpstr>Cambio Climatico</vt:lpstr>
      <vt:lpstr>Deforestacion</vt:lpstr>
      <vt:lpstr>Acabar con la Pobreza </vt:lpstr>
      <vt:lpstr>Alimentación </vt:lpstr>
      <vt:lpstr>Democracia</vt:lpstr>
      <vt:lpstr>Derechos Humanos</vt:lpstr>
      <vt:lpstr>Igualdad de género</vt:lpstr>
      <vt:lpstr>Infancia</vt:lpstr>
      <vt:lpstr>Justicia y derecho internacionales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Ejercicio 02</dc:title>
  <dc:creator>GNet</dc:creator>
  <cp:lastModifiedBy>GNet</cp:lastModifiedBy>
  <cp:revision>6</cp:revision>
  <dcterms:created xsi:type="dcterms:W3CDTF">2025-10-21T14:07:48Z</dcterms:created>
  <dcterms:modified xsi:type="dcterms:W3CDTF">2025-10-21T14:52:42Z</dcterms:modified>
</cp:coreProperties>
</file>