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8265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3109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4393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0403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2750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3318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7731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20885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59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0777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342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9419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506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7898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0318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0713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35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A3192E2-007E-45E4-BF9D-1CF38EE7F78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E9E06-ECF7-41E2-AEFA-08D406960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1202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Radiois%C3%B3topo" TargetMode="External"/><Relationship Id="rId13" Type="http://schemas.openxmlformats.org/officeDocument/2006/relationships/hyperlink" Target="https://es.wikipedia.org/wiki/Subducci%C3%B3n" TargetMode="External"/><Relationship Id="rId3" Type="http://schemas.openxmlformats.org/officeDocument/2006/relationships/hyperlink" Target="https://es.wikipedia.org/wiki/Litosfera" TargetMode="External"/><Relationship Id="rId7" Type="http://schemas.openxmlformats.org/officeDocument/2006/relationships/hyperlink" Target="https://es.wikipedia.org/wiki/Radiactividad" TargetMode="External"/><Relationship Id="rId12" Type="http://schemas.openxmlformats.org/officeDocument/2006/relationships/hyperlink" Target="https://es.wikipedia.org/wiki/Volc%C3%A1n" TargetMode="External"/><Relationship Id="rId2" Type="http://schemas.openxmlformats.org/officeDocument/2006/relationships/hyperlink" Target="https://es.wikipedia.org/wiki/Corteza_(geolog%C3%ADa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Magma" TargetMode="External"/><Relationship Id="rId11" Type="http://schemas.openxmlformats.org/officeDocument/2006/relationships/hyperlink" Target="https://es.wikipedia.org/wiki/Tect%C3%B3nica_de_placas" TargetMode="External"/><Relationship Id="rId5" Type="http://schemas.openxmlformats.org/officeDocument/2006/relationships/hyperlink" Target="https://es.wikipedia.org/wiki/Roca_%C3%ADgnea" TargetMode="External"/><Relationship Id="rId15" Type="http://schemas.openxmlformats.org/officeDocument/2006/relationships/hyperlink" Target="https://es.wikipedia.org/wiki/Pluma_mant%C3%A9lica" TargetMode="External"/><Relationship Id="rId10" Type="http://schemas.openxmlformats.org/officeDocument/2006/relationships/hyperlink" Target="https://es.wikipedia.org/wiki/Reolog%C3%ADa" TargetMode="External"/><Relationship Id="rId4" Type="http://schemas.openxmlformats.org/officeDocument/2006/relationships/hyperlink" Target="https://es.wikipedia.org/wiki/Manto_terrestre" TargetMode="External"/><Relationship Id="rId9" Type="http://schemas.openxmlformats.org/officeDocument/2006/relationships/hyperlink" Target="https://es.wikipedia.org/wiki/Convecci%C3%B3n_del_manto" TargetMode="External"/><Relationship Id="rId14" Type="http://schemas.openxmlformats.org/officeDocument/2006/relationships/hyperlink" Target="https://es.wikipedia.org/wiki/Dorsal_mediooce%C3%A1ni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BRAYAN EDUARDO PEREZ CORADO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4TO BACHILLERATO EN COMPUTACION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143299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46126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Clasificacion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9585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Orientacion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personas rara vez encuentran ambientes </a:t>
            </a:r>
            <a:r>
              <a:rPr lang="es-ES" i="1" dirty="0" smtClean="0"/>
              <a:t>absolutamente naturales</a:t>
            </a:r>
            <a:r>
              <a:rPr lang="es-ES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 smtClean="0">
                <a:hlinkClick r:id="rId2"/>
              </a:rPr>
              <a:t>[5]</a:t>
            </a:r>
            <a:r>
              <a:rPr lang="es-ES" dirty="0" smtClean="0"/>
              <a:t>​ Si, por ejemplo, en un campo agrícola, la </a:t>
            </a:r>
            <a:r>
              <a:rPr lang="es-ES" dirty="0" smtClean="0">
                <a:hlinkClick r:id="rId3" tooltip="Mineralogía"/>
              </a:rPr>
              <a:t>composición mineralógica</a:t>
            </a:r>
            <a:r>
              <a:rPr lang="es-ES" dirty="0" smtClean="0"/>
              <a:t> y la </a:t>
            </a:r>
            <a:r>
              <a:rPr lang="es-ES" dirty="0" smtClean="0">
                <a:hlinkClick r:id="rId4" tooltip="Estructura del suelo"/>
              </a:rPr>
              <a:t>estructura</a:t>
            </a:r>
            <a:r>
              <a:rPr lang="es-ES" dirty="0" smtClean="0"/>
              <a:t> de su suelo son similares a las de un suelo de bosque no perturbado, pero la estructura es bastante diferente.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2568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Estadistica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Según el </a:t>
            </a:r>
            <a:r>
              <a:rPr lang="es-ES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ES" dirty="0" smtClean="0"/>
              <a:t> (PNUMA) se usa más comúnmente en referencia al ambiente «</a:t>
            </a:r>
            <a:r>
              <a:rPr lang="es-ES" dirty="0" smtClean="0">
                <a:hlinkClick r:id="rId3" tooltip="Espacio natural"/>
              </a:rPr>
              <a:t>natural</a:t>
            </a:r>
            <a:r>
              <a:rPr lang="es-ES" dirty="0" smtClean="0"/>
              <a:t>», o la suma de todos los componentes vivos y los abióticos que rodean a un organismo, o grupo de organismos. El </a:t>
            </a:r>
            <a:r>
              <a:rPr lang="es-ES" i="1" dirty="0" smtClean="0"/>
              <a:t>medio ambiente natural</a:t>
            </a:r>
            <a:r>
              <a:rPr lang="es-ES" dirty="0" smtClean="0"/>
              <a:t> comprende componentes físicos tales como aire, </a:t>
            </a:r>
            <a:r>
              <a:rPr lang="es-ES" dirty="0" smtClean="0">
                <a:hlinkClick r:id="rId4" tooltip="Temperatura"/>
              </a:rPr>
              <a:t>temperatura</a:t>
            </a:r>
            <a:r>
              <a:rPr lang="es-ES" dirty="0" smtClean="0"/>
              <a:t>, </a:t>
            </a:r>
            <a:r>
              <a:rPr lang="es-ES" dirty="0" smtClean="0">
                <a:hlinkClick r:id="rId5" tooltip="Relieve terrestre"/>
              </a:rPr>
              <a:t>relieve</a:t>
            </a:r>
            <a:r>
              <a:rPr lang="es-ES" dirty="0" smtClean="0"/>
              <a:t>, suelos y cuerpos de agua así como componentes vivos: </a:t>
            </a:r>
            <a:r>
              <a:rPr lang="es-ES" dirty="0" smtClean="0">
                <a:hlinkClick r:id="rId6" tooltip="Plantae"/>
              </a:rPr>
              <a:t>plantas</a:t>
            </a:r>
            <a:r>
              <a:rPr lang="es-ES" dirty="0" smtClean="0"/>
              <a:t>, animales y microorganismos. También existe el «medio ambiente construido», que comprende todos los elementos y los procesos hechos por el hombre.</a:t>
            </a:r>
            <a:r>
              <a:rPr lang="es-ES" baseline="30000" dirty="0" smtClean="0">
                <a:hlinkClick r:id="rId7"/>
              </a:rPr>
              <a:t>[6]</a:t>
            </a:r>
            <a:r>
              <a:rPr lang="es-ES" dirty="0" smtClean="0"/>
              <a:t>​ En términos </a:t>
            </a:r>
            <a:r>
              <a:rPr lang="es-ES" dirty="0" smtClean="0">
                <a:hlinkClick r:id="rId8" tooltip="Nivel macroscópico"/>
              </a:rPr>
              <a:t>macroscópicos</a:t>
            </a:r>
            <a:r>
              <a:rPr lang="es-ES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ES" dirty="0" smtClean="0">
                <a:hlinkClick r:id="rId9" tooltip="Factores abióticos"/>
              </a:rPr>
              <a:t>abióticos</a:t>
            </a:r>
            <a:r>
              <a:rPr lang="es-ES" dirty="0" smtClean="0"/>
              <a:t> y de toda una gran variedad de organismos animales y vegetales, con distinto nivel de organización celular, como integrantes del mundo </a:t>
            </a:r>
            <a:r>
              <a:rPr lang="es-ES" dirty="0" smtClean="0">
                <a:hlinkClick r:id="rId10" tooltip="Biota"/>
              </a:rPr>
              <a:t>biótico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11"/>
              </a:rPr>
              <a:t>[7]</a:t>
            </a:r>
            <a:r>
              <a:rPr lang="es-ES" dirty="0" smtClean="0"/>
              <a:t>​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0516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Conclusion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La </a:t>
            </a:r>
            <a:r>
              <a:rPr lang="es-ES" dirty="0" smtClean="0">
                <a:hlinkClick r:id="rId2" tooltip="Corteza (geología)"/>
              </a:rPr>
              <a:t>corteza terrestre</a:t>
            </a:r>
            <a:r>
              <a:rPr lang="es-ES" dirty="0" smtClean="0"/>
              <a:t>, o </a:t>
            </a:r>
            <a:r>
              <a:rPr lang="es-ES" dirty="0" smtClean="0">
                <a:hlinkClick r:id="rId3" tooltip="Litosfera"/>
              </a:rPr>
              <a:t>litosfera</a:t>
            </a:r>
            <a:r>
              <a:rPr lang="es-ES" dirty="0" smtClean="0"/>
              <a:t>, es la superficie sólida más externa del planeta y es química y mecánicamente diferente del </a:t>
            </a:r>
            <a:r>
              <a:rPr lang="es-ES" dirty="0" smtClean="0">
                <a:hlinkClick r:id="rId4" tooltip="Manto terrestre"/>
              </a:rPr>
              <a:t>manto</a:t>
            </a:r>
            <a:r>
              <a:rPr lang="es-ES" dirty="0" smtClean="0"/>
              <a:t> subyacente. Es la capa de roca de la Tierra con la que interaccionan la vida y los seres humanos. Se ha generado en gran medida por procesos </a:t>
            </a:r>
            <a:r>
              <a:rPr lang="es-ES" dirty="0" smtClean="0">
                <a:hlinkClick r:id="rId5" tooltip="Roca ígnea"/>
              </a:rPr>
              <a:t>ígneos</a:t>
            </a:r>
            <a:r>
              <a:rPr lang="es-ES" dirty="0" smtClean="0"/>
              <a:t> en los que el </a:t>
            </a:r>
            <a:r>
              <a:rPr lang="es-ES" dirty="0" smtClean="0">
                <a:hlinkClick r:id="rId6" tooltip="Magma"/>
              </a:rPr>
              <a:t>magma</a:t>
            </a:r>
            <a:r>
              <a:rPr lang="es-ES" dirty="0" smtClean="0"/>
              <a:t> se enfría y se solidifica para formar roca sólida. Debajo de la litosfera se encuentra el manto que se calienta por la </a:t>
            </a:r>
            <a:r>
              <a:rPr lang="es-ES" dirty="0" smtClean="0">
                <a:hlinkClick r:id="rId7" tooltip="Radiactividad"/>
              </a:rPr>
              <a:t>descomposición</a:t>
            </a:r>
            <a:r>
              <a:rPr lang="es-ES" dirty="0" smtClean="0"/>
              <a:t> de los </a:t>
            </a:r>
            <a:r>
              <a:rPr lang="es-ES" dirty="0" smtClean="0">
                <a:hlinkClick r:id="rId8" tooltip="Radioisótopo"/>
              </a:rPr>
              <a:t>elementos radiactivos</a:t>
            </a:r>
            <a:r>
              <a:rPr lang="es-ES" dirty="0" smtClean="0"/>
              <a:t>. El manto, aunque sólido, se encuentra en un estado de </a:t>
            </a:r>
            <a:r>
              <a:rPr lang="es-ES" dirty="0" smtClean="0">
                <a:hlinkClick r:id="rId9" tooltip="Convección del manto"/>
              </a:rPr>
              <a:t>convección</a:t>
            </a:r>
            <a:r>
              <a:rPr lang="es-ES" dirty="0" smtClean="0"/>
              <a:t> </a:t>
            </a:r>
            <a:r>
              <a:rPr lang="es-ES" dirty="0" err="1" smtClean="0">
                <a:hlinkClick r:id="rId10" tooltip="Reología"/>
              </a:rPr>
              <a:t>reológica</a:t>
            </a:r>
            <a:r>
              <a:rPr lang="es-ES" dirty="0" smtClean="0"/>
              <a:t>. Este proceso de convección hace que las placas </a:t>
            </a:r>
            <a:r>
              <a:rPr lang="es-ES" dirty="0" err="1" smtClean="0"/>
              <a:t>litosféricas</a:t>
            </a:r>
            <a:r>
              <a:rPr lang="es-ES" dirty="0" smtClean="0"/>
              <a:t> se muevan, aunque lentamente. El proceso resultante se conoce como </a:t>
            </a:r>
            <a:r>
              <a:rPr lang="es-ES" dirty="0" smtClean="0">
                <a:hlinkClick r:id="rId11" tooltip="Tectónica de placas"/>
              </a:rPr>
              <a:t>tectónica de placas</a:t>
            </a:r>
            <a:r>
              <a:rPr lang="es-ES" dirty="0" smtClean="0"/>
              <a:t>. Los </a:t>
            </a:r>
            <a:r>
              <a:rPr lang="es-ES" dirty="0" smtClean="0">
                <a:hlinkClick r:id="rId12" tooltip="Volcán"/>
              </a:rPr>
              <a:t>volcanes</a:t>
            </a:r>
            <a:r>
              <a:rPr lang="es-ES" dirty="0" smtClean="0"/>
              <a:t> resultan principalmente de la fusión del material de la corteza </a:t>
            </a:r>
            <a:r>
              <a:rPr lang="es-ES" dirty="0" err="1" smtClean="0">
                <a:hlinkClick r:id="rId13" tooltip="Subducción"/>
              </a:rPr>
              <a:t>subducida</a:t>
            </a:r>
            <a:r>
              <a:rPr lang="es-ES" dirty="0" smtClean="0"/>
              <a:t> o del manto ascendente en las </a:t>
            </a:r>
            <a:r>
              <a:rPr lang="es-ES" dirty="0" smtClean="0">
                <a:hlinkClick r:id="rId14" tooltip="Dorsal mediooceánica"/>
              </a:rPr>
              <a:t>cordilleras </a:t>
            </a:r>
            <a:r>
              <a:rPr lang="es-ES" dirty="0" err="1" smtClean="0">
                <a:hlinkClick r:id="rId14" tooltip="Dorsal mediooceánica"/>
              </a:rPr>
              <a:t>medioocéanicas</a:t>
            </a:r>
            <a:r>
              <a:rPr lang="es-ES" dirty="0" smtClean="0"/>
              <a:t> y las </a:t>
            </a:r>
            <a:r>
              <a:rPr lang="es-ES" dirty="0" smtClean="0">
                <a:hlinkClick r:id="rId15" tooltip="Pluma mantélica"/>
              </a:rPr>
              <a:t>plumas del manto</a:t>
            </a:r>
            <a:r>
              <a:rPr lang="es-ES" dirty="0" smtClean="0"/>
              <a:t>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5708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565</Words>
  <Application>Microsoft Office PowerPoint</Application>
  <PresentationFormat>Panorámica</PresentationFormat>
  <Paragraphs>12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BRAYAN EDUARDO PEREZ CORADO</vt:lpstr>
      <vt:lpstr>MEDIO AMBIENTE </vt:lpstr>
      <vt:lpstr>Clasificacion</vt:lpstr>
      <vt:lpstr>Orientacion </vt:lpstr>
      <vt:lpstr>Estadistica </vt:lpstr>
      <vt:lpstr>Conclusion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BRAYAN EDUARDO PEREZ CORADO</dc:title>
  <dc:creator>GNet</dc:creator>
  <cp:lastModifiedBy>GNet</cp:lastModifiedBy>
  <cp:revision>3</cp:revision>
  <dcterms:created xsi:type="dcterms:W3CDTF">2025-10-07T15:13:40Z</dcterms:created>
  <dcterms:modified xsi:type="dcterms:W3CDTF">2025-10-07T15:31:40Z</dcterms:modified>
</cp:coreProperties>
</file>