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1" r:id="rId12"/>
    <p:sldId id="266" r:id="rId13"/>
    <p:sldId id="267" r:id="rId14"/>
    <p:sldId id="268" r:id="rId15"/>
    <p:sldId id="269" r:id="rId16"/>
    <p:sldId id="270" r:id="rId17"/>
    <p:sldId id="272" r:id="rId18"/>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5" autoAdjust="0"/>
    <p:restoredTop sz="94660"/>
  </p:normalViewPr>
  <p:slideViewPr>
    <p:cSldViewPr snapToGrid="0">
      <p:cViewPr varScale="1">
        <p:scale>
          <a:sx n="77" d="100"/>
          <a:sy n="77" d="100"/>
        </p:scale>
        <p:origin x="108"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3B309D98-9626-44AA-BCBC-E6A57572F4C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636298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3B309D98-9626-44AA-BCBC-E6A57572F4C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103048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3B309D98-9626-44AA-BCBC-E6A57572F4C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853332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3B309D98-9626-44AA-BCBC-E6A57572F4C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2426849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B309D98-9626-44AA-BCBC-E6A57572F4C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4145825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3B309D98-9626-44AA-BCBC-E6A57572F4C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2471833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3B309D98-9626-44AA-BCBC-E6A57572F4CA}"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3022923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3B309D98-9626-44AA-BCBC-E6A57572F4CA}"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123182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309D98-9626-44AA-BCBC-E6A57572F4CA}"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380969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B309D98-9626-44AA-BCBC-E6A57572F4C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1177186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B309D98-9626-44AA-BCBC-E6A57572F4C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C777E1FA-F529-4AE8-B040-78D3A6F718ED}" type="slidenum">
              <a:rPr lang="es-GT" smtClean="0"/>
              <a:t>‹Nº›</a:t>
            </a:fld>
            <a:endParaRPr lang="es-GT"/>
          </a:p>
        </p:txBody>
      </p:sp>
    </p:spTree>
    <p:extLst>
      <p:ext uri="{BB962C8B-B14F-4D97-AF65-F5344CB8AC3E}">
        <p14:creationId xmlns:p14="http://schemas.microsoft.com/office/powerpoint/2010/main" val="324004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09D98-9626-44AA-BCBC-E6A57572F4CA}"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77E1FA-F529-4AE8-B040-78D3A6F718ED}" type="slidenum">
              <a:rPr lang="es-GT" smtClean="0"/>
              <a:t>‹Nº›</a:t>
            </a:fld>
            <a:endParaRPr lang="es-GT"/>
          </a:p>
        </p:txBody>
      </p:sp>
    </p:spTree>
    <p:extLst>
      <p:ext uri="{BB962C8B-B14F-4D97-AF65-F5344CB8AC3E}">
        <p14:creationId xmlns:p14="http://schemas.microsoft.com/office/powerpoint/2010/main" val="4034836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om/search?client=firefox-b-d&amp;sca_esv=3afb55920348a5a5&amp;q=CPU&amp;sa=X&amp;ved=2ahUKEwjIi4iSs8eQAxW0QTABHRdBB7gQxccNegQIfhAB&amp;mstk=AUtExfDPRw904tZ0tnghNAkaWepHIsVbbw5MmlNZdwnoCuiu5c2Gl3HgYoYe7GpB626JKzakYzrcttWNmXiD17usZUXQun-dkmAuPwbx1iWyb2NkPeFOpgXPBvf7N_7VLjCb-6k&amp;csui=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GT" dirty="0" smtClean="0"/>
              <a:t>INSTITUTO NACIONAL DE EDUCACION DIVERSIFICADA </a:t>
            </a:r>
            <a:br>
              <a:rPr lang="es-GT" dirty="0" smtClean="0"/>
            </a:br>
            <a:r>
              <a:rPr lang="es-GT" dirty="0" smtClean="0"/>
              <a:t>INED</a:t>
            </a:r>
            <a:endParaRPr lang="es-GT" dirty="0"/>
          </a:p>
        </p:txBody>
      </p:sp>
      <p:sp>
        <p:nvSpPr>
          <p:cNvPr id="3" name="Subtítulo 2"/>
          <p:cNvSpPr>
            <a:spLocks noGrp="1"/>
          </p:cNvSpPr>
          <p:nvPr>
            <p:ph type="subTitle" idx="1"/>
          </p:nvPr>
        </p:nvSpPr>
        <p:spPr/>
        <p:txBody>
          <a:bodyPr/>
          <a:lstStyle/>
          <a:p>
            <a:r>
              <a:rPr lang="es-GT" dirty="0" smtClean="0"/>
              <a:t>GRADO 4TO MECANICA </a:t>
            </a:r>
          </a:p>
          <a:p>
            <a:r>
              <a:rPr lang="es-GT" dirty="0" smtClean="0"/>
              <a:t>SECCION B</a:t>
            </a:r>
          </a:p>
          <a:p>
            <a:r>
              <a:rPr lang="es-GT" dirty="0" smtClean="0"/>
              <a:t>CICLO ESCOLAR 2025</a:t>
            </a:r>
            <a:endParaRPr lang="es-GT" dirty="0"/>
          </a:p>
        </p:txBody>
      </p:sp>
    </p:spTree>
    <p:extLst>
      <p:ext uri="{BB962C8B-B14F-4D97-AF65-F5344CB8AC3E}">
        <p14:creationId xmlns:p14="http://schemas.microsoft.com/office/powerpoint/2010/main" val="1551310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MONITOR</a:t>
            </a:r>
            <a:endParaRPr lang="es-GT" dirty="0"/>
          </a:p>
        </p:txBody>
      </p:sp>
      <p:sp>
        <p:nvSpPr>
          <p:cNvPr id="3" name="Marcador de contenido 2"/>
          <p:cNvSpPr>
            <a:spLocks noGrp="1"/>
          </p:cNvSpPr>
          <p:nvPr>
            <p:ph idx="1"/>
          </p:nvPr>
        </p:nvSpPr>
        <p:spPr/>
        <p:txBody>
          <a:bodyPr/>
          <a:lstStyle/>
          <a:p>
            <a:r>
              <a:rPr lang="es-ES" dirty="0" smtClean="0"/>
              <a:t> Un monitor es un dispositivo de salida que muestra información visualmente, actuando como la interfaz principal entre un ordenador y el usuario. Es esencial para ver páginas web, documentos y juegos, ya que convierte los datos digitales del ordenador en imágenes que las personas pueden ver e interactuar con ellas. </a:t>
            </a:r>
          </a:p>
          <a:p>
            <a:endParaRPr lang="es-GT" dirty="0"/>
          </a:p>
        </p:txBody>
      </p:sp>
    </p:spTree>
    <p:extLst>
      <p:ext uri="{BB962C8B-B14F-4D97-AF65-F5344CB8AC3E}">
        <p14:creationId xmlns:p14="http://schemas.microsoft.com/office/powerpoint/2010/main" val="145927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MONITOR</a:t>
            </a:r>
            <a:endParaRPr lang="es-GT" dirty="0"/>
          </a:p>
        </p:txBody>
      </p:sp>
      <p:sp>
        <p:nvSpPr>
          <p:cNvPr id="3" name="Marcador de contenido 2"/>
          <p:cNvSpPr>
            <a:spLocks noGrp="1"/>
          </p:cNvSpPr>
          <p:nvPr>
            <p:ph idx="1"/>
          </p:nvPr>
        </p:nvSpPr>
        <p:spPr/>
        <p:txBody>
          <a:bodyPr/>
          <a:lstStyle/>
          <a:p>
            <a:r>
              <a:rPr lang="es-ES" dirty="0" smtClean="0"/>
              <a:t> Un monitor es un dispositivo de salida que muestra información visualmente, actuando como la interfaz principal entre un ordenador y el usuario. Es esencial para ver páginas web, documentos y juegos, ya que convierte los datos digitales del ordenador en imágenes que las personas pueden ver e interactuar con ellas.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374474" y="4336018"/>
            <a:ext cx="3387091" cy="1905239"/>
          </a:xfrm>
          <a:prstGeom prst="rect">
            <a:avLst/>
          </a:prstGeom>
        </p:spPr>
      </p:pic>
      <p:pic>
        <p:nvPicPr>
          <p:cNvPr id="5" name="Imagen 4"/>
          <p:cNvPicPr>
            <a:picLocks noChangeAspect="1"/>
          </p:cNvPicPr>
          <p:nvPr/>
        </p:nvPicPr>
        <p:blipFill>
          <a:blip r:embed="rId3"/>
          <a:stretch>
            <a:fillRect/>
          </a:stretch>
        </p:blipFill>
        <p:spPr>
          <a:xfrm>
            <a:off x="2136774" y="4102100"/>
            <a:ext cx="3971925" cy="2476500"/>
          </a:xfrm>
          <a:prstGeom prst="rect">
            <a:avLst/>
          </a:prstGeom>
        </p:spPr>
      </p:pic>
    </p:spTree>
    <p:extLst>
      <p:ext uri="{BB962C8B-B14F-4D97-AF65-F5344CB8AC3E}">
        <p14:creationId xmlns:p14="http://schemas.microsoft.com/office/powerpoint/2010/main" val="165701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63525"/>
            <a:ext cx="10515600" cy="1325563"/>
          </a:xfrm>
        </p:spPr>
        <p:txBody>
          <a:bodyPr/>
          <a:lstStyle/>
          <a:p>
            <a:r>
              <a:rPr lang="es-GT" dirty="0" smtClean="0"/>
              <a:t>TECLADO</a:t>
            </a:r>
            <a:endParaRPr lang="es-GT" dirty="0"/>
          </a:p>
        </p:txBody>
      </p:sp>
      <p:sp>
        <p:nvSpPr>
          <p:cNvPr id="3" name="Marcador de contenido 2"/>
          <p:cNvSpPr>
            <a:spLocks noGrp="1"/>
          </p:cNvSpPr>
          <p:nvPr>
            <p:ph idx="1"/>
          </p:nvPr>
        </p:nvSpPr>
        <p:spPr>
          <a:xfrm>
            <a:off x="838200" y="1825625"/>
            <a:ext cx="10515600" cy="3952875"/>
          </a:xfrm>
        </p:spPr>
        <p:txBody>
          <a:bodyPr>
            <a:normAutofit lnSpcReduction="10000"/>
          </a:bodyPr>
          <a:lstStyle/>
          <a:p>
            <a:endParaRPr lang="es-GT" dirty="0" smtClean="0"/>
          </a:p>
          <a:p>
            <a:r>
              <a:rPr lang="es-ES" dirty="0" smtClean="0"/>
              <a:t>En informática, un teclado es un dispositivo de entrada, en parte inspirado en el teclado de las máquinas de escribir, que utiliza un sistema de puntadas o márgenes, para que actúen como palancas mecánicas o interruptores electrónicos que envían toda la información a la computadora o al teléfono móvil. Presenta teclas alfanuméricas (letras y números), de puntuación (punto, coma, dos puntos entre otras) y teclas especiales (las cuales cumplen ciertas funciones o se combinan en conjunto para lograr una función y evitar el uso del ratón) </a:t>
            </a:r>
            <a:endParaRPr lang="es-GT" dirty="0"/>
          </a:p>
        </p:txBody>
      </p:sp>
      <p:pic>
        <p:nvPicPr>
          <p:cNvPr id="4" name="Imagen 3"/>
          <p:cNvPicPr>
            <a:picLocks noChangeAspect="1"/>
          </p:cNvPicPr>
          <p:nvPr/>
        </p:nvPicPr>
        <p:blipFill>
          <a:blip r:embed="rId2"/>
          <a:stretch>
            <a:fillRect/>
          </a:stretch>
        </p:blipFill>
        <p:spPr>
          <a:xfrm>
            <a:off x="4810125" y="5257799"/>
            <a:ext cx="3028950" cy="1514475"/>
          </a:xfrm>
          <a:prstGeom prst="rect">
            <a:avLst/>
          </a:prstGeom>
        </p:spPr>
      </p:pic>
    </p:spTree>
    <p:extLst>
      <p:ext uri="{BB962C8B-B14F-4D97-AF65-F5344CB8AC3E}">
        <p14:creationId xmlns:p14="http://schemas.microsoft.com/office/powerpoint/2010/main" val="392425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EL MOUSE </a:t>
            </a:r>
            <a:endParaRPr lang="es-GT" dirty="0"/>
          </a:p>
        </p:txBody>
      </p:sp>
      <p:sp>
        <p:nvSpPr>
          <p:cNvPr id="3" name="Marcador de contenido 2"/>
          <p:cNvSpPr>
            <a:spLocks noGrp="1"/>
          </p:cNvSpPr>
          <p:nvPr>
            <p:ph idx="1"/>
          </p:nvPr>
        </p:nvSpPr>
        <p:spPr/>
        <p:txBody>
          <a:bodyPr/>
          <a:lstStyle/>
          <a:p>
            <a:r>
              <a:rPr lang="es-ES" dirty="0" smtClean="0"/>
              <a:t>general creada por IA</a:t>
            </a:r>
          </a:p>
          <a:p>
            <a:r>
              <a:rPr lang="es-ES" dirty="0" smtClean="0"/>
              <a:t>El mouse es un dispositivo de entrada que controla el cursor en la pantalla para interactuar con una computadora en un entorno gráfico. Permite apuntar, hacer clic, arrastrar y desplazarse mediante botones y una rueda, y se conecta a la computadora de forma cableada (USB) o inalámbrica (Bluetooth, con baterías). </a:t>
            </a:r>
          </a:p>
          <a:p>
            <a:endParaRPr lang="es-GT" dirty="0"/>
          </a:p>
        </p:txBody>
      </p:sp>
      <p:pic>
        <p:nvPicPr>
          <p:cNvPr id="4" name="Imagen 3"/>
          <p:cNvPicPr>
            <a:picLocks noChangeAspect="1"/>
          </p:cNvPicPr>
          <p:nvPr/>
        </p:nvPicPr>
        <p:blipFill>
          <a:blip r:embed="rId2"/>
          <a:stretch>
            <a:fillRect/>
          </a:stretch>
        </p:blipFill>
        <p:spPr>
          <a:xfrm>
            <a:off x="3633787" y="4502150"/>
            <a:ext cx="2028825" cy="2247900"/>
          </a:xfrm>
          <a:prstGeom prst="rect">
            <a:avLst/>
          </a:prstGeom>
        </p:spPr>
      </p:pic>
    </p:spTree>
    <p:extLst>
      <p:ext uri="{BB962C8B-B14F-4D97-AF65-F5344CB8AC3E}">
        <p14:creationId xmlns:p14="http://schemas.microsoft.com/office/powerpoint/2010/main" val="124887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BOCINAS</a:t>
            </a:r>
            <a:endParaRPr lang="es-GT" dirty="0"/>
          </a:p>
        </p:txBody>
      </p:sp>
      <p:sp>
        <p:nvSpPr>
          <p:cNvPr id="3" name="Marcador de contenido 2"/>
          <p:cNvSpPr>
            <a:spLocks noGrp="1"/>
          </p:cNvSpPr>
          <p:nvPr>
            <p:ph idx="1"/>
          </p:nvPr>
        </p:nvSpPr>
        <p:spPr/>
        <p:txBody>
          <a:bodyPr/>
          <a:lstStyle/>
          <a:p>
            <a:pPr marL="0" indent="0">
              <a:buNone/>
            </a:pPr>
            <a:r>
              <a:rPr lang="es-ES" dirty="0" smtClean="0"/>
              <a:t> Una bocina es un dispositivo que convierte energía eléctrica en sonido. Es un componente </a:t>
            </a:r>
            <a:r>
              <a:rPr lang="es-ES" dirty="0" err="1" smtClean="0"/>
              <a:t>electroacústico</a:t>
            </a:r>
            <a:r>
              <a:rPr lang="es-ES" dirty="0" smtClean="0"/>
              <a:t> que se encuentra dentro de sistemas de audio más grandes, como los bafles. Aunque el término se refiere principalmente a los altavoces, también puede describir instrumentos antiguos que amplifican el sonido o el claxon de un vehículo. </a:t>
            </a:r>
          </a:p>
          <a:p>
            <a:pPr marL="0" indent="0">
              <a:buNone/>
            </a:pPr>
            <a:endParaRPr lang="es-GT" dirty="0"/>
          </a:p>
        </p:txBody>
      </p:sp>
      <p:pic>
        <p:nvPicPr>
          <p:cNvPr id="4" name="Imagen 3"/>
          <p:cNvPicPr>
            <a:picLocks noChangeAspect="1"/>
          </p:cNvPicPr>
          <p:nvPr/>
        </p:nvPicPr>
        <p:blipFill>
          <a:blip r:embed="rId2"/>
          <a:stretch>
            <a:fillRect/>
          </a:stretch>
        </p:blipFill>
        <p:spPr>
          <a:xfrm>
            <a:off x="3702050" y="4422775"/>
            <a:ext cx="2095500" cy="2181225"/>
          </a:xfrm>
          <a:prstGeom prst="rect">
            <a:avLst/>
          </a:prstGeom>
        </p:spPr>
      </p:pic>
    </p:spTree>
    <p:extLst>
      <p:ext uri="{BB962C8B-B14F-4D97-AF65-F5344CB8AC3E}">
        <p14:creationId xmlns:p14="http://schemas.microsoft.com/office/powerpoint/2010/main" val="1745404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IMPRESORA</a:t>
            </a:r>
            <a:endParaRPr lang="es-GT" dirty="0"/>
          </a:p>
        </p:txBody>
      </p:sp>
      <p:sp>
        <p:nvSpPr>
          <p:cNvPr id="3" name="Marcador de contenido 2"/>
          <p:cNvSpPr>
            <a:spLocks noGrp="1"/>
          </p:cNvSpPr>
          <p:nvPr>
            <p:ph idx="1"/>
          </p:nvPr>
        </p:nvSpPr>
        <p:spPr/>
        <p:txBody>
          <a:bodyPr/>
          <a:lstStyle/>
          <a:p>
            <a:r>
              <a:rPr lang="es-ES" dirty="0" smtClean="0"/>
              <a:t> Una impresora es un dispositivo periférico de computadora que reproduce información digital (textos y gráficos) en un formato físico, como papel u otros materiales. Sirve para crear copias permanentes de documentos y es fundamental tanto en entornos personales como profesionales. Las impresoras modernas pueden incluir funciones adicionales como escanear y fotocopiar, y se conectan a través de cables o de forma inalámbrica.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V="1">
            <a:off x="6096000" y="4317999"/>
            <a:ext cx="3694112" cy="2186075"/>
          </a:xfrm>
          <a:prstGeom prst="rect">
            <a:avLst/>
          </a:prstGeom>
        </p:spPr>
      </p:pic>
    </p:spTree>
    <p:extLst>
      <p:ext uri="{BB962C8B-B14F-4D97-AF65-F5344CB8AC3E}">
        <p14:creationId xmlns:p14="http://schemas.microsoft.com/office/powerpoint/2010/main" val="3260498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err="1" smtClean="0"/>
              <a:t>microfono</a:t>
            </a:r>
            <a:endParaRPr lang="es-GT" dirty="0"/>
          </a:p>
        </p:txBody>
      </p:sp>
      <p:sp>
        <p:nvSpPr>
          <p:cNvPr id="3" name="Marcador de contenido 2"/>
          <p:cNvSpPr>
            <a:spLocks noGrp="1"/>
          </p:cNvSpPr>
          <p:nvPr>
            <p:ph idx="1"/>
          </p:nvPr>
        </p:nvSpPr>
        <p:spPr>
          <a:xfrm>
            <a:off x="1498600" y="1549400"/>
            <a:ext cx="9855200" cy="3165475"/>
          </a:xfrm>
        </p:spPr>
        <p:txBody>
          <a:bodyPr>
            <a:normAutofit fontScale="70000" lnSpcReduction="20000"/>
          </a:bodyPr>
          <a:lstStyle/>
          <a:p>
            <a:r>
              <a:rPr lang="es-ES" dirty="0" smtClean="0"/>
              <a:t>Un micrófono[a]​ (vocablo acuñado en el siglo XVIII[2]​ a partir del prefijo micro-, «pequeño» y el griego antiguo </a:t>
            </a:r>
            <a:r>
              <a:rPr lang="es-ES" dirty="0" err="1" smtClean="0"/>
              <a:t>ϕωνήi</a:t>
            </a:r>
            <a:r>
              <a:rPr lang="es-ES" dirty="0" smtClean="0"/>
              <a:t> - </a:t>
            </a:r>
            <a:r>
              <a:rPr lang="es-ES" dirty="0" err="1" smtClean="0"/>
              <a:t>foné</a:t>
            </a:r>
            <a:r>
              <a:rPr lang="es-ES" dirty="0" smtClean="0"/>
              <a:t>, «voz») es un dispositivo de entrada que se usa para transformar las ondas sonoras en energía eléctrica en procesos de grabación y reproducción de sonido; consiste esencialmente en un diafragma que, movido por las ondas acústicas, modifica la posición de un elemento conductor dentro de la influencia de un imán, generando una corriente eléctrica con variaciones de tensión o corriente análogas a las diferencias de nivel de presión de la onda acústica. Un micrófono funciona como un transductor o sensor </a:t>
            </a:r>
            <a:r>
              <a:rPr lang="es-ES" dirty="0" err="1" smtClean="0"/>
              <a:t>electroacústico</a:t>
            </a:r>
            <a:r>
              <a:rPr lang="es-ES" dirty="0" smtClean="0"/>
              <a:t> y convierte el sonido (ondas sonoras) en una señal eléctrica para aumentar su intensidad, transmitirla y registrarla. Los micrófonos tienen múltiples aplicaciones en diferentes campos como en telefonía,[3]​ ciencia, salud,[4]​ transmisión de sonido en conciertos y eventos públicos, trasmisión de sonido en medios masivos de comunicación como producciones audiovisuales (cine y televisión), radio, producción en vivo y grabado de audio profesional, desarrollo de ingeniería de sonido, reconocimiento de voz y </a:t>
            </a:r>
            <a:r>
              <a:rPr lang="es-ES" dirty="0" err="1" smtClean="0"/>
              <a:t>VoIP</a:t>
            </a:r>
            <a:r>
              <a:rPr lang="es-ES" dirty="0" smtClean="0"/>
              <a:t>. </a:t>
            </a:r>
            <a:endParaRPr lang="es-GT" dirty="0"/>
          </a:p>
        </p:txBody>
      </p:sp>
      <p:pic>
        <p:nvPicPr>
          <p:cNvPr id="4" name="Imagen 3"/>
          <p:cNvPicPr>
            <a:picLocks noChangeAspect="1"/>
          </p:cNvPicPr>
          <p:nvPr/>
        </p:nvPicPr>
        <p:blipFill>
          <a:blip r:embed="rId2"/>
          <a:stretch>
            <a:fillRect/>
          </a:stretch>
        </p:blipFill>
        <p:spPr>
          <a:xfrm>
            <a:off x="3952875" y="4714875"/>
            <a:ext cx="2143125" cy="2143125"/>
          </a:xfrm>
          <a:prstGeom prst="rect">
            <a:avLst/>
          </a:prstGeom>
        </p:spPr>
      </p:pic>
    </p:spTree>
    <p:extLst>
      <p:ext uri="{BB962C8B-B14F-4D97-AF65-F5344CB8AC3E}">
        <p14:creationId xmlns:p14="http://schemas.microsoft.com/office/powerpoint/2010/main" val="107803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GT" dirty="0"/>
          </a:p>
        </p:txBody>
      </p:sp>
      <p:sp>
        <p:nvSpPr>
          <p:cNvPr id="3" name="Marcador de contenido 2"/>
          <p:cNvSpPr>
            <a:spLocks noGrp="1"/>
          </p:cNvSpPr>
          <p:nvPr>
            <p:ph idx="1"/>
          </p:nvPr>
        </p:nvSpPr>
        <p:spPr/>
        <p:txBody>
          <a:bodyPr/>
          <a:lstStyle/>
          <a:p>
            <a:r>
              <a:rPr lang="es-GT" dirty="0" smtClean="0"/>
              <a:t>Gracias por haberlo visto </a:t>
            </a:r>
            <a:endParaRPr lang="es-GT" dirty="0"/>
          </a:p>
        </p:txBody>
      </p:sp>
    </p:spTree>
    <p:extLst>
      <p:ext uri="{BB962C8B-B14F-4D97-AF65-F5344CB8AC3E}">
        <p14:creationId xmlns:p14="http://schemas.microsoft.com/office/powerpoint/2010/main" val="3365641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PARTES INTERNAS Y EXTERNAS </a:t>
            </a:r>
            <a:endParaRPr lang="es-GT" dirty="0"/>
          </a:p>
        </p:txBody>
      </p:sp>
      <p:sp>
        <p:nvSpPr>
          <p:cNvPr id="3" name="Marcador de contenido 2"/>
          <p:cNvSpPr>
            <a:spLocks noGrp="1"/>
          </p:cNvSpPr>
          <p:nvPr>
            <p:ph idx="1"/>
          </p:nvPr>
        </p:nvSpPr>
        <p:spPr/>
        <p:txBody>
          <a:bodyPr/>
          <a:lstStyle/>
          <a:p>
            <a:r>
              <a:rPr lang="es-GT" dirty="0" smtClean="0"/>
              <a:t> </a:t>
            </a:r>
            <a:endParaRPr lang="es-GT" dirty="0"/>
          </a:p>
        </p:txBody>
      </p:sp>
    </p:spTree>
    <p:extLst>
      <p:ext uri="{BB962C8B-B14F-4D97-AF65-F5344CB8AC3E}">
        <p14:creationId xmlns:p14="http://schemas.microsoft.com/office/powerpoint/2010/main" val="16094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PARTES INTERNAS</a:t>
            </a:r>
            <a:endParaRPr lang="es-GT" dirty="0"/>
          </a:p>
        </p:txBody>
      </p:sp>
      <p:sp>
        <p:nvSpPr>
          <p:cNvPr id="4" name="Rectangle 1"/>
          <p:cNvSpPr>
            <a:spLocks noGrp="1" noChangeArrowheads="1"/>
          </p:cNvSpPr>
          <p:nvPr>
            <p:ph idx="1"/>
          </p:nvPr>
        </p:nvSpPr>
        <p:spPr bwMode="auto">
          <a:xfrm>
            <a:off x="304800" y="1644273"/>
            <a:ext cx="1104900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1" i="0" u="none" strike="noStrike" cap="none" normalizeH="0" baseline="0" dirty="0" smtClean="0">
                <a:ln>
                  <a:noFill/>
                </a:ln>
                <a:solidFill>
                  <a:schemeClr val="tx1"/>
                </a:solidFill>
                <a:effectLst/>
                <a:latin typeface="Arial" panose="020B0604020202020204" pitchFamily="34" charset="0"/>
              </a:rPr>
              <a:t>Tarjeta Madre (Placa Base):</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smtClean="0">
                <a:ln>
                  <a:noFill/>
                </a:ln>
                <a:solidFill>
                  <a:schemeClr val="tx1"/>
                </a:solidFill>
                <a:effectLst/>
                <a:latin typeface="Arial" panose="020B0604020202020204" pitchFamily="34" charset="0"/>
              </a:rPr>
              <a:t>Es la placa de circuitos principal que conecta y coordina la comunicación entre todos los demás componentes.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2"/>
              </a:rPr>
              <a:t>CPU</a:t>
            </a:r>
            <a:r>
              <a:rPr kumimoji="0" lang="es-GT" altLang="es-GT" sz="1800" b="1" i="0" u="none" strike="noStrike" cap="none" normalizeH="0" baseline="0" dirty="0" smtClean="0">
                <a:ln>
                  <a:noFill/>
                </a:ln>
                <a:solidFill>
                  <a:schemeClr val="tx1"/>
                </a:solidFill>
                <a:effectLst/>
                <a:latin typeface="Arial" panose="020B0604020202020204" pitchFamily="34" charset="0"/>
              </a:rPr>
              <a:t> (Unidad Central de Procesamiento):</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smtClean="0">
                <a:ln>
                  <a:noFill/>
                </a:ln>
                <a:solidFill>
                  <a:schemeClr val="tx1"/>
                </a:solidFill>
                <a:effectLst/>
                <a:latin typeface="Arial" panose="020B0604020202020204" pitchFamily="34" charset="0"/>
              </a:rPr>
              <a:t>Actúa como el "cerebro" del ordenador, ejecutando las instrucciones y realizando los cálculos.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Memoria RAM (</a:t>
            </a:r>
            <a:r>
              <a:rPr kumimoji="0" lang="es-GT" altLang="es-GT" sz="1800" b="1" i="0" u="none" strike="noStrike" cap="none" normalizeH="0" baseline="0" dirty="0" err="1" smtClean="0">
                <a:ln>
                  <a:noFill/>
                </a:ln>
                <a:solidFill>
                  <a:schemeClr val="tx1"/>
                </a:solidFill>
                <a:effectLst/>
                <a:latin typeface="Arial" panose="020B0604020202020204" pitchFamily="34" charset="0"/>
              </a:rPr>
              <a:t>Random</a:t>
            </a:r>
            <a:r>
              <a:rPr kumimoji="0" lang="es-GT" altLang="es-GT" sz="1800" b="1" i="0" u="none" strike="noStrike" cap="none" normalizeH="0" baseline="0" dirty="0" smtClean="0">
                <a:ln>
                  <a:noFill/>
                </a:ln>
                <a:solidFill>
                  <a:schemeClr val="tx1"/>
                </a:solidFill>
                <a:effectLst/>
                <a:latin typeface="Arial" panose="020B0604020202020204" pitchFamily="34" charset="0"/>
              </a:rPr>
              <a:t> Access </a:t>
            </a:r>
            <a:r>
              <a:rPr kumimoji="0" lang="es-GT" altLang="es-GT" sz="1800" b="1" i="0" u="none" strike="noStrike" cap="none" normalizeH="0" baseline="0" dirty="0" err="1" smtClean="0">
                <a:ln>
                  <a:noFill/>
                </a:ln>
                <a:solidFill>
                  <a:schemeClr val="tx1"/>
                </a:solidFill>
                <a:effectLst/>
                <a:latin typeface="Arial" panose="020B0604020202020204" pitchFamily="34" charset="0"/>
              </a:rPr>
              <a:t>Memory</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smtClean="0">
                <a:ln>
                  <a:noFill/>
                </a:ln>
                <a:solidFill>
                  <a:schemeClr val="tx1"/>
                </a:solidFill>
                <a:effectLst/>
                <a:latin typeface="Arial" panose="020B0604020202020204" pitchFamily="34" charset="0"/>
              </a:rPr>
              <a:t>Almacena temporalmente los datos que la CPU necesita para trabajar en tiempo real, lo que afecta directamente la velocidad del sistema.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Almacenamiento (Disco Duro o SSD):</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smtClean="0">
                <a:ln>
                  <a:noFill/>
                </a:ln>
                <a:solidFill>
                  <a:schemeClr val="tx1"/>
                </a:solidFill>
                <a:effectLst/>
                <a:latin typeface="Arial" panose="020B0604020202020204" pitchFamily="34" charset="0"/>
              </a:rPr>
              <a:t>Guarda de forma permanente el sistema operativo, los programas y los archivos del usuario. Los discos duros (HDD) usan discos magnéticos, mientras que los SSD (unidades de estado sólido) son más rápidos.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Fuente de Alimentación:</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smtClean="0">
                <a:ln>
                  <a:noFill/>
                </a:ln>
                <a:solidFill>
                  <a:schemeClr val="tx1"/>
                </a:solidFill>
                <a:effectLst/>
                <a:latin typeface="Arial" panose="020B0604020202020204" pitchFamily="34" charset="0"/>
              </a:rPr>
              <a:t>Transforma la corriente eléctrica de la pared en la energía que necesitan los componentes internos del equipo.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756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down)">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down)">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down)">
                                      <p:cBhvr>
                                        <p:cTn id="52"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QUE ES CPU</a:t>
            </a:r>
            <a:endParaRPr lang="es-GT" dirty="0"/>
          </a:p>
        </p:txBody>
      </p:sp>
      <p:sp>
        <p:nvSpPr>
          <p:cNvPr id="3" name="Marcador de contenido 2"/>
          <p:cNvSpPr>
            <a:spLocks noGrp="1"/>
          </p:cNvSpPr>
          <p:nvPr>
            <p:ph idx="1"/>
          </p:nvPr>
        </p:nvSpPr>
        <p:spPr/>
        <p:txBody>
          <a:bodyPr/>
          <a:lstStyle/>
          <a:p>
            <a:r>
              <a:rPr lang="es-ES" dirty="0" smtClean="0"/>
              <a:t>Una CPU (Unidad Central de Procesamiento) es el "cerebro" de un sistema informático, responsable de procesar instrucciones y realizar cálculos. Se compone principalmente</a:t>
            </a:r>
            <a:endParaRPr lang="es-GT" dirty="0" smtClean="0"/>
          </a:p>
        </p:txBody>
      </p:sp>
      <p:pic>
        <p:nvPicPr>
          <p:cNvPr id="4" name="Imagen 3"/>
          <p:cNvPicPr>
            <a:picLocks noChangeAspect="1"/>
          </p:cNvPicPr>
          <p:nvPr/>
        </p:nvPicPr>
        <p:blipFill>
          <a:blip r:embed="rId2"/>
          <a:stretch>
            <a:fillRect/>
          </a:stretch>
        </p:blipFill>
        <p:spPr>
          <a:xfrm>
            <a:off x="3067050" y="3497262"/>
            <a:ext cx="3028950" cy="1514475"/>
          </a:xfrm>
          <a:prstGeom prst="rect">
            <a:avLst/>
          </a:prstGeom>
        </p:spPr>
      </p:pic>
    </p:spTree>
    <p:extLst>
      <p:ext uri="{BB962C8B-B14F-4D97-AF65-F5344CB8AC3E}">
        <p14:creationId xmlns:p14="http://schemas.microsoft.com/office/powerpoint/2010/main" val="44084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QUE ES TARJETA MADRE </a:t>
            </a:r>
            <a:endParaRPr lang="es-GT" dirty="0"/>
          </a:p>
        </p:txBody>
      </p:sp>
      <p:sp>
        <p:nvSpPr>
          <p:cNvPr id="3" name="Marcador de contenido 2"/>
          <p:cNvSpPr>
            <a:spLocks noGrp="1"/>
          </p:cNvSpPr>
          <p:nvPr>
            <p:ph idx="1"/>
          </p:nvPr>
        </p:nvSpPr>
        <p:spPr/>
        <p:txBody>
          <a:bodyPr/>
          <a:lstStyle/>
          <a:p>
            <a:pPr marL="0" indent="0">
              <a:buNone/>
            </a:pPr>
            <a:r>
              <a:rPr lang="es-ES" dirty="0"/>
              <a:t> </a:t>
            </a:r>
            <a:r>
              <a:rPr lang="es-ES" dirty="0" smtClean="0"/>
              <a:t>La tarjeta madre es la placa de circuito impreso principal de una computadora, donde se conectan todos sus componentes, como el procesador (CPU), la memoria RAM, las tarjetas de expansión y los discos duros</a:t>
            </a:r>
          </a:p>
          <a:p>
            <a:endParaRPr lang="es-GT" dirty="0"/>
          </a:p>
        </p:txBody>
      </p:sp>
      <p:pic>
        <p:nvPicPr>
          <p:cNvPr id="4" name="Imagen 3"/>
          <p:cNvPicPr>
            <a:picLocks noChangeAspect="1"/>
          </p:cNvPicPr>
          <p:nvPr/>
        </p:nvPicPr>
        <p:blipFill>
          <a:blip r:embed="rId2"/>
          <a:stretch>
            <a:fillRect/>
          </a:stretch>
        </p:blipFill>
        <p:spPr>
          <a:xfrm>
            <a:off x="1924050" y="3708400"/>
            <a:ext cx="2857500" cy="1600200"/>
          </a:xfrm>
          <a:prstGeom prst="rect">
            <a:avLst/>
          </a:prstGeom>
        </p:spPr>
      </p:pic>
    </p:spTree>
    <p:extLst>
      <p:ext uri="{BB962C8B-B14F-4D97-AF65-F5344CB8AC3E}">
        <p14:creationId xmlns:p14="http://schemas.microsoft.com/office/powerpoint/2010/main" val="171599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MEMORIA RAM</a:t>
            </a:r>
            <a:endParaRPr lang="es-GT" dirty="0"/>
          </a:p>
        </p:txBody>
      </p:sp>
      <p:sp>
        <p:nvSpPr>
          <p:cNvPr id="3" name="Marcador de contenido 2"/>
          <p:cNvSpPr>
            <a:spLocks noGrp="1"/>
          </p:cNvSpPr>
          <p:nvPr>
            <p:ph idx="1"/>
          </p:nvPr>
        </p:nvSpPr>
        <p:spPr/>
        <p:txBody>
          <a:bodyPr/>
          <a:lstStyle/>
          <a:p>
            <a:r>
              <a:rPr lang="es-ES" dirty="0" smtClean="0"/>
              <a:t>La memoria de acceso aleatorio (</a:t>
            </a:r>
            <a:r>
              <a:rPr lang="es-ES" dirty="0" err="1" smtClean="0"/>
              <a:t>Random</a:t>
            </a:r>
            <a:r>
              <a:rPr lang="es-ES" dirty="0" smtClean="0"/>
              <a:t> Access </a:t>
            </a:r>
            <a:r>
              <a:rPr lang="es-ES" dirty="0" err="1" smtClean="0"/>
              <a:t>Memory</a:t>
            </a:r>
            <a:r>
              <a:rPr lang="es-ES" dirty="0" smtClean="0"/>
              <a:t>, RAM) es una memoria de almacenaje a corto plazo. El sistema operativo de ordenadores u otros dispositivos utiliza la memoria RAM para guardar de forma temporal todos los programas y sus procesos de ejecución.[1]​ En la RAM se cargan todas las instrucciones que ejecuta la unidad central de procesamiento (CPU) y otras unidades del ordenador, además de contener los datos que manipulan los distintos programas.[2]​[3]​ </a:t>
            </a:r>
          </a:p>
          <a:p>
            <a:endParaRPr lang="es-ES" dirty="0"/>
          </a:p>
          <a:p>
            <a:endParaRPr lang="es-GT" dirty="0" smtClean="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62400" y="4911196"/>
            <a:ext cx="2413000" cy="1608667"/>
          </a:xfrm>
          <a:prstGeom prst="rect">
            <a:avLst/>
          </a:prstGeom>
        </p:spPr>
      </p:pic>
    </p:spTree>
    <p:extLst>
      <p:ext uri="{BB962C8B-B14F-4D97-AF65-F5344CB8AC3E}">
        <p14:creationId xmlns:p14="http://schemas.microsoft.com/office/powerpoint/2010/main" val="159363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DISCO DE ALIMENTACION </a:t>
            </a:r>
            <a:endParaRPr lang="es-GT" dirty="0"/>
          </a:p>
        </p:txBody>
      </p:sp>
      <p:sp>
        <p:nvSpPr>
          <p:cNvPr id="3" name="Marcador de contenido 2"/>
          <p:cNvSpPr>
            <a:spLocks noGrp="1"/>
          </p:cNvSpPr>
          <p:nvPr>
            <p:ph idx="1"/>
          </p:nvPr>
        </p:nvSpPr>
        <p:spPr/>
        <p:txBody>
          <a:bodyPr/>
          <a:lstStyle/>
          <a:p>
            <a:r>
              <a:rPr lang="es-ES" dirty="0" smtClean="0"/>
              <a:t>La electrónica es una rama de la física aplicada que comprende la física, la ingeniería, la tecnología y las aplicaciones que tratan con la emisión, el flujo y el control de los electrones u otras partículas cargadas eléctricamente— en el vacío y la materia.[1]​ La identificación del electrón en 1897, junto con la invención del tubo de vacío, que podía amplificar y rectificar pequeñas señales eléctricas, inauguraron el campo de la electrónica y la edad del electrón.[2]​ </a:t>
            </a:r>
            <a:endParaRPr lang="es-GT" dirty="0"/>
          </a:p>
        </p:txBody>
      </p:sp>
      <p:pic>
        <p:nvPicPr>
          <p:cNvPr id="4" name="Imagen 3"/>
          <p:cNvPicPr>
            <a:picLocks noChangeAspect="1"/>
          </p:cNvPicPr>
          <p:nvPr/>
        </p:nvPicPr>
        <p:blipFill>
          <a:blip r:embed="rId2"/>
          <a:stretch>
            <a:fillRect/>
          </a:stretch>
        </p:blipFill>
        <p:spPr>
          <a:xfrm>
            <a:off x="2546350" y="4729162"/>
            <a:ext cx="2628900" cy="1743075"/>
          </a:xfrm>
          <a:prstGeom prst="rect">
            <a:avLst/>
          </a:prstGeom>
        </p:spPr>
      </p:pic>
    </p:spTree>
    <p:extLst>
      <p:ext uri="{BB962C8B-B14F-4D97-AF65-F5344CB8AC3E}">
        <p14:creationId xmlns:p14="http://schemas.microsoft.com/office/powerpoint/2010/main" val="87092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FUENTE DE ALIMENTACION </a:t>
            </a:r>
            <a:endParaRPr lang="es-GT" dirty="0"/>
          </a:p>
        </p:txBody>
      </p:sp>
      <p:sp>
        <p:nvSpPr>
          <p:cNvPr id="3" name="Marcador de contenido 2"/>
          <p:cNvSpPr>
            <a:spLocks noGrp="1"/>
          </p:cNvSpPr>
          <p:nvPr>
            <p:ph idx="1"/>
          </p:nvPr>
        </p:nvSpPr>
        <p:spPr/>
        <p:txBody>
          <a:bodyPr/>
          <a:lstStyle/>
          <a:p>
            <a:r>
              <a:rPr lang="es-ES" dirty="0" smtClean="0"/>
              <a:t> Una fuente de alimentación es un dispositivo que transforma la corriente eléctrica de la red, que es alterna (</a:t>
            </a:r>
            <a:endParaRPr lang="es-GT" dirty="0"/>
          </a:p>
        </p:txBody>
      </p:sp>
      <p:pic>
        <p:nvPicPr>
          <p:cNvPr id="4" name="Imagen 3"/>
          <p:cNvPicPr>
            <a:picLocks noChangeAspect="1"/>
          </p:cNvPicPr>
          <p:nvPr/>
        </p:nvPicPr>
        <p:blipFill>
          <a:blip r:embed="rId2"/>
          <a:stretch>
            <a:fillRect/>
          </a:stretch>
        </p:blipFill>
        <p:spPr>
          <a:xfrm>
            <a:off x="2895600" y="3054350"/>
            <a:ext cx="3810000" cy="2781300"/>
          </a:xfrm>
          <a:prstGeom prst="rect">
            <a:avLst/>
          </a:prstGeom>
        </p:spPr>
      </p:pic>
    </p:spTree>
    <p:extLst>
      <p:ext uri="{BB962C8B-B14F-4D97-AF65-F5344CB8AC3E}">
        <p14:creationId xmlns:p14="http://schemas.microsoft.com/office/powerpoint/2010/main" val="419822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dirty="0" smtClean="0"/>
              <a:t>PARTES EXTERNAS</a:t>
            </a:r>
            <a:endParaRPr lang="es-GT" dirty="0"/>
          </a:p>
        </p:txBody>
      </p:sp>
      <p:sp>
        <p:nvSpPr>
          <p:cNvPr id="3" name="Marcador de contenido 2"/>
          <p:cNvSpPr>
            <a:spLocks noGrp="1"/>
          </p:cNvSpPr>
          <p:nvPr>
            <p:ph idx="1"/>
          </p:nvPr>
        </p:nvSpPr>
        <p:spPr/>
        <p:txBody>
          <a:bodyPr/>
          <a:lstStyle/>
          <a:p>
            <a:r>
              <a:rPr lang="es-ES" dirty="0" smtClean="0"/>
              <a:t> Las partes externas de una computadora, también llamadas periféricos, incluyen el monitor, el teclado, el mouse, el gabinete, las bocinas y la impresora. Estos componentes se conectan a la unidad central y son necesarios para la entrada y salida de datos, como el gabinete (o carcasa), el cual resguarda las partes internas y permite la conexión de otros dispositivos a través de sus puertos. </a:t>
            </a:r>
          </a:p>
          <a:p>
            <a:endParaRPr lang="es-GT" dirty="0"/>
          </a:p>
        </p:txBody>
      </p:sp>
    </p:spTree>
    <p:extLst>
      <p:ext uri="{BB962C8B-B14F-4D97-AF65-F5344CB8AC3E}">
        <p14:creationId xmlns:p14="http://schemas.microsoft.com/office/powerpoint/2010/main" val="404421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1034</Words>
  <Application>Microsoft Office PowerPoint</Application>
  <PresentationFormat>Panorámica</PresentationFormat>
  <Paragraphs>46</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Calibri Light</vt:lpstr>
      <vt:lpstr>Tema de Office</vt:lpstr>
      <vt:lpstr>INSTITUTO NACIONAL DE EDUCACION DIVERSIFICADA  INED</vt:lpstr>
      <vt:lpstr>PARTES INTERNAS Y EXTERNAS </vt:lpstr>
      <vt:lpstr>PARTES INTERNAS</vt:lpstr>
      <vt:lpstr>QUE ES CPU</vt:lpstr>
      <vt:lpstr>QUE ES TARJETA MADRE </vt:lpstr>
      <vt:lpstr>MEMORIA RAM</vt:lpstr>
      <vt:lpstr>DISCO DE ALIMENTACION </vt:lpstr>
      <vt:lpstr>FUENTE DE ALIMENTACION </vt:lpstr>
      <vt:lpstr>PARTES EXTERNAS</vt:lpstr>
      <vt:lpstr>MONITOR</vt:lpstr>
      <vt:lpstr>MONITOR</vt:lpstr>
      <vt:lpstr>TECLADO</vt:lpstr>
      <vt:lpstr>EL MOUSE </vt:lpstr>
      <vt:lpstr>BOCINAS</vt:lpstr>
      <vt:lpstr>IMPRESORA</vt:lpstr>
      <vt:lpstr>microfono</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NACIONAL DE EDUCACION DIVERSIFICADA  INED</dc:title>
  <dc:creator>GNet</dc:creator>
  <cp:lastModifiedBy>GNet</cp:lastModifiedBy>
  <cp:revision>7</cp:revision>
  <dcterms:created xsi:type="dcterms:W3CDTF">2025-10-28T17:20:20Z</dcterms:created>
  <dcterms:modified xsi:type="dcterms:W3CDTF">2025-10-28T18:01:48Z</dcterms:modified>
</cp:coreProperties>
</file>