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77" d="100"/>
          <a:sy n="77" d="100"/>
        </p:scale>
        <p:origin x="5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9552D-F459-4668-A652-2CA4CA30C69C}" type="datetimeFigureOut">
              <a:rPr lang="es-GT" smtClean="0"/>
              <a:t>27/11/2025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C2D06-AA07-48DC-9693-CCE1633F48A6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713643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9552D-F459-4668-A652-2CA4CA30C69C}" type="datetimeFigureOut">
              <a:rPr lang="es-GT" smtClean="0"/>
              <a:t>27/11/2025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C2D06-AA07-48DC-9693-CCE1633F48A6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74782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9552D-F459-4668-A652-2CA4CA30C69C}" type="datetimeFigureOut">
              <a:rPr lang="es-GT" smtClean="0"/>
              <a:t>27/11/2025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C2D06-AA07-48DC-9693-CCE1633F48A6}" type="slidenum">
              <a:rPr lang="es-GT" smtClean="0"/>
              <a:t>‹Nº›</a:t>
            </a:fld>
            <a:endParaRPr lang="es-GT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057187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9552D-F459-4668-A652-2CA4CA30C69C}" type="datetimeFigureOut">
              <a:rPr lang="es-GT" smtClean="0"/>
              <a:t>27/11/2025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C2D06-AA07-48DC-9693-CCE1633F48A6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34461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9552D-F459-4668-A652-2CA4CA30C69C}" type="datetimeFigureOut">
              <a:rPr lang="es-GT" smtClean="0"/>
              <a:t>27/11/2025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C2D06-AA07-48DC-9693-CCE1633F48A6}" type="slidenum">
              <a:rPr lang="es-GT" smtClean="0"/>
              <a:t>‹Nº›</a:t>
            </a:fld>
            <a:endParaRPr lang="es-GT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393000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9552D-F459-4668-A652-2CA4CA30C69C}" type="datetimeFigureOut">
              <a:rPr lang="es-GT" smtClean="0"/>
              <a:t>27/11/2025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C2D06-AA07-48DC-9693-CCE1633F48A6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206655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9552D-F459-4668-A652-2CA4CA30C69C}" type="datetimeFigureOut">
              <a:rPr lang="es-GT" smtClean="0"/>
              <a:t>27/11/2025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C2D06-AA07-48DC-9693-CCE1633F48A6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1544804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9552D-F459-4668-A652-2CA4CA30C69C}" type="datetimeFigureOut">
              <a:rPr lang="es-GT" smtClean="0"/>
              <a:t>27/11/2025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C2D06-AA07-48DC-9693-CCE1633F48A6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391514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9552D-F459-4668-A652-2CA4CA30C69C}" type="datetimeFigureOut">
              <a:rPr lang="es-GT" smtClean="0"/>
              <a:t>27/11/2025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C2D06-AA07-48DC-9693-CCE1633F48A6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753520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9552D-F459-4668-A652-2CA4CA30C69C}" type="datetimeFigureOut">
              <a:rPr lang="es-GT" smtClean="0"/>
              <a:t>27/11/2025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C2D06-AA07-48DC-9693-CCE1633F48A6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095498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9552D-F459-4668-A652-2CA4CA30C69C}" type="datetimeFigureOut">
              <a:rPr lang="es-GT" smtClean="0"/>
              <a:t>27/11/2025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C2D06-AA07-48DC-9693-CCE1633F48A6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601517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9552D-F459-4668-A652-2CA4CA30C69C}" type="datetimeFigureOut">
              <a:rPr lang="es-GT" smtClean="0"/>
              <a:t>27/11/2025</a:t>
            </a:fld>
            <a:endParaRPr lang="es-G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C2D06-AA07-48DC-9693-CCE1633F48A6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924115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9552D-F459-4668-A652-2CA4CA30C69C}" type="datetimeFigureOut">
              <a:rPr lang="es-GT" smtClean="0"/>
              <a:t>27/11/2025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C2D06-AA07-48DC-9693-CCE1633F48A6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145139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9552D-F459-4668-A652-2CA4CA30C69C}" type="datetimeFigureOut">
              <a:rPr lang="es-GT" smtClean="0"/>
              <a:t>27/11/2025</a:t>
            </a:fld>
            <a:endParaRPr lang="es-G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C2D06-AA07-48DC-9693-CCE1633F48A6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562885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9552D-F459-4668-A652-2CA4CA30C69C}" type="datetimeFigureOut">
              <a:rPr lang="es-GT" smtClean="0"/>
              <a:t>27/11/2025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C2D06-AA07-48DC-9693-CCE1633F48A6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789766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9552D-F459-4668-A652-2CA4CA30C69C}" type="datetimeFigureOut">
              <a:rPr lang="es-GT" smtClean="0"/>
              <a:t>27/11/2025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C2D06-AA07-48DC-9693-CCE1633F48A6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572778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F9552D-F459-4668-A652-2CA4CA30C69C}" type="datetimeFigureOut">
              <a:rPr lang="es-GT" smtClean="0"/>
              <a:t>27/11/2025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7EC2D06-AA07-48DC-9693-CCE1633F48A6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21378610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  <p:sldLayoutId id="2147483754" r:id="rId13"/>
    <p:sldLayoutId id="2147483755" r:id="rId14"/>
    <p:sldLayoutId id="2147483756" r:id="rId15"/>
    <p:sldLayoutId id="214748375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GT" b="1" dirty="0" smtClean="0"/>
              <a:t>BAJO RENDIMIENTO ACADÉMICO ESTUDIANTIL</a:t>
            </a:r>
            <a:endParaRPr lang="es-GT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s-GT" dirty="0" smtClean="0"/>
              <a:t>Causas, Implicaciones y Estrategias de Abordaje</a:t>
            </a:r>
          </a:p>
          <a:p>
            <a:endParaRPr lang="es-ES" dirty="0"/>
          </a:p>
          <a:p>
            <a:r>
              <a:rPr lang="es-ES" dirty="0" smtClean="0"/>
              <a:t>Nombre: Carlos Roberto Quevedo </a:t>
            </a:r>
            <a:r>
              <a:rPr lang="es-ES" dirty="0" err="1" smtClean="0"/>
              <a:t>Revolorio</a:t>
            </a:r>
            <a:r>
              <a:rPr lang="es-E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513596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 smtClean="0"/>
              <a:t>Conclusión</a:t>
            </a:r>
            <a:endParaRPr lang="es-GT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GT" altLang="es-GT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Conclusión: El Rendimiento, Tarea de Todos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GT" altLang="es-GT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Mensaje Principal:</a:t>
            </a:r>
            <a:r>
              <a:rPr kumimoji="0" lang="es-GT" altLang="es-GT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El bajo rendimiento académico es un problema complejo con </a:t>
            </a:r>
            <a:r>
              <a:rPr kumimoji="0" lang="es-GT" altLang="es-GT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múltiples causas</a:t>
            </a:r>
            <a:r>
              <a:rPr kumimoji="0" lang="es-GT" altLang="es-GT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(personales, familiares, sociales, pedagógicas).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GT" altLang="es-GT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Llamada a la Acción:</a:t>
            </a:r>
            <a:r>
              <a:rPr kumimoji="0" lang="es-GT" altLang="es-GT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Es fundamental un </a:t>
            </a:r>
            <a:r>
              <a:rPr kumimoji="0" lang="es-GT" altLang="es-GT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abordaje integral y colaborativo</a:t>
            </a:r>
            <a:r>
              <a:rPr kumimoji="0" lang="es-GT" altLang="es-GT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entre estudiantes, padres, docentes e instituciones para crear ambientes de aprendizaje más efectivos y motivadores.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GT" altLang="es-GT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Frase de Cierre:</a:t>
            </a:r>
            <a:r>
              <a:rPr kumimoji="0" lang="es-GT" altLang="es-GT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Invertir en el rendimiento estudiantil es invertir en el futuro</a:t>
            </a:r>
          </a:p>
        </p:txBody>
      </p:sp>
    </p:spTree>
    <p:extLst>
      <p:ext uri="{BB962C8B-B14F-4D97-AF65-F5344CB8AC3E}">
        <p14:creationId xmlns:p14="http://schemas.microsoft.com/office/powerpoint/2010/main" val="38834714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 smtClean="0"/>
              <a:t>Diseño/Visual</a:t>
            </a:r>
            <a:endParaRPr lang="es-GT" dirty="0"/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331" y="3479514"/>
            <a:ext cx="1865376" cy="1243584"/>
          </a:xfrm>
        </p:spPr>
      </p:pic>
    </p:spTree>
    <p:extLst>
      <p:ext uri="{BB962C8B-B14F-4D97-AF65-F5344CB8AC3E}">
        <p14:creationId xmlns:p14="http://schemas.microsoft.com/office/powerpoint/2010/main" val="34227138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GT" dirty="0" smtClean="0"/>
              <a:t>¿Qué entendemos por Bajo Rendimiento Académico (BRA)?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273675"/>
          </a:xfrm>
        </p:spPr>
        <p:txBody>
          <a:bodyPr>
            <a:normAutofit fontScale="62500" lnSpcReduction="20000"/>
          </a:bodyPr>
          <a:lstStyle/>
          <a:p>
            <a:r>
              <a:rPr lang="es-GT" dirty="0" smtClean="0">
                <a:effectLst/>
              </a:rPr>
              <a:t>El Bajo Rendimiento Académico (BRA) se refiere a la </a:t>
            </a:r>
          </a:p>
          <a:p>
            <a:r>
              <a:rPr lang="es-GT" dirty="0" smtClean="0"/>
              <a:t>obtención de resultados educativos por debajo de lo esperado en comparación con la capacidad del estudiante, el promedio del grupo o los estándares de evaluación. Se manifiesta en calificaciones bajas y se asocia con falta de interés, desmotivación, baja participación y dificultades en áreas como la lectura, escritura y comprensión</a:t>
            </a:r>
          </a:p>
          <a:p>
            <a:r>
              <a:rPr lang="es-GT" dirty="0" smtClean="0"/>
              <a:t>Puntos Clave:</a:t>
            </a:r>
          </a:p>
          <a:p>
            <a:r>
              <a:rPr lang="es-GT" b="1" dirty="0" smtClean="0"/>
              <a:t>Definición:</a:t>
            </a:r>
            <a:r>
              <a:rPr lang="es-GT" dirty="0" smtClean="0"/>
              <a:t> Dificultad o incapacidad de un estudiante para alcanzar el </a:t>
            </a:r>
            <a:r>
              <a:rPr lang="es-GT" b="1" dirty="0" smtClean="0"/>
              <a:t>nivel de éxito académico</a:t>
            </a:r>
          </a:p>
          <a:p>
            <a:r>
              <a:rPr lang="es-GT" dirty="0" smtClean="0">
                <a:effectLst/>
              </a:rPr>
              <a:t>La definición es </a:t>
            </a:r>
          </a:p>
          <a:p>
            <a:r>
              <a:rPr lang="es-GT" b="1" dirty="0" smtClean="0"/>
              <a:t>bajo rendimiento académico</a:t>
            </a:r>
            <a:r>
              <a:rPr lang="es-GT" dirty="0" smtClean="0"/>
              <a:t>, que se refiere a cuando un estudiante no alcanza las expectativas de éxito académico, como obtener calificaciones bajas en asignaturas clave a pesar de tener la capacidad intelectual para hacerlo. Esta dificultad puede manifestarse a través de la falta de interés, desmotivación, problemas de comportamiento, dificultades en el aprendizaje, o factores personales y ambientales, y puede requerir una evaluación para identificar sus causas subyacentes</a:t>
            </a:r>
          </a:p>
          <a:p>
            <a:r>
              <a:rPr lang="es-GT" dirty="0" smtClean="0"/>
              <a:t>Indicadores: </a:t>
            </a:r>
          </a:p>
          <a:p>
            <a:r>
              <a:rPr lang="es-GT" dirty="0" smtClean="0">
                <a:effectLst/>
              </a:rPr>
              <a:t>Las notas consistentemente por debajo del promedio, lagunas de conocimiento, desinterés y posible deserción escolar se conocen como </a:t>
            </a:r>
          </a:p>
          <a:p>
            <a:r>
              <a:rPr lang="es-GT" b="1" dirty="0" smtClean="0"/>
              <a:t>bajo rendimiento escolar</a:t>
            </a:r>
            <a:r>
              <a:rPr lang="es-GT" dirty="0" smtClean="0"/>
              <a:t>. Esto puede deberse a una combinación de factores como problemas de habilidad en ciertas materias, dificultades con la metodología de enseñanza, falta de motivación, o problemas de autoestima. Para abordar esta problemática, es esencial primero identificar su causa. </a:t>
            </a:r>
          </a:p>
          <a:p>
            <a:r>
              <a:rPr lang="es-GT" dirty="0" smtClean="0"/>
              <a:t>Contexto Actual</a:t>
            </a:r>
          </a:p>
          <a:p>
            <a:r>
              <a:rPr lang="es-GT" dirty="0" smtClean="0">
                <a:effectLst/>
              </a:rPr>
              <a:t>El problema al que te refieres se intensifica debido al entorno digital y social actual, manifestándose en la brecha digital, problemas de salud mental y el impacto de las redes sociales en la vida cotidiana</a:t>
            </a:r>
          </a:p>
          <a:p>
            <a:r>
              <a:rPr lang="es-GT" dirty="0" smtClean="0"/>
              <a:t>. La desigualdad en el acceso a la tecnología crea desventajas educativas, laborales y sociales, mientras que el uso excesivo de pantallas y redes sociales puede provocar aislamiento, ansiedad y otros problemas de salud mental. Además, las redes sociales amplifican problemas sociales existentes y presentan riesgos como la desinformación, el </a:t>
            </a:r>
            <a:r>
              <a:rPr lang="es-GT" dirty="0" err="1" smtClean="0"/>
              <a:t>ciberacoso</a:t>
            </a:r>
            <a:r>
              <a:rPr lang="es-GT" dirty="0" smtClean="0"/>
              <a:t> y la publicidad invasiva. </a:t>
            </a:r>
          </a:p>
          <a:p>
            <a:r>
              <a:rPr lang="es-GT" dirty="0" smtClean="0"/>
              <a:t>Diseño/Visual</a:t>
            </a:r>
          </a:p>
          <a:p>
            <a:endParaRPr lang="es-GT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4004747" y="6218996"/>
            <a:ext cx="1621354" cy="639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8593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62842"/>
          </a:xfrm>
        </p:spPr>
        <p:txBody>
          <a:bodyPr>
            <a:normAutofit fontScale="90000"/>
          </a:bodyPr>
          <a:lstStyle/>
          <a:p>
            <a:r>
              <a:rPr lang="es-GT" dirty="0" smtClean="0"/>
              <a:t>Causas Multidimensionales (Parte I: Personales y Emocionales)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95247" y="1365012"/>
            <a:ext cx="10515600" cy="4885476"/>
          </a:xfrm>
        </p:spPr>
        <p:txBody>
          <a:bodyPr>
            <a:normAutofit fontScale="62500" lnSpcReduction="20000"/>
          </a:bodyPr>
          <a:lstStyle/>
          <a:p>
            <a:r>
              <a:rPr lang="es-GT" dirty="0" smtClean="0"/>
              <a:t>Raíces del Problema: Factores Personales y Emocionales</a:t>
            </a:r>
          </a:p>
          <a:p>
            <a:r>
              <a:rPr lang="es-GT" dirty="0" smtClean="0"/>
              <a:t>Puntos Clave</a:t>
            </a:r>
          </a:p>
          <a:p>
            <a:r>
              <a:rPr lang="es-GT" dirty="0" smtClean="0"/>
              <a:t>Falta de Motivación/Interés:</a:t>
            </a:r>
          </a:p>
          <a:p>
            <a:pPr marL="0" indent="0">
              <a:buNone/>
            </a:pPr>
            <a:r>
              <a:rPr lang="es-GT" dirty="0" smtClean="0">
                <a:effectLst/>
              </a:rPr>
              <a:t>La desconexión con el contenido, los métodos de enseñanza poco estimulantes y la falta de metas claras son causas importantes de desmotivación escolar y pueden llevar a la deserción académica  </a:t>
            </a:r>
          </a:p>
          <a:p>
            <a:pPr marL="0" indent="0">
              <a:buNone/>
            </a:pPr>
            <a:r>
              <a:rPr lang="es-GT" dirty="0" smtClean="0"/>
              <a:t> Para combatir esto, los educadores deben utilizar métodos de enseñanza variados y motivadores, conectar el contenido con la vida real de los estudiantes y establecer objetivos claros que fomenten el progreso y la participación activa.</a:t>
            </a:r>
          </a:p>
          <a:p>
            <a:r>
              <a:rPr lang="es-GT" dirty="0" smtClean="0"/>
              <a:t>Problemas de Salud Mental</a:t>
            </a:r>
          </a:p>
          <a:p>
            <a:pPr marL="0" indent="0">
              <a:buNone/>
            </a:pPr>
            <a:r>
              <a:rPr lang="es-GT" dirty="0" smtClean="0">
                <a:effectLst/>
              </a:rPr>
              <a:t>El estrés académico, la ansiedad y la depresión perjudican gravemente la concentración y el estudio al </a:t>
            </a:r>
          </a:p>
          <a:p>
            <a:pPr marL="0" indent="0">
              <a:buNone/>
            </a:pPr>
            <a:r>
              <a:rPr lang="es-GT" dirty="0" smtClean="0"/>
              <a:t>causar fatiga, falta de motivación y dificultad para procesar información compleja. El estrés puede dificultar la concentración, la memoria y el pensamiento crítico, y puede desencadenar problemas físicos como insomnio y dolores de cabeza. La ansiedad y la depresión a menudo presentan síntomas como pérdida de apetito, problemas de sueño y apatía, lo que impacta directamente en el rendimiento académico. </a:t>
            </a:r>
          </a:p>
          <a:p>
            <a:r>
              <a:rPr lang="es-GT" dirty="0" smtClean="0"/>
              <a:t>Dificultades de Aprendizaje</a:t>
            </a:r>
          </a:p>
          <a:p>
            <a:pPr marL="0" indent="0">
              <a:buNone/>
            </a:pPr>
            <a:r>
              <a:rPr lang="es-GT" dirty="0" smtClean="0">
                <a:effectLst/>
              </a:rPr>
              <a:t>los trastornos específicos de aprendizaje (como la dislexia y el TDAH) son </a:t>
            </a:r>
          </a:p>
          <a:p>
            <a:pPr marL="0" indent="0">
              <a:buNone/>
            </a:pPr>
            <a:r>
              <a:rPr lang="es-GT" b="1" dirty="0" smtClean="0"/>
              <a:t>dificultades neurológicas intrínsecas</a:t>
            </a:r>
            <a:r>
              <a:rPr lang="es-GT" dirty="0" smtClean="0"/>
              <a:t> que afectan procesos cognitivos, mientras que las carencias en las bases de conocimiento son </a:t>
            </a:r>
            <a:r>
              <a:rPr lang="es-GT" b="1" dirty="0" smtClean="0"/>
              <a:t>lagunas de información</a:t>
            </a:r>
            <a:r>
              <a:rPr lang="es-GT" dirty="0" smtClean="0"/>
              <a:t> que resultan de una instrucción inadecuada, falta de exposición o ausencias. La clave para distinguirlos es que los trastornos son persistentes a pesar de una instrucción adecuada, mientras que las carencias pueden abordarse directamente con enseñanza y práctica</a:t>
            </a:r>
          </a:p>
          <a:p>
            <a:pPr marL="0" indent="0">
              <a:buNone/>
            </a:pPr>
            <a:r>
              <a:rPr lang="es-GT" b="1" dirty="0" smtClean="0"/>
              <a:t>Malos Hábitos de Estudio:</a:t>
            </a:r>
          </a:p>
          <a:p>
            <a:pPr marL="0" indent="0">
              <a:buNone/>
            </a:pPr>
            <a:r>
              <a:rPr lang="es-GT" dirty="0" smtClean="0">
                <a:effectLst/>
              </a:rPr>
              <a:t>La </a:t>
            </a:r>
            <a:r>
              <a:rPr lang="es-GT" dirty="0" err="1" smtClean="0">
                <a:effectLst/>
              </a:rPr>
              <a:t>procrastinación</a:t>
            </a:r>
            <a:r>
              <a:rPr lang="es-GT" dirty="0" smtClean="0">
                <a:effectLst/>
              </a:rPr>
              <a:t>, la falta de planificación y la mala organización del tiempo son </a:t>
            </a:r>
          </a:p>
          <a:p>
            <a:pPr marL="0" indent="0">
              <a:buNone/>
            </a:pPr>
            <a:r>
              <a:rPr lang="es-GT" dirty="0" smtClean="0"/>
              <a:t>problemas interrelacionados que implican posponer tareas importantes en favor de actividades menos urgentes o más placenteras, lo que lleva a una menor productividad y a un aumento del estrés. Las causas comunes incluyen sentirse abrumado, perfeccionismo, miedo al fracaso o falta de motivación. Para combatir esto, es clave identificar los desencadenantes, como el aburrimiento o la complejidad de la tarea, y aplicar estrategias como dividir tareas grandes, priorizar, establecer un horario y eliminar distracciones</a:t>
            </a:r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GT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990" y="5713672"/>
            <a:ext cx="995298" cy="107363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2630" y="5563359"/>
            <a:ext cx="1579388" cy="113239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313" y="5654341"/>
            <a:ext cx="1563649" cy="1041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2150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88102"/>
          </a:xfrm>
        </p:spPr>
        <p:txBody>
          <a:bodyPr>
            <a:normAutofit fontScale="90000"/>
          </a:bodyPr>
          <a:lstStyle/>
          <a:p>
            <a:r>
              <a:rPr lang="es-GT" dirty="0" smtClean="0"/>
              <a:t>Causas Multidimensionales (Parte II: Ambientales y Sociales)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465545"/>
            <a:ext cx="10515600" cy="4711418"/>
          </a:xfrm>
        </p:spPr>
        <p:txBody>
          <a:bodyPr>
            <a:normAutofit fontScale="77500" lnSpcReduction="20000"/>
          </a:bodyPr>
          <a:lstStyle/>
          <a:p>
            <a:r>
              <a:rPr lang="es-GT" dirty="0" smtClean="0"/>
              <a:t>El Entorno: Familia, Tecnología y Contexto Social:</a:t>
            </a:r>
          </a:p>
          <a:p>
            <a:r>
              <a:rPr lang="es-GT" dirty="0" smtClean="0"/>
              <a:t>Puntos Clave</a:t>
            </a:r>
          </a:p>
          <a:p>
            <a:endParaRPr lang="es-ES" dirty="0"/>
          </a:p>
          <a:p>
            <a:r>
              <a:rPr lang="es-GT" dirty="0" smtClean="0"/>
              <a:t>Ambiente Familia: </a:t>
            </a:r>
            <a:r>
              <a:rPr lang="es-GT" dirty="0" smtClean="0">
                <a:effectLst/>
              </a:rPr>
              <a:t>La falta de apoyo familiar, las expectativas académicas irrazonables o los conflictos en el hogar son factores de estrés que pueden afectar el rendimiento y el bienestar de los estudiantes</a:t>
            </a:r>
          </a:p>
          <a:p>
            <a:pPr marL="0" indent="0">
              <a:buNone/>
            </a:pPr>
            <a:r>
              <a:rPr lang="es-GT" dirty="0" smtClean="0"/>
              <a:t> La ausencia de apoyo puede causar desmotivación, mientras que la presión por las expectativas académicas, junto con los problemas en casa, genera ansiedad y otros síntomas de estrés, como fatiga o dificultad para concentrarse. Abordar estas situaciones, tanto a nivel familiar como escolar, es crucial para mejorar la salud mental y el éxito académico de los estudiantes</a:t>
            </a:r>
          </a:p>
          <a:p>
            <a:r>
              <a:rPr lang="es-GT" dirty="0" smtClean="0"/>
              <a:t>Influencia Tecnológica:</a:t>
            </a:r>
            <a:r>
              <a:rPr lang="es-GT" dirty="0" smtClean="0">
                <a:effectLst/>
              </a:rPr>
              <a:t> El uso excesivo de dispositivos (redes sociales, juegos) es un distractor principal para el estudio, </a:t>
            </a:r>
            <a:r>
              <a:rPr lang="es-GT" dirty="0" smtClean="0"/>
              <a:t>afectando negativamente la concentración, el rendimiento académico y la salud mental a través de la multitarea constante y la </a:t>
            </a:r>
            <a:r>
              <a:rPr lang="es-GT" dirty="0" err="1" smtClean="0"/>
              <a:t>sobreestimulación</a:t>
            </a:r>
            <a:r>
              <a:rPr lang="es-GT" dirty="0" smtClean="0"/>
              <a:t>. Esto puede generar un ciclo de distracción, disminución de la atención sostenida y una capacidad reducida para asimilar y retener información a largo plazo</a:t>
            </a:r>
          </a:p>
          <a:p>
            <a:r>
              <a:rPr lang="es-GT" dirty="0" smtClean="0"/>
              <a:t>Metodología Docente:</a:t>
            </a:r>
            <a:r>
              <a:rPr lang="es-GT" dirty="0" smtClean="0">
                <a:effectLst/>
              </a:rPr>
              <a:t> Los métodos de enseñanza inflexibles que no se adaptan a la diversidad de estilos de aprendizaje a menudo </a:t>
            </a:r>
            <a:r>
              <a:rPr lang="es-GT" dirty="0" smtClean="0"/>
              <a:t>se basan en la </a:t>
            </a:r>
            <a:r>
              <a:rPr lang="es-GT" b="1" dirty="0" smtClean="0"/>
              <a:t>enseñanza magistral unilateral</a:t>
            </a:r>
            <a:r>
              <a:rPr lang="es-GT" dirty="0" smtClean="0"/>
              <a:t>, planes de estudio rígidos, falta de diferenciación y una visión limitada de cómo los estudiantes aprenden. Estos enfoques ignoran los estilos de aprendizaje variados como el visual, auditivo, kinestésico y de lectura/escritura, lo que genera barreras para la comprensión y participación de todos los estudiantes.</a:t>
            </a:r>
          </a:p>
          <a:p>
            <a:r>
              <a:rPr lang="es-GT" dirty="0" smtClean="0"/>
              <a:t>Factores Socioeconómicos: Las desigualdades sociales y culturales, como el género, la etnia, la clase social, la discapacidad o la ubicación geográfica, condicionan el acceso a recursos y apoyo al crear barreras en áreas como la educación, la salud, el empleo y la participación política. Estos factores perpetúan ciclos de pobreza y exclusión, afectando de forma desproporcionada a grupos vulnerables.   </a:t>
            </a:r>
          </a:p>
          <a:p>
            <a:endParaRPr lang="es-GT" dirty="0"/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9021" y="5448822"/>
            <a:ext cx="4114278" cy="1409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3703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00420"/>
          </a:xfrm>
        </p:spPr>
        <p:txBody>
          <a:bodyPr/>
          <a:lstStyle/>
          <a:p>
            <a:r>
              <a:rPr lang="es-GT" dirty="0" smtClean="0"/>
              <a:t>Impacto de la Tecnología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62211" y="1337108"/>
            <a:ext cx="10515600" cy="4424865"/>
          </a:xfrm>
        </p:spPr>
        <p:txBody>
          <a:bodyPr>
            <a:normAutofit fontScale="85000" lnSpcReduction="10000"/>
          </a:bodyPr>
          <a:lstStyle/>
          <a:p>
            <a:r>
              <a:rPr lang="es-GT" dirty="0" smtClean="0"/>
              <a:t>La Doble Cara de la Tecnología en el Rendimiento </a:t>
            </a:r>
          </a:p>
          <a:p>
            <a:r>
              <a:rPr lang="es-GT" dirty="0" smtClean="0"/>
              <a:t>Puntos Clave: </a:t>
            </a:r>
          </a:p>
          <a:p>
            <a:r>
              <a:rPr lang="es-GT" dirty="0" smtClean="0"/>
              <a:t>Riesgo de Distracción: </a:t>
            </a:r>
            <a:r>
              <a:rPr lang="es-ES" b="1" dirty="0" smtClean="0"/>
              <a:t>El uso constante de los celulares puede tener un impacto negativo en la capacidad de concentración y la atención sostenida</a:t>
            </a:r>
            <a:r>
              <a:rPr lang="es-ES" dirty="0" smtClean="0"/>
              <a:t>. La multitarea, que es común cuando se navega por las redes sociales o se revisan mensajes mientras se realizan otras tareas, puede disminuir la eficiencia cognitiva.</a:t>
            </a:r>
          </a:p>
          <a:p>
            <a:r>
              <a:rPr lang="es-GT" dirty="0" smtClean="0"/>
              <a:t>Uso Moderado Beneficioso: </a:t>
            </a:r>
            <a:r>
              <a:rPr lang="es-GT" dirty="0" smtClean="0">
                <a:effectLst/>
              </a:rPr>
              <a:t>Las TIC son herramientas educativas valiosas porque mejoran la eficacia educativa al </a:t>
            </a:r>
          </a:p>
          <a:p>
            <a:pPr marL="0" indent="0">
              <a:buNone/>
            </a:pPr>
            <a:r>
              <a:rPr lang="es-GT" dirty="0" smtClean="0"/>
              <a:t>ofrecer acceso a más recursos, personalizar el aprendizaje, fomentar la colaboración y la investigación, y agilizar la comunicación y la evaluación. Al integrar plataformas como LMS, herramientas colaborativas y recursos audiovisuales, se puede promover un aprendizaje más interactivo, a ritmo propio y que rompa barreras geográficas, aunque su implementación requiere planificación, capacitación docente y recursos adecuados</a:t>
            </a:r>
          </a:p>
          <a:p>
            <a:r>
              <a:rPr lang="es-ES" dirty="0" smtClean="0"/>
              <a:t> </a:t>
            </a:r>
            <a:r>
              <a:rPr lang="es-GT" dirty="0" smtClean="0"/>
              <a:t>La Clave: </a:t>
            </a:r>
            <a:r>
              <a:rPr lang="es-GT" dirty="0" smtClean="0">
                <a:effectLst/>
              </a:rPr>
              <a:t>La integración adecuada de la tecnología en la educación </a:t>
            </a:r>
          </a:p>
          <a:p>
            <a:pPr marL="0" indent="0">
              <a:buNone/>
            </a:pPr>
            <a:r>
              <a:rPr lang="es-GT" dirty="0" smtClean="0"/>
              <a:t>implica un </a:t>
            </a:r>
            <a:r>
              <a:rPr lang="es-GT" b="1" dirty="0" smtClean="0"/>
              <a:t>enfoque pedagógico y moderado</a:t>
            </a:r>
            <a:r>
              <a:rPr lang="es-GT" dirty="0" smtClean="0"/>
              <a:t> que alinea las herramientas digitales con los objetivos curriculares para mejorar la experiencia de aprendizaje, no solo modernizar el aula. </a:t>
            </a:r>
          </a:p>
          <a:p>
            <a:r>
              <a:rPr lang="es-GT" dirty="0" smtClean="0"/>
              <a:t>Integración Adecuada de la Tecnología</a:t>
            </a:r>
          </a:p>
          <a:p>
            <a:r>
              <a:rPr lang="es-GT" dirty="0" smtClean="0"/>
              <a:t>La integración eficaz de la tecnología ocurre cuando se utiliza como una herramienta fundamental que apoya y transforma el proceso educativo, en lugar de ser un simple complemento. Esto fomenta</a:t>
            </a:r>
          </a:p>
          <a:p>
            <a:endParaRPr lang="es-ES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23" y="5148197"/>
            <a:ext cx="2619375" cy="158575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352" y="4933730"/>
            <a:ext cx="2543175" cy="180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25384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87686"/>
          </a:xfrm>
        </p:spPr>
        <p:txBody>
          <a:bodyPr>
            <a:normAutofit/>
          </a:bodyPr>
          <a:lstStyle/>
          <a:p>
            <a:r>
              <a:rPr lang="es-GT" dirty="0" smtClean="0"/>
              <a:t>Consecuencias del Bajo Rendimiento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077238"/>
            <a:ext cx="10515600" cy="5099725"/>
          </a:xfrm>
        </p:spPr>
        <p:txBody>
          <a:bodyPr>
            <a:normAutofit fontScale="92500" lnSpcReduction="20000"/>
          </a:bodyPr>
          <a:lstStyle/>
          <a:p>
            <a:r>
              <a:rPr lang="es-GT" dirty="0" smtClean="0"/>
              <a:t>Implicaciones a Corto y Largo Plazo</a:t>
            </a:r>
          </a:p>
          <a:p>
            <a:r>
              <a:rPr lang="es-GT" dirty="0" smtClean="0"/>
              <a:t>A Nivel Personal: </a:t>
            </a:r>
            <a:r>
              <a:rPr lang="es-GT" dirty="0" smtClean="0">
                <a:effectLst/>
              </a:rPr>
              <a:t>La baja autoestima, el desinterés, la frustración, el sentimiento de fracaso y el posible abandono de los estudios están estrechamente relacionados; la baja autoestima puede llevar a evitar la participación y generar frustración ante las dificultades, lo que aumenta el desinterés y la sensación de fracaso, creando un círculo vicioso que incrementa el riesgo de abandonar los estudios</a:t>
            </a:r>
          </a:p>
          <a:p>
            <a:pPr marL="0" indent="0">
              <a:buNone/>
            </a:pPr>
            <a:r>
              <a:rPr lang="es-GT" dirty="0" smtClean="0"/>
              <a:t>. Para abordar esta situación es importante buscar apoyo profesional, tanto por parte del alumno como de su familia y la escuela, y buscar estrategias que ayuden a mejorar el rendimiento académico y el bienestar emocional. </a:t>
            </a:r>
          </a:p>
          <a:p>
            <a:r>
              <a:rPr lang="es-GT" dirty="0" smtClean="0"/>
              <a:t>A Nivel Educativo: </a:t>
            </a:r>
            <a:r>
              <a:rPr lang="es-GT" dirty="0" smtClean="0">
                <a:effectLst/>
              </a:rPr>
              <a:t>Las dificultades para avanzar en el currículo, la necesidad de refuerzo o tutorías y la repetición de grados </a:t>
            </a:r>
          </a:p>
          <a:p>
            <a:pPr marL="0" indent="0">
              <a:buNone/>
            </a:pPr>
            <a:r>
              <a:rPr lang="es-GT" dirty="0" smtClean="0"/>
              <a:t>suelen estar relacionadas con </a:t>
            </a:r>
            <a:r>
              <a:rPr lang="es-GT" b="1" dirty="0" smtClean="0"/>
              <a:t>dificultades específicas del aprendizaje (DEA)</a:t>
            </a:r>
            <a:r>
              <a:rPr lang="es-GT" dirty="0" smtClean="0"/>
              <a:t>, que afectan la capacidad de una persona para procesar información de manera normal. Estas dificultades pueden manifestarse en áreas como la lectura, la escritura, las matemáticas o la comprensión del lenguaje y, aunque pueden corregirse con apoyo, a menudo requieren adaptaciones en la enseñanza y estrategias personalizadas</a:t>
            </a:r>
          </a:p>
          <a:p>
            <a:r>
              <a:rPr lang="es-GT" dirty="0" smtClean="0"/>
              <a:t>A Nivel Social y Económico: </a:t>
            </a:r>
            <a:r>
              <a:rPr lang="es-GT" dirty="0" smtClean="0">
                <a:effectLst/>
              </a:rPr>
              <a:t>La limitación de oportunidades futuras (empleo, ingresos) y el perjuicio para el desarrollo de una comunidad y un país se manifiestan en una </a:t>
            </a:r>
            <a:r>
              <a:rPr lang="es-GT" b="1" dirty="0" smtClean="0"/>
              <a:t>mayor desigualdad social, inestabilidad económica y política, y una espiral descendente de pobreza y criminalidad</a:t>
            </a:r>
            <a:r>
              <a:rPr lang="es-GT" dirty="0" smtClean="0"/>
              <a:t>. Esto afecta la cohesión social, frena el crecimiento económico, limita el acceso a derechos básicos, perpetúa la pobreza de generación en generación y puede generar emigración y dependencia de remesas </a:t>
            </a:r>
          </a:p>
          <a:p>
            <a:endParaRPr lang="es-GT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1181" y="5373665"/>
            <a:ext cx="2466975" cy="1321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3476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1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3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7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31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GT" dirty="0" smtClean="0"/>
              <a:t>Estrategias de Solución</a:t>
            </a:r>
            <a:br>
              <a:rPr lang="es-GT" dirty="0" smtClean="0"/>
            </a:br>
            <a:r>
              <a:rPr lang="es-GT" dirty="0" smtClean="0"/>
              <a:t>Estrategias Efectivas para Mejorar el Desempeño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GT" dirty="0" smtClean="0"/>
              <a:t>(Acciones a Implementar): </a:t>
            </a:r>
          </a:p>
          <a:p>
            <a:r>
              <a:rPr lang="es-GT" dirty="0" smtClean="0"/>
              <a:t>Organización: p</a:t>
            </a:r>
          </a:p>
          <a:p>
            <a:pPr marL="0" indent="0">
              <a:buNone/>
            </a:pPr>
            <a:r>
              <a:rPr lang="es-GT" dirty="0" smtClean="0"/>
              <a:t>ara establecer un horario de estudio diario y específico, usa la técnica </a:t>
            </a:r>
            <a:r>
              <a:rPr lang="es-GT" dirty="0" err="1" smtClean="0"/>
              <a:t>Pomodoro</a:t>
            </a:r>
            <a:r>
              <a:rPr lang="es-GT" dirty="0" smtClean="0"/>
              <a:t>: divide tu estudio en bloques de 25 minutos de trabajo concentrado seguidos de 5 minutos de descanso. Después de completar cuatro "</a:t>
            </a:r>
            <a:r>
              <a:rPr lang="es-GT" dirty="0" err="1" smtClean="0"/>
              <a:t>pomodoros</a:t>
            </a:r>
            <a:r>
              <a:rPr lang="es-GT" dirty="0" smtClean="0"/>
              <a:t>", toma un descanso más largo de 15 a 30 minutos</a:t>
            </a:r>
          </a:p>
          <a:p>
            <a:pPr marL="0" indent="0">
              <a:buNone/>
            </a:pPr>
            <a:r>
              <a:rPr lang="es-GT" dirty="0" smtClean="0"/>
              <a:t>Técnicas de Estudio: Abandonar la lectura pasiva. Usar resúmenes, mapas mentales y tomar apuntes a mano para una mejor retención.</a:t>
            </a:r>
          </a:p>
          <a:p>
            <a:pPr marL="0" indent="0">
              <a:buNone/>
            </a:pPr>
            <a:r>
              <a:rPr lang="es-GT" dirty="0" smtClean="0"/>
              <a:t>Ambiente de Estudio: Contar con un </a:t>
            </a:r>
            <a:r>
              <a:rPr lang="es-GT" b="1" dirty="0" smtClean="0"/>
              <a:t>espacio fijo, libre de distracciones</a:t>
            </a:r>
            <a:r>
              <a:rPr lang="es-GT" dirty="0" smtClean="0"/>
              <a:t> (especialmente pantallas) y bien iluminado.</a:t>
            </a:r>
          </a:p>
          <a:p>
            <a:pPr marL="0" indent="0">
              <a:buNone/>
            </a:pPr>
            <a:r>
              <a:rPr lang="es-GT" b="1" dirty="0" smtClean="0"/>
              <a:t>Buscar Apoyo:</a:t>
            </a:r>
            <a:r>
              <a:rPr lang="es-GT" dirty="0" smtClean="0"/>
              <a:t> No temer preguntar dudas a profesores o tutores. </a:t>
            </a:r>
            <a:endParaRPr lang="es-GT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1245" y="5934988"/>
            <a:ext cx="1640910" cy="923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3969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 smtClean="0"/>
              <a:t>Estrategias de Solución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GT" dirty="0" smtClean="0"/>
              <a:t>Un Enfoque Colaborativo: Rol de la Familia y la Institución</a:t>
            </a:r>
          </a:p>
          <a:p>
            <a:r>
              <a:rPr lang="es-GT" dirty="0" smtClean="0"/>
              <a:t>Apoyo Parental: Fomentar un </a:t>
            </a:r>
            <a:r>
              <a:rPr lang="es-GT" b="1" dirty="0" smtClean="0"/>
              <a:t>clima educativo en el hogar</a:t>
            </a:r>
            <a:r>
              <a:rPr lang="es-GT" dirty="0" smtClean="0"/>
              <a:t>, transmitir confianza, y monitorear el uso de la tecnología</a:t>
            </a:r>
          </a:p>
          <a:p>
            <a:r>
              <a:rPr lang="es-GT" b="1" dirty="0" smtClean="0"/>
              <a:t>Salud Integral: </a:t>
            </a:r>
            <a:r>
              <a:rPr lang="es-GT" dirty="0" smtClean="0"/>
              <a:t>Asegurar una buena alimentación, </a:t>
            </a:r>
            <a:r>
              <a:rPr lang="es-GT" b="1" dirty="0" smtClean="0"/>
              <a:t>sueño suficiente</a:t>
            </a:r>
            <a:r>
              <a:rPr lang="es-GT" dirty="0" smtClean="0"/>
              <a:t> y actividad física (mejora el desempeño cognitivo).</a:t>
            </a:r>
          </a:p>
          <a:p>
            <a:r>
              <a:rPr lang="es-GT" b="1" dirty="0" smtClean="0"/>
              <a:t>Diagnóstico:</a:t>
            </a:r>
            <a:r>
              <a:rPr lang="es-GT" dirty="0" smtClean="0"/>
              <a:t> Identificar la causa subyacente (dificultad de aprendizaje, problema emocional) y buscar apoyo psicológico o psicopedagógico</a:t>
            </a:r>
          </a:p>
          <a:p>
            <a:r>
              <a:rPr lang="es-GT" b="1" dirty="0" smtClean="0"/>
              <a:t>Diagnóstico:</a:t>
            </a:r>
            <a:r>
              <a:rPr lang="es-GT" dirty="0" smtClean="0"/>
              <a:t> Identificar la causa subyacente (dificultad de aprendizaje, problema emocional) y buscar apoyo psicológico o psicopedagógico</a:t>
            </a:r>
            <a:endParaRPr lang="es-GT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6082" y="5634189"/>
            <a:ext cx="3604692" cy="1355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7709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93</TotalTime>
  <Words>1380</Words>
  <Application>Microsoft Office PowerPoint</Application>
  <PresentationFormat>Panorámica</PresentationFormat>
  <Paragraphs>78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4" baseType="lpstr">
      <vt:lpstr>Arial</vt:lpstr>
      <vt:lpstr>Trebuchet MS</vt:lpstr>
      <vt:lpstr>Wingdings 3</vt:lpstr>
      <vt:lpstr>Faceta</vt:lpstr>
      <vt:lpstr>BAJO RENDIMIENTO ACADÉMICO ESTUDIANTIL</vt:lpstr>
      <vt:lpstr>Diseño/Visual</vt:lpstr>
      <vt:lpstr>¿Qué entendemos por Bajo Rendimiento Académico (BRA)?</vt:lpstr>
      <vt:lpstr>Causas Multidimensionales (Parte I: Personales y Emocionales)</vt:lpstr>
      <vt:lpstr>Causas Multidimensionales (Parte II: Ambientales y Sociales)</vt:lpstr>
      <vt:lpstr>Impacto de la Tecnología</vt:lpstr>
      <vt:lpstr>Consecuencias del Bajo Rendimiento</vt:lpstr>
      <vt:lpstr>Estrategias de Solución Estrategias Efectivas para Mejorar el Desempeño</vt:lpstr>
      <vt:lpstr>Estrategias de Solución</vt:lpstr>
      <vt:lpstr>Conclusión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BAJO RENDIMIENTO ACADÉMICO ESTUDIANTIL</dc:title>
  <dc:creator>GNet</dc:creator>
  <cp:lastModifiedBy>GNet</cp:lastModifiedBy>
  <cp:revision>10</cp:revision>
  <dcterms:created xsi:type="dcterms:W3CDTF">2025-11-27T15:02:06Z</dcterms:created>
  <dcterms:modified xsi:type="dcterms:W3CDTF">2025-11-27T16:35:37Z</dcterms:modified>
</cp:coreProperties>
</file>