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19BC-45AB-4286-9A39-3F915E53C40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6094-76AD-4529-8C23-141874A900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389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19BC-45AB-4286-9A39-3F915E53C40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6094-76AD-4529-8C23-141874A900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8057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19BC-45AB-4286-9A39-3F915E53C40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6094-76AD-4529-8C23-141874A900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3737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19BC-45AB-4286-9A39-3F915E53C40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6094-76AD-4529-8C23-141874A9006B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623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19BC-45AB-4286-9A39-3F915E53C40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6094-76AD-4529-8C23-141874A900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74815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19BC-45AB-4286-9A39-3F915E53C40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6094-76AD-4529-8C23-141874A900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1865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19BC-45AB-4286-9A39-3F915E53C40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6094-76AD-4529-8C23-141874A900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25088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19BC-45AB-4286-9A39-3F915E53C40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6094-76AD-4529-8C23-141874A900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17261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19BC-45AB-4286-9A39-3F915E53C40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6094-76AD-4529-8C23-141874A900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9123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19BC-45AB-4286-9A39-3F915E53C40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6094-76AD-4529-8C23-141874A900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3175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19BC-45AB-4286-9A39-3F915E53C40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6094-76AD-4529-8C23-141874A900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2907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19BC-45AB-4286-9A39-3F915E53C40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6094-76AD-4529-8C23-141874A900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842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19BC-45AB-4286-9A39-3F915E53C40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6094-76AD-4529-8C23-141874A900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17326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19BC-45AB-4286-9A39-3F915E53C40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6094-76AD-4529-8C23-141874A900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4431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19BC-45AB-4286-9A39-3F915E53C40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6094-76AD-4529-8C23-141874A900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6092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19BC-45AB-4286-9A39-3F915E53C40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6094-76AD-4529-8C23-141874A900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4554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919BC-45AB-4286-9A39-3F915E53C40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D6094-76AD-4529-8C23-141874A900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1800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36919BC-45AB-4286-9A39-3F915E53C40E}" type="datetimeFigureOut">
              <a:rPr lang="es-GT" smtClean="0"/>
              <a:t>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D6094-76AD-4529-8C23-141874A9006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21509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4" TargetMode="External"/><Relationship Id="rId3" Type="http://schemas.openxmlformats.org/officeDocument/2006/relationships/hyperlink" Target="https://es.wikipedia.org/wiki/Ser_vivo" TargetMode="External"/><Relationship Id="rId7" Type="http://schemas.openxmlformats.org/officeDocument/2006/relationships/hyperlink" Target="https://es.wikipedia.org/wiki/Medio_ambiente_natural#cite_note-3" TargetMode="External"/><Relationship Id="rId2" Type="http://schemas.openxmlformats.org/officeDocument/2006/relationships/hyperlink" Target="https://es.wikipedia.org/wiki/Medio_ambiente_natural#cite_note-:12-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lima" TargetMode="External"/><Relationship Id="rId5" Type="http://schemas.openxmlformats.org/officeDocument/2006/relationships/hyperlink" Target="https://es.wikipedia.org/wiki/Especie" TargetMode="External"/><Relationship Id="rId4" Type="http://schemas.openxmlformats.org/officeDocument/2006/relationships/hyperlink" Target="https://es.wikipedia.org/wiki/Medio_ambiente_natural#cite_note-2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Termitero" TargetMode="External"/><Relationship Id="rId3" Type="http://schemas.openxmlformats.org/officeDocument/2006/relationships/hyperlink" Target="https://es.wikipedia.org/wiki/Choza" TargetMode="External"/><Relationship Id="rId7" Type="http://schemas.openxmlformats.org/officeDocument/2006/relationships/hyperlink" Target="https://es.wikipedia.org/wiki/Isoptera" TargetMode="External"/><Relationship Id="rId2" Type="http://schemas.openxmlformats.org/officeDocument/2006/relationships/hyperlink" Target="https://es.wikipedia.org/wiki/Ambiente_construid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Castor#Diques" TargetMode="External"/><Relationship Id="rId5" Type="http://schemas.openxmlformats.org/officeDocument/2006/relationships/hyperlink" Target="https://es.wikipedia.org/wiki/Desierto" TargetMode="External"/><Relationship Id="rId4" Type="http://schemas.openxmlformats.org/officeDocument/2006/relationships/hyperlink" Target="https://es.wikipedia.org/wiki/Sistema_fotovoltaico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Radiois%C3%B3topo" TargetMode="External"/><Relationship Id="rId13" Type="http://schemas.openxmlformats.org/officeDocument/2006/relationships/hyperlink" Target="https://es.wikipedia.org/wiki/Subducci%C3%B3n" TargetMode="External"/><Relationship Id="rId3" Type="http://schemas.openxmlformats.org/officeDocument/2006/relationships/hyperlink" Target="https://es.wikipedia.org/wiki/Litosfera" TargetMode="External"/><Relationship Id="rId7" Type="http://schemas.openxmlformats.org/officeDocument/2006/relationships/hyperlink" Target="https://es.wikipedia.org/wiki/Radiactividad" TargetMode="External"/><Relationship Id="rId12" Type="http://schemas.openxmlformats.org/officeDocument/2006/relationships/hyperlink" Target="https://es.wikipedia.org/wiki/Volc%C3%A1n" TargetMode="External"/><Relationship Id="rId2" Type="http://schemas.openxmlformats.org/officeDocument/2006/relationships/hyperlink" Target="https://es.wikipedia.org/wiki/Corteza_(geolog%C3%ADa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Magma" TargetMode="External"/><Relationship Id="rId11" Type="http://schemas.openxmlformats.org/officeDocument/2006/relationships/hyperlink" Target="https://es.wikipedia.org/wiki/Tect%C3%B3nica_de_placas" TargetMode="External"/><Relationship Id="rId5" Type="http://schemas.openxmlformats.org/officeDocument/2006/relationships/hyperlink" Target="https://es.wikipedia.org/wiki/Roca_%C3%ADgnea" TargetMode="External"/><Relationship Id="rId15" Type="http://schemas.openxmlformats.org/officeDocument/2006/relationships/hyperlink" Target="https://es.wikipedia.org/wiki/Pluma_mant%C3%A9lica" TargetMode="External"/><Relationship Id="rId10" Type="http://schemas.openxmlformats.org/officeDocument/2006/relationships/hyperlink" Target="https://es.wikipedia.org/wiki/Reolog%C3%ADa" TargetMode="External"/><Relationship Id="rId4" Type="http://schemas.openxmlformats.org/officeDocument/2006/relationships/hyperlink" Target="https://es.wikipedia.org/wiki/Manto_terrestre" TargetMode="External"/><Relationship Id="rId9" Type="http://schemas.openxmlformats.org/officeDocument/2006/relationships/hyperlink" Target="https://es.wikipedia.org/wiki/Convecci%C3%B3n_del_manto" TargetMode="External"/><Relationship Id="rId14" Type="http://schemas.openxmlformats.org/officeDocument/2006/relationships/hyperlink" Target="https://es.wikipedia.org/wiki/Dorsal_mediooce%C3%A1nica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edio_ambiente_natural#cite_note-9" TargetMode="External"/><Relationship Id="rId13" Type="http://schemas.openxmlformats.org/officeDocument/2006/relationships/hyperlink" Target="https://es.wikipedia.org/wiki/Oc%C3%A9ano_Pac%C3%ADfico" TargetMode="External"/><Relationship Id="rId3" Type="http://schemas.openxmlformats.org/officeDocument/2006/relationships/hyperlink" Target="https://es.wikipedia.org/wiki/Agua_de_mar" TargetMode="External"/><Relationship Id="rId7" Type="http://schemas.openxmlformats.org/officeDocument/2006/relationships/hyperlink" Target="https://es.wikipedia.org/wiki/Partes_por_notaci%C3%B3n" TargetMode="External"/><Relationship Id="rId12" Type="http://schemas.openxmlformats.org/officeDocument/2006/relationships/hyperlink" Target="https://es.wikipedia.org/wiki/Archipi%C3%A9lago" TargetMode="External"/><Relationship Id="rId17" Type="http://schemas.openxmlformats.org/officeDocument/2006/relationships/hyperlink" Target="https://es.wikipedia.org/wiki/Oc%C3%A9ano_%C3%81rtico" TargetMode="External"/><Relationship Id="rId2" Type="http://schemas.openxmlformats.org/officeDocument/2006/relationships/hyperlink" Target="https://es.wikipedia.org/wiki/Oc%C3%A9ano" TargetMode="External"/><Relationship Id="rId16" Type="http://schemas.openxmlformats.org/officeDocument/2006/relationships/hyperlink" Target="https://es.wikipedia.org/wiki/Oc%C3%A9ano_Austra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Salinidad" TargetMode="External"/><Relationship Id="rId11" Type="http://schemas.openxmlformats.org/officeDocument/2006/relationships/hyperlink" Target="https://es.wikipedia.org/wiki/Continente" TargetMode="External"/><Relationship Id="rId5" Type="http://schemas.openxmlformats.org/officeDocument/2006/relationships/hyperlink" Target="https://es.wikipedia.org/wiki/Mar" TargetMode="External"/><Relationship Id="rId15" Type="http://schemas.openxmlformats.org/officeDocument/2006/relationships/hyperlink" Target="https://es.wikipedia.org/wiki/Oc%C3%A9ano_%C3%8Dndico" TargetMode="External"/><Relationship Id="rId10" Type="http://schemas.openxmlformats.org/officeDocument/2006/relationships/hyperlink" Target="https://es.wikipedia.org/wiki/Relieve_oce%C3%A1nico" TargetMode="External"/><Relationship Id="rId4" Type="http://schemas.openxmlformats.org/officeDocument/2006/relationships/hyperlink" Target="https://es.wikipedia.org/wiki/Oc%C3%A9ano_mundial" TargetMode="External"/><Relationship Id="rId9" Type="http://schemas.openxmlformats.org/officeDocument/2006/relationships/hyperlink" Target="https://es.wikipedia.org/wiki/Medio_ambiente_natural#cite_note-UNAoO-10" TargetMode="External"/><Relationship Id="rId14" Type="http://schemas.openxmlformats.org/officeDocument/2006/relationships/hyperlink" Target="https://es.wikipedia.org/wiki/Oc%C3%A9ano_Atl%C3%A1ntic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EFC554-4DE4-4414-B80B-96F5821091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DARWIN EMANUEL HERNANDEZ BLANCO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25CD24-7239-4F3E-B072-2C61039A73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4TO MECANICA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847312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97BFE9-F646-4F31-B98D-F57DB55F9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MEDIO AMBIENTE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14F4F4-3129-43E6-80C8-DB4512822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El </a:t>
            </a:r>
            <a:r>
              <a:rPr lang="es-MX" b="1" dirty="0"/>
              <a:t>medio ambiente natural</a:t>
            </a:r>
            <a:r>
              <a:rPr lang="es-MX" dirty="0"/>
              <a:t> (también escrito </a:t>
            </a:r>
            <a:r>
              <a:rPr lang="es-MX" b="1" dirty="0"/>
              <a:t>medioambiente</a:t>
            </a:r>
            <a:r>
              <a:rPr lang="es-MX" dirty="0"/>
              <a:t>)</a:t>
            </a:r>
            <a:r>
              <a:rPr lang="es-MX" baseline="30000" dirty="0">
                <a:hlinkClick r:id="rId2"/>
              </a:rPr>
              <a:t>[1]</a:t>
            </a:r>
            <a:r>
              <a:rPr lang="es-MX" dirty="0"/>
              <a:t>​ o </a:t>
            </a:r>
            <a:r>
              <a:rPr lang="es-MX" b="1" dirty="0"/>
              <a:t>entorno natural</a:t>
            </a:r>
            <a:r>
              <a:rPr lang="es-MX" dirty="0"/>
              <a:t> es el conjunto de componentes físicos, químicos y biológicos externos con los que interactúan los </a:t>
            </a:r>
            <a:r>
              <a:rPr lang="es-MX" dirty="0">
                <a:hlinkClick r:id="rId3" tooltip="Ser vivo"/>
              </a:rPr>
              <a:t>seres vivos</a:t>
            </a:r>
            <a:r>
              <a:rPr lang="es-MX" dirty="0"/>
              <a:t>.</a:t>
            </a:r>
            <a:r>
              <a:rPr lang="es-MX" baseline="30000" dirty="0">
                <a:hlinkClick r:id="rId4"/>
              </a:rPr>
              <a:t>[2]</a:t>
            </a:r>
            <a:r>
              <a:rPr lang="es-MX" dirty="0"/>
              <a:t>​ Dicho entorno abarca la interacción de todas las </a:t>
            </a:r>
            <a:r>
              <a:rPr lang="es-MX" dirty="0">
                <a:hlinkClick r:id="rId5" tooltip="Especie"/>
              </a:rPr>
              <a:t>especies</a:t>
            </a:r>
            <a:r>
              <a:rPr lang="es-MX" dirty="0"/>
              <a:t> vivas, el </a:t>
            </a:r>
            <a:r>
              <a:rPr lang="es-MX" dirty="0">
                <a:hlinkClick r:id="rId6" tooltip="Clima"/>
              </a:rPr>
              <a:t>clima</a:t>
            </a:r>
            <a:r>
              <a:rPr lang="es-MX" dirty="0"/>
              <a:t>, y los recursos naturales que afectan la supervivencia humana y la actividad económica.</a:t>
            </a:r>
            <a:r>
              <a:rPr lang="es-MX" baseline="30000" dirty="0">
                <a:hlinkClick r:id="rId7"/>
              </a:rPr>
              <a:t>[3]</a:t>
            </a:r>
            <a:r>
              <a:rPr lang="es-MX" dirty="0"/>
              <a:t>​</a:t>
            </a:r>
            <a:r>
              <a:rPr lang="es-MX" baseline="30000" dirty="0">
                <a:hlinkClick r:id="rId8"/>
              </a:rPr>
              <a:t>[4]</a:t>
            </a:r>
            <a:r>
              <a:rPr lang="es-MX" dirty="0"/>
              <a:t>​ Se pueden distinguir como componentes del medio ambiente: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941209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FCEFF0-D1F7-4EB7-BC34-0AF0CAC6F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NATURALEZA 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4103AD-1492-42EB-A865-EA59FD7CB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Como contraposición al entorno natural está el </a:t>
            </a:r>
            <a:r>
              <a:rPr lang="es-MX" dirty="0">
                <a:hlinkClick r:id="rId2" tooltip="Ambiente construido"/>
              </a:rPr>
              <a:t>ambiente construido</a:t>
            </a:r>
            <a:r>
              <a:rPr lang="es-MX" dirty="0"/>
              <a:t>. En áreas donde el hombre ha transformado fundamentalmente paisajes como los entornos urbanos y la conversión de tierras agrícolas, el entorno natural se modifica enormemente en un entorno humano simplificado. Incluso los actos que parecen menos extremos, como la construcción de una </a:t>
            </a:r>
            <a:r>
              <a:rPr lang="es-MX" dirty="0">
                <a:hlinkClick r:id="rId3" tooltip="Choza"/>
              </a:rPr>
              <a:t>choza</a:t>
            </a:r>
            <a:r>
              <a:rPr lang="es-MX" dirty="0"/>
              <a:t> de barro o un </a:t>
            </a:r>
            <a:r>
              <a:rPr lang="es-MX" dirty="0">
                <a:hlinkClick r:id="rId4" tooltip="Sistema fotovoltaico"/>
              </a:rPr>
              <a:t>sistema fotovoltaico</a:t>
            </a:r>
            <a:r>
              <a:rPr lang="es-MX" dirty="0"/>
              <a:t> en el </a:t>
            </a:r>
            <a:r>
              <a:rPr lang="es-MX" dirty="0">
                <a:hlinkClick r:id="rId5" tooltip="Desierto"/>
              </a:rPr>
              <a:t>desierto</a:t>
            </a:r>
            <a:r>
              <a:rPr lang="es-MX" dirty="0"/>
              <a:t>, el entorno modificado se convierte en uno artificial. Aunque muchos animales construyen cosas para proporcionar un mejor ambiente para ellos mismos, no son humanos, por lo tanto, las </a:t>
            </a:r>
            <a:r>
              <a:rPr lang="es-MX" dirty="0">
                <a:hlinkClick r:id="rId6" tooltip="Castor"/>
              </a:rPr>
              <a:t>presas de castores</a:t>
            </a:r>
            <a:r>
              <a:rPr lang="es-MX" dirty="0"/>
              <a:t>, y las obras de las </a:t>
            </a:r>
            <a:r>
              <a:rPr lang="es-MX" dirty="0">
                <a:hlinkClick r:id="rId7" tooltip="Isoptera"/>
              </a:rPr>
              <a:t>termitas</a:t>
            </a:r>
            <a:r>
              <a:rPr lang="es-MX" dirty="0"/>
              <a:t>, termiteros o </a:t>
            </a:r>
            <a:r>
              <a:rPr lang="es-MX" dirty="0">
                <a:hlinkClick r:id="rId8" tooltip="Termitero"/>
              </a:rPr>
              <a:t>montículos</a:t>
            </a:r>
            <a:r>
              <a:rPr lang="es-MX" dirty="0"/>
              <a:t>, se consideran naturales.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00112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6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4F04F9-DF26-4F57-8129-506A13B05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ACTIVIDAD GEOLOGICA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9037CA-4CA2-41AA-A2C6-2F6FD5C5D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/>
              <a:t>La </a:t>
            </a:r>
            <a:r>
              <a:rPr lang="es-MX" dirty="0">
                <a:hlinkClick r:id="rId2" tooltip="Corteza (geología)"/>
              </a:rPr>
              <a:t>corteza terrestre</a:t>
            </a:r>
            <a:r>
              <a:rPr lang="es-MX" dirty="0"/>
              <a:t>, o </a:t>
            </a:r>
            <a:r>
              <a:rPr lang="es-MX" dirty="0">
                <a:hlinkClick r:id="rId3" tooltip="Litosfera"/>
              </a:rPr>
              <a:t>litosfera</a:t>
            </a:r>
            <a:r>
              <a:rPr lang="es-MX" dirty="0"/>
              <a:t>, es la superficie sólida más externa del planeta y es química y mecánicamente diferente del </a:t>
            </a:r>
            <a:r>
              <a:rPr lang="es-MX" dirty="0">
                <a:hlinkClick r:id="rId4" tooltip="Manto terrestre"/>
              </a:rPr>
              <a:t>manto</a:t>
            </a:r>
            <a:r>
              <a:rPr lang="es-MX" dirty="0"/>
              <a:t> subyacente. Es la capa de roca de la Tierra con la que interaccionan la vida y los seres humanos. Se ha generado en gran medida por procesos </a:t>
            </a:r>
            <a:r>
              <a:rPr lang="es-MX" dirty="0">
                <a:hlinkClick r:id="rId5" tooltip="Roca ígnea"/>
              </a:rPr>
              <a:t>ígneos</a:t>
            </a:r>
            <a:r>
              <a:rPr lang="es-MX" dirty="0"/>
              <a:t> en los que el </a:t>
            </a:r>
            <a:r>
              <a:rPr lang="es-MX" dirty="0">
                <a:hlinkClick r:id="rId6" tooltip="Magma"/>
              </a:rPr>
              <a:t>magma</a:t>
            </a:r>
            <a:r>
              <a:rPr lang="es-MX" dirty="0"/>
              <a:t> se enfría y se solidifica para formar roca sólida. Debajo de la litosfera se encuentra el manto que se calienta por la </a:t>
            </a:r>
            <a:r>
              <a:rPr lang="es-MX" dirty="0">
                <a:hlinkClick r:id="rId7" tooltip="Radiactividad"/>
              </a:rPr>
              <a:t>descomposición</a:t>
            </a:r>
            <a:r>
              <a:rPr lang="es-MX" dirty="0"/>
              <a:t> de los </a:t>
            </a:r>
            <a:r>
              <a:rPr lang="es-MX" dirty="0">
                <a:hlinkClick r:id="rId8" tooltip="Radioisótopo"/>
              </a:rPr>
              <a:t>elementos radiactivos</a:t>
            </a:r>
            <a:r>
              <a:rPr lang="es-MX" dirty="0"/>
              <a:t>. El manto, aunque sólido, se encuentra en un estado de </a:t>
            </a:r>
            <a:r>
              <a:rPr lang="es-MX" dirty="0">
                <a:hlinkClick r:id="rId9" tooltip="Convección del manto"/>
              </a:rPr>
              <a:t>convección</a:t>
            </a:r>
            <a:r>
              <a:rPr lang="es-MX" dirty="0"/>
              <a:t> </a:t>
            </a:r>
            <a:r>
              <a:rPr lang="es-MX" dirty="0">
                <a:hlinkClick r:id="rId10" tooltip="Reología"/>
              </a:rPr>
              <a:t>reológica</a:t>
            </a:r>
            <a:r>
              <a:rPr lang="es-MX" dirty="0"/>
              <a:t>. Este proceso de convección hace que las placas litosféricas se muevan, aunque lentamente. El proceso resultante se conoce como </a:t>
            </a:r>
            <a:r>
              <a:rPr lang="es-MX" dirty="0">
                <a:hlinkClick r:id="rId11" tooltip="Tectónica de placas"/>
              </a:rPr>
              <a:t>tectónica de placas</a:t>
            </a:r>
            <a:r>
              <a:rPr lang="es-MX" dirty="0"/>
              <a:t>. Los </a:t>
            </a:r>
            <a:r>
              <a:rPr lang="es-MX" dirty="0">
                <a:hlinkClick r:id="rId12" tooltip="Volcán"/>
              </a:rPr>
              <a:t>volcanes</a:t>
            </a:r>
            <a:r>
              <a:rPr lang="es-MX" dirty="0"/>
              <a:t> resultan principalmente de la fusión del material de la corteza </a:t>
            </a:r>
            <a:r>
              <a:rPr lang="es-MX" dirty="0" err="1">
                <a:hlinkClick r:id="rId13" tooltip="Subducción"/>
              </a:rPr>
              <a:t>subducida</a:t>
            </a:r>
            <a:r>
              <a:rPr lang="es-MX" dirty="0"/>
              <a:t> o del manto ascendente en las </a:t>
            </a:r>
            <a:r>
              <a:rPr lang="es-MX" dirty="0">
                <a:hlinkClick r:id="rId14" tooltip="Dorsal mediooceánica"/>
              </a:rPr>
              <a:t>cordilleras </a:t>
            </a:r>
            <a:r>
              <a:rPr lang="es-MX" dirty="0" err="1">
                <a:hlinkClick r:id="rId14" tooltip="Dorsal mediooceánica"/>
              </a:rPr>
              <a:t>medioocéanicas</a:t>
            </a:r>
            <a:r>
              <a:rPr lang="es-MX" dirty="0"/>
              <a:t> y las </a:t>
            </a:r>
            <a:r>
              <a:rPr lang="es-MX" dirty="0">
                <a:hlinkClick r:id="rId15" tooltip="Pluma mantélica"/>
              </a:rPr>
              <a:t>plumas del manto</a:t>
            </a:r>
            <a:r>
              <a:rPr lang="es-MX" dirty="0"/>
              <a:t>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64360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AE5D17-BE82-4467-858C-69C324568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OCEANO AMBIENTAL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F517F9-7862-4A8E-AA9E-4FF29973C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MX" dirty="0"/>
              <a:t>Un </a:t>
            </a:r>
            <a:r>
              <a:rPr lang="es-MX" dirty="0">
                <a:hlinkClick r:id="rId2" tooltip="Océano"/>
              </a:rPr>
              <a:t>océano</a:t>
            </a:r>
            <a:r>
              <a:rPr lang="es-MX" dirty="0"/>
              <a:t> es un cuerpo importante de </a:t>
            </a:r>
            <a:r>
              <a:rPr lang="es-MX" dirty="0">
                <a:hlinkClick r:id="rId3" tooltip="Agua de mar"/>
              </a:rPr>
              <a:t>agua salina</a:t>
            </a:r>
            <a:r>
              <a:rPr lang="es-MX" dirty="0"/>
              <a:t> y un componente de la hidrosfera. Aproximadamente el 71 % de la superficie de la Tierra (un área de unos 362 millones de kilómetros cuadrados) está cubierta por el océano, una </a:t>
            </a:r>
            <a:r>
              <a:rPr lang="es-MX" dirty="0">
                <a:hlinkClick r:id="rId4" tooltip="Océano mundial"/>
              </a:rPr>
              <a:t>masa de agua continua</a:t>
            </a:r>
            <a:r>
              <a:rPr lang="es-MX" dirty="0"/>
              <a:t> que normalmente se divide en varios océanos principales y </a:t>
            </a:r>
            <a:r>
              <a:rPr lang="es-MX" dirty="0">
                <a:hlinkClick r:id="rId5" tooltip="Mar"/>
              </a:rPr>
              <a:t>mares</a:t>
            </a:r>
            <a:r>
              <a:rPr lang="es-MX" dirty="0"/>
              <a:t> más pequeños. Más de la mitad de esta área tiene más de 3000 metros (9800 pies) de profundidad. La </a:t>
            </a:r>
            <a:r>
              <a:rPr lang="es-MX" dirty="0">
                <a:hlinkClick r:id="rId6" tooltip="Salinidad"/>
              </a:rPr>
              <a:t>salinidad</a:t>
            </a:r>
            <a:r>
              <a:rPr lang="es-MX" dirty="0"/>
              <a:t> oceánica promedio es de alrededor de 35 </a:t>
            </a:r>
            <a:r>
              <a:rPr lang="es-MX" dirty="0" err="1">
                <a:hlinkClick r:id="rId7" tooltip="Partes por notación"/>
              </a:rPr>
              <a:t>ppt</a:t>
            </a:r>
            <a:r>
              <a:rPr lang="es-MX" dirty="0">
                <a:hlinkClick r:id="rId7" tooltip="Partes por notación"/>
              </a:rPr>
              <a:t> (partes por mil)</a:t>
            </a:r>
            <a:r>
              <a:rPr lang="es-MX" dirty="0"/>
              <a:t> (3.5 %), y casi toda el agua de mar tiene una salinidad en el rango de 30 a 38 </a:t>
            </a:r>
            <a:r>
              <a:rPr lang="es-MX" dirty="0" err="1"/>
              <a:t>ppt</a:t>
            </a:r>
            <a:r>
              <a:rPr lang="es-MX" dirty="0"/>
              <a:t>. Aunque generalmente reconocidas como varios océanos «separados», estas aguas comprenden un cuerpo global e interconectado de agua salada a menudo conocido como el océano mundial o el océano global.</a:t>
            </a:r>
            <a:r>
              <a:rPr lang="es-MX" baseline="30000" dirty="0">
                <a:hlinkClick r:id="rId8"/>
              </a:rPr>
              <a:t>[9]</a:t>
            </a:r>
            <a:r>
              <a:rPr lang="es-MX" dirty="0"/>
              <a:t>​</a:t>
            </a:r>
            <a:r>
              <a:rPr lang="es-MX" baseline="30000" dirty="0">
                <a:hlinkClick r:id="rId9"/>
              </a:rPr>
              <a:t>[10]</a:t>
            </a:r>
            <a:r>
              <a:rPr lang="es-MX" dirty="0"/>
              <a:t>​ Los </a:t>
            </a:r>
            <a:r>
              <a:rPr lang="es-MX" dirty="0">
                <a:hlinkClick r:id="rId10" tooltip="Relieve oceánico"/>
              </a:rPr>
              <a:t>fondos marinos</a:t>
            </a:r>
            <a:r>
              <a:rPr lang="es-MX" dirty="0"/>
              <a:t> profundos son más de la mitad de la superficie de la Tierra, y se encuentran entre los entornos naturales menos modificados. Las principales divisiones oceánicas están definidas en parte por los </a:t>
            </a:r>
            <a:r>
              <a:rPr lang="es-MX" dirty="0">
                <a:hlinkClick r:id="rId11" tooltip="Continente"/>
              </a:rPr>
              <a:t>continentes</a:t>
            </a:r>
            <a:r>
              <a:rPr lang="es-MX" dirty="0"/>
              <a:t>, varios </a:t>
            </a:r>
            <a:r>
              <a:rPr lang="es-MX" dirty="0">
                <a:hlinkClick r:id="rId12" tooltip="Archipiélago"/>
              </a:rPr>
              <a:t>archipiélagos</a:t>
            </a:r>
            <a:r>
              <a:rPr lang="es-MX" dirty="0"/>
              <a:t> y otros criterios: estas divisiones son (en orden descendente de tamaño) el </a:t>
            </a:r>
            <a:r>
              <a:rPr lang="es-MX" dirty="0">
                <a:hlinkClick r:id="rId13" tooltip="Océano Pacífico"/>
              </a:rPr>
              <a:t>océano Pacífico</a:t>
            </a:r>
            <a:r>
              <a:rPr lang="es-MX" dirty="0"/>
              <a:t>, el </a:t>
            </a:r>
            <a:r>
              <a:rPr lang="es-MX" dirty="0">
                <a:hlinkClick r:id="rId14" tooltip="Océano Atlántico"/>
              </a:rPr>
              <a:t>océano Atlántico</a:t>
            </a:r>
            <a:r>
              <a:rPr lang="es-MX" dirty="0"/>
              <a:t>, el </a:t>
            </a:r>
            <a:r>
              <a:rPr lang="es-MX" dirty="0">
                <a:hlinkClick r:id="rId15" tooltip="Océano Índico"/>
              </a:rPr>
              <a:t>océano Índico</a:t>
            </a:r>
            <a:r>
              <a:rPr lang="es-MX" dirty="0"/>
              <a:t>, el </a:t>
            </a:r>
            <a:r>
              <a:rPr lang="es-MX" dirty="0">
                <a:hlinkClick r:id="rId16" tooltip="Océano Austral"/>
              </a:rPr>
              <a:t>océano Antártico</a:t>
            </a:r>
            <a:r>
              <a:rPr lang="es-MX" dirty="0"/>
              <a:t> y el </a:t>
            </a:r>
            <a:r>
              <a:rPr lang="es-MX" dirty="0">
                <a:hlinkClick r:id="rId17" tooltip="Océano Ártico"/>
              </a:rPr>
              <a:t>océano Ártico</a:t>
            </a:r>
            <a:r>
              <a:rPr lang="es-MX" dirty="0"/>
              <a:t>. 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237043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20</TotalTime>
  <Words>601</Words>
  <Application>Microsoft Office PowerPoint</Application>
  <PresentationFormat>Panorámica</PresentationFormat>
  <Paragraphs>10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DARWIN EMANUEL HERNANDEZ BLANCO</vt:lpstr>
      <vt:lpstr>MEDIO AMBIENTE</vt:lpstr>
      <vt:lpstr>NATURALEZA </vt:lpstr>
      <vt:lpstr>ACTIVIDAD GEOLOGICA</vt:lpstr>
      <vt:lpstr>OCEANO AMBIENTAL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DARWIN EMANUEL HERNANDEZ BLANCO</dc:title>
  <dc:creator>GNet</dc:creator>
  <cp:lastModifiedBy>GNet</cp:lastModifiedBy>
  <cp:revision>3</cp:revision>
  <dcterms:created xsi:type="dcterms:W3CDTF">2025-10-07T18:31:50Z</dcterms:created>
  <dcterms:modified xsi:type="dcterms:W3CDTF">2025-10-07T18:52:45Z</dcterms:modified>
</cp:coreProperties>
</file>