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FFE196D-4A91-4F64-AD3D-E4F17E97DB28}" type="datetimeFigureOut">
              <a:rPr lang="es-GT" smtClean="0"/>
              <a:t>28/10/2025</a:t>
            </a:fld>
            <a:endParaRPr lang="es-GT"/>
          </a:p>
        </p:txBody>
      </p:sp>
      <p:sp>
        <p:nvSpPr>
          <p:cNvPr id="5" name="Footer Placeholder 4"/>
          <p:cNvSpPr>
            <a:spLocks noGrp="1"/>
          </p:cNvSpPr>
          <p:nvPr>
            <p:ph type="ftr" sz="quarter" idx="11"/>
          </p:nvPr>
        </p:nvSpPr>
        <p:spPr>
          <a:xfrm>
            <a:off x="1876424" y="5410201"/>
            <a:ext cx="5124886" cy="365125"/>
          </a:xfrm>
        </p:spPr>
        <p:txBody>
          <a:bodyPr/>
          <a:lstStyle/>
          <a:p>
            <a:endParaRPr lang="es-GT"/>
          </a:p>
        </p:txBody>
      </p:sp>
      <p:sp>
        <p:nvSpPr>
          <p:cNvPr id="6" name="Slide Number Placeholder 5"/>
          <p:cNvSpPr>
            <a:spLocks noGrp="1"/>
          </p:cNvSpPr>
          <p:nvPr>
            <p:ph type="sldNum" sz="quarter" idx="12"/>
          </p:nvPr>
        </p:nvSpPr>
        <p:spPr>
          <a:xfrm>
            <a:off x="9896911" y="5410199"/>
            <a:ext cx="771089" cy="365125"/>
          </a:xfrm>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232092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FE196D-4A91-4F64-AD3D-E4F17E97DB28}"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177766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FE196D-4A91-4F64-AD3D-E4F17E97DB28}"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1121540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FE196D-4A91-4F64-AD3D-E4F17E97DB28}"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CED14E7-046A-43C0-A317-73CDAFB9D269}" type="slidenum">
              <a:rPr lang="es-GT" smtClean="0"/>
              <a:t>‹Nº›</a:t>
            </a:fld>
            <a:endParaRPr lang="es-G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05245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FE196D-4A91-4F64-AD3D-E4F17E97DB28}"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636350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6FFE196D-4A91-4F64-AD3D-E4F17E97DB28}" type="datetimeFigureOut">
              <a:rPr lang="es-GT" smtClean="0"/>
              <a:t>28/10/2025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107209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6FFE196D-4A91-4F64-AD3D-E4F17E97DB28}" type="datetimeFigureOut">
              <a:rPr lang="es-GT" smtClean="0"/>
              <a:t>28/10/2025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33680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FFE196D-4A91-4F64-AD3D-E4F17E97DB28}"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3409410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FFE196D-4A91-4F64-AD3D-E4F17E97DB28}"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76897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FFE196D-4A91-4F64-AD3D-E4F17E97DB28}"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244531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FFE196D-4A91-4F64-AD3D-E4F17E97DB28}" type="datetimeFigureOut">
              <a:rPr lang="es-GT" smtClean="0"/>
              <a:t>28/10/2025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106569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FFE196D-4A91-4F64-AD3D-E4F17E97DB28}"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215701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FFE196D-4A91-4F64-AD3D-E4F17E97DB28}" type="datetimeFigureOut">
              <a:rPr lang="es-GT" smtClean="0"/>
              <a:t>28/10/2025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4011737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FFE196D-4A91-4F64-AD3D-E4F17E97DB28}" type="datetimeFigureOut">
              <a:rPr lang="es-GT" smtClean="0"/>
              <a:t>28/10/2025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109828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E196D-4A91-4F64-AD3D-E4F17E97DB28}" type="datetimeFigureOut">
              <a:rPr lang="es-GT" smtClean="0"/>
              <a:t>28/10/2025</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381085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FE196D-4A91-4F64-AD3D-E4F17E97DB28}"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87988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FE196D-4A91-4F64-AD3D-E4F17E97DB28}" type="datetimeFigureOut">
              <a:rPr lang="es-GT" smtClean="0"/>
              <a:t>28/10/2025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CED14E7-046A-43C0-A317-73CDAFB9D269}" type="slidenum">
              <a:rPr lang="es-GT" smtClean="0"/>
              <a:t>‹Nº›</a:t>
            </a:fld>
            <a:endParaRPr lang="es-GT"/>
          </a:p>
        </p:txBody>
      </p:sp>
    </p:spTree>
    <p:extLst>
      <p:ext uri="{BB962C8B-B14F-4D97-AF65-F5344CB8AC3E}">
        <p14:creationId xmlns:p14="http://schemas.microsoft.com/office/powerpoint/2010/main" val="896087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FE196D-4A91-4F64-AD3D-E4F17E97DB28}" type="datetimeFigureOut">
              <a:rPr lang="es-GT" smtClean="0"/>
              <a:t>28/10/2025</a:t>
            </a:fld>
            <a:endParaRPr lang="es-G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ED14E7-046A-43C0-A317-73CDAFB9D269}" type="slidenum">
              <a:rPr lang="es-GT" smtClean="0"/>
              <a:t>‹Nº›</a:t>
            </a:fld>
            <a:endParaRPr lang="es-GT"/>
          </a:p>
        </p:txBody>
      </p:sp>
    </p:spTree>
    <p:extLst>
      <p:ext uri="{BB962C8B-B14F-4D97-AF65-F5344CB8AC3E}">
        <p14:creationId xmlns:p14="http://schemas.microsoft.com/office/powerpoint/2010/main" val="95238428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ncepto.de/softwar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DARWIN EMANUEL HERNANDEZ BLANCO</a:t>
            </a:r>
            <a:endParaRPr lang="es-GT" dirty="0"/>
          </a:p>
        </p:txBody>
      </p:sp>
      <p:sp>
        <p:nvSpPr>
          <p:cNvPr id="3" name="Subtítulo 2"/>
          <p:cNvSpPr>
            <a:spLocks noGrp="1"/>
          </p:cNvSpPr>
          <p:nvPr>
            <p:ph type="subTitle" idx="1"/>
          </p:nvPr>
        </p:nvSpPr>
        <p:spPr/>
        <p:txBody>
          <a:bodyPr/>
          <a:lstStyle/>
          <a:p>
            <a:r>
              <a:rPr lang="es-ES" dirty="0" smtClean="0"/>
              <a:t>4TO MECANICA SECCION A</a:t>
            </a:r>
            <a:endParaRPr lang="es-GT" dirty="0"/>
          </a:p>
        </p:txBody>
      </p:sp>
    </p:spTree>
    <p:extLst>
      <p:ext uri="{BB962C8B-B14F-4D97-AF65-F5344CB8AC3E}">
        <p14:creationId xmlns:p14="http://schemas.microsoft.com/office/powerpoint/2010/main" val="252655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1" nodeType="clickEffect">
                                  <p:stCondLst>
                                    <p:cond delay="0"/>
                                  </p:stCondLst>
                                  <p:childTnLst>
                                    <p:animClr clrSpc="rgb" dir="cw">
                                      <p:cBhvr override="childStyle">
                                        <p:cTn id="16" dur="250" autoRev="1" fill="remove"/>
                                        <p:tgtEl>
                                          <p:spTgt spid="3">
                                            <p:txEl>
                                              <p:pRg st="0" end="0"/>
                                            </p:txEl>
                                          </p:spTgt>
                                        </p:tgtEl>
                                        <p:attrNameLst>
                                          <p:attrName>style.color</p:attrName>
                                        </p:attrNameLst>
                                      </p:cBhvr>
                                      <p:to>
                                        <a:schemeClr val="bg1"/>
                                      </p:to>
                                    </p:animClr>
                                    <p:animClr clrSpc="rgb" dir="cw">
                                      <p:cBhvr>
                                        <p:cTn id="17" dur="250" autoRev="1" fill="remove"/>
                                        <p:tgtEl>
                                          <p:spTgt spid="3">
                                            <p:txEl>
                                              <p:pRg st="0" end="0"/>
                                            </p:txEl>
                                          </p:spTgt>
                                        </p:tgtEl>
                                        <p:attrNameLst>
                                          <p:attrName>fillcolor</p:attrName>
                                        </p:attrNameLst>
                                      </p:cBhvr>
                                      <p:to>
                                        <a:schemeClr val="bg1"/>
                                      </p:to>
                                    </p:animClr>
                                    <p:set>
                                      <p:cBhvr>
                                        <p:cTn id="18" dur="250" autoRev="1" fill="remove"/>
                                        <p:tgtEl>
                                          <p:spTgt spid="3">
                                            <p:txEl>
                                              <p:pRg st="0" end="0"/>
                                            </p:txEl>
                                          </p:spTgt>
                                        </p:tgtEl>
                                        <p:attrNameLst>
                                          <p:attrName>fill.type</p:attrName>
                                        </p:attrNameLst>
                                      </p:cBhvr>
                                      <p:to>
                                        <p:strVal val="solid"/>
                                      </p:to>
                                    </p:set>
                                    <p:set>
                                      <p:cBhvr>
                                        <p:cTn id="19" dur="250" autoRev="1" fill="remove"/>
                                        <p:tgtEl>
                                          <p:spTgt spid="3">
                                            <p:txEl>
                                              <p:pRg st="0" end="0"/>
                                            </p:txEl>
                                          </p:spTgt>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grpId="1" nodeType="clickEffect">
                                  <p:stCondLst>
                                    <p:cond delay="0"/>
                                  </p:stCondLst>
                                  <p:childTnLst>
                                    <p:animRot by="21600000">
                                      <p:cBhvr>
                                        <p:cTn id="23" dur="2000" fill="hold"/>
                                        <p:tgtEl>
                                          <p:spTgt spid="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2" nodeType="click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2" nodeType="clickEffect">
                                  <p:stCondLst>
                                    <p:cond delay="0"/>
                                  </p:stCondLst>
                                  <p:childTnLst>
                                    <p:animEffect transition="out" filter="barn(inVertical)">
                                      <p:cBhvr>
                                        <p:cTn id="32" dur="500"/>
                                        <p:tgtEl>
                                          <p:spTgt spid="3">
                                            <p:txEl>
                                              <p:pRg st="0" end="0"/>
                                            </p:txEl>
                                          </p:spTgt>
                                        </p:tgtEl>
                                      </p:cBhvr>
                                    </p:animEffect>
                                    <p:set>
                                      <p:cBhvr>
                                        <p:cTn id="3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GABINETE</a:t>
            </a:r>
            <a:endParaRPr lang="es-GT" dirty="0"/>
          </a:p>
        </p:txBody>
      </p:sp>
      <p:sp>
        <p:nvSpPr>
          <p:cNvPr id="3" name="Marcador de contenido 2"/>
          <p:cNvSpPr>
            <a:spLocks noGrp="1"/>
          </p:cNvSpPr>
          <p:nvPr>
            <p:ph idx="1"/>
          </p:nvPr>
        </p:nvSpPr>
        <p:spPr/>
        <p:txBody>
          <a:bodyPr/>
          <a:lstStyle/>
          <a:p>
            <a:r>
              <a:rPr lang="es-ES" dirty="0"/>
              <a:t>l gabinete es el armazón o caja de una computadora que alberga y protege sus componentes internos, como la tarjeta madre, el procesador y los discos duros. Las partes externas de una computadora, en general, </a:t>
            </a:r>
            <a:endParaRPr lang="es-GT" dirty="0"/>
          </a:p>
        </p:txBody>
      </p:sp>
      <p:pic>
        <p:nvPicPr>
          <p:cNvPr id="4" name="Imagen 3"/>
          <p:cNvPicPr>
            <a:picLocks noChangeAspect="1"/>
          </p:cNvPicPr>
          <p:nvPr/>
        </p:nvPicPr>
        <p:blipFill>
          <a:blip r:embed="rId2"/>
          <a:stretch>
            <a:fillRect/>
          </a:stretch>
        </p:blipFill>
        <p:spPr>
          <a:xfrm>
            <a:off x="5038725" y="3505690"/>
            <a:ext cx="3275542" cy="2444789"/>
          </a:xfrm>
          <a:prstGeom prst="rect">
            <a:avLst/>
          </a:prstGeom>
        </p:spPr>
      </p:pic>
    </p:spTree>
    <p:extLst>
      <p:ext uri="{BB962C8B-B14F-4D97-AF65-F5344CB8AC3E}">
        <p14:creationId xmlns:p14="http://schemas.microsoft.com/office/powerpoint/2010/main" val="385515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grpId="1" nodeType="clickEffect">
                                  <p:stCondLst>
                                    <p:cond delay="0"/>
                                  </p:stCondLst>
                                  <p:childTnLst>
                                    <p:animRot by="120000">
                                      <p:cBhvr>
                                        <p:cTn id="23" dur="100" fill="hold">
                                          <p:stCondLst>
                                            <p:cond delay="0"/>
                                          </p:stCondLst>
                                        </p:cTn>
                                        <p:tgtEl>
                                          <p:spTgt spid="2"/>
                                        </p:tgtEl>
                                        <p:attrNameLst>
                                          <p:attrName>r</p:attrName>
                                        </p:attrNameLst>
                                      </p:cBhvr>
                                    </p:animRot>
                                    <p:animRot by="-240000">
                                      <p:cBhvr>
                                        <p:cTn id="24" dur="200" fill="hold">
                                          <p:stCondLst>
                                            <p:cond delay="200"/>
                                          </p:stCondLst>
                                        </p:cTn>
                                        <p:tgtEl>
                                          <p:spTgt spid="2"/>
                                        </p:tgtEl>
                                        <p:attrNameLst>
                                          <p:attrName>r</p:attrName>
                                        </p:attrNameLst>
                                      </p:cBhvr>
                                    </p:animRot>
                                    <p:animRot by="240000">
                                      <p:cBhvr>
                                        <p:cTn id="25" dur="200" fill="hold">
                                          <p:stCondLst>
                                            <p:cond delay="400"/>
                                          </p:stCondLst>
                                        </p:cTn>
                                        <p:tgtEl>
                                          <p:spTgt spid="2"/>
                                        </p:tgtEl>
                                        <p:attrNameLst>
                                          <p:attrName>r</p:attrName>
                                        </p:attrNameLst>
                                      </p:cBhvr>
                                    </p:animRot>
                                    <p:animRot by="-240000">
                                      <p:cBhvr>
                                        <p:cTn id="26" dur="200" fill="hold">
                                          <p:stCondLst>
                                            <p:cond delay="600"/>
                                          </p:stCondLst>
                                        </p:cTn>
                                        <p:tgtEl>
                                          <p:spTgt spid="2"/>
                                        </p:tgtEl>
                                        <p:attrNameLst>
                                          <p:attrName>r</p:attrName>
                                        </p:attrNameLst>
                                      </p:cBhvr>
                                    </p:animRot>
                                    <p:animRot by="120000">
                                      <p:cBhvr>
                                        <p:cTn id="27" dur="200" fill="hold">
                                          <p:stCondLst>
                                            <p:cond delay="800"/>
                                          </p:stCondLst>
                                        </p:cTn>
                                        <p:tgtEl>
                                          <p:spTgt spid="2"/>
                                        </p:tgtEl>
                                        <p:attrNameLst>
                                          <p:attrName>r</p:attrName>
                                        </p:attrNameLst>
                                      </p:cBhvr>
                                    </p:animRot>
                                  </p:childTnLst>
                                </p:cTn>
                              </p:par>
                              <p:par>
                                <p:cTn id="28" presetID="32" presetClass="emph" presetSubtype="0" fill="hold" grpId="1" nodeType="withEffect">
                                  <p:stCondLst>
                                    <p:cond delay="0"/>
                                  </p:stCondLst>
                                  <p:childTnLst>
                                    <p:animRot by="120000">
                                      <p:cBhvr>
                                        <p:cTn id="29" dur="100" fill="hold">
                                          <p:stCondLst>
                                            <p:cond delay="0"/>
                                          </p:stCondLst>
                                        </p:cTn>
                                        <p:tgtEl>
                                          <p:spTgt spid="3">
                                            <p:txEl>
                                              <p:pRg st="0" end="0"/>
                                            </p:txEl>
                                          </p:spTgt>
                                        </p:tgtEl>
                                        <p:attrNameLst>
                                          <p:attrName>r</p:attrName>
                                        </p:attrNameLst>
                                      </p:cBhvr>
                                    </p:animRot>
                                    <p:animRot by="-240000">
                                      <p:cBhvr>
                                        <p:cTn id="30" dur="200" fill="hold">
                                          <p:stCondLst>
                                            <p:cond delay="200"/>
                                          </p:stCondLst>
                                        </p:cTn>
                                        <p:tgtEl>
                                          <p:spTgt spid="3">
                                            <p:txEl>
                                              <p:pRg st="0" end="0"/>
                                            </p:txEl>
                                          </p:spTgt>
                                        </p:tgtEl>
                                        <p:attrNameLst>
                                          <p:attrName>r</p:attrName>
                                        </p:attrNameLst>
                                      </p:cBhvr>
                                    </p:animRot>
                                    <p:animRot by="240000">
                                      <p:cBhvr>
                                        <p:cTn id="31" dur="200" fill="hold">
                                          <p:stCondLst>
                                            <p:cond delay="400"/>
                                          </p:stCondLst>
                                        </p:cTn>
                                        <p:tgtEl>
                                          <p:spTgt spid="3">
                                            <p:txEl>
                                              <p:pRg st="0" end="0"/>
                                            </p:txEl>
                                          </p:spTgt>
                                        </p:tgtEl>
                                        <p:attrNameLst>
                                          <p:attrName>r</p:attrName>
                                        </p:attrNameLst>
                                      </p:cBhvr>
                                    </p:animRot>
                                    <p:animRot by="-240000">
                                      <p:cBhvr>
                                        <p:cTn id="32" dur="200" fill="hold">
                                          <p:stCondLst>
                                            <p:cond delay="600"/>
                                          </p:stCondLst>
                                        </p:cTn>
                                        <p:tgtEl>
                                          <p:spTgt spid="3">
                                            <p:txEl>
                                              <p:pRg st="0" end="0"/>
                                            </p:txEl>
                                          </p:spTgt>
                                        </p:tgtEl>
                                        <p:attrNameLst>
                                          <p:attrName>r</p:attrName>
                                        </p:attrNameLst>
                                      </p:cBhvr>
                                    </p:animRot>
                                    <p:animRot by="120000">
                                      <p:cBhvr>
                                        <p:cTn id="33" dur="200" fill="hold">
                                          <p:stCondLst>
                                            <p:cond delay="800"/>
                                          </p:stCondLst>
                                        </p:cTn>
                                        <p:tgtEl>
                                          <p:spTgt spid="3">
                                            <p:txEl>
                                              <p:pRg st="0" end="0"/>
                                            </p:txEl>
                                          </p:spTgt>
                                        </p:tgtEl>
                                        <p:attrNameLst>
                                          <p:attrName>r</p:attrName>
                                        </p:attrNameLst>
                                      </p:cBhvr>
                                    </p:animRot>
                                  </p:childTnLst>
                                </p:cTn>
                              </p:par>
                              <p:par>
                                <p:cTn id="34" presetID="32" presetClass="emph" presetSubtype="0" fill="hold" nodeType="withEffect">
                                  <p:stCondLst>
                                    <p:cond delay="0"/>
                                  </p:stCondLst>
                                  <p:childTnLst>
                                    <p:animRot by="120000">
                                      <p:cBhvr>
                                        <p:cTn id="35" dur="100" fill="hold">
                                          <p:stCondLst>
                                            <p:cond delay="0"/>
                                          </p:stCondLst>
                                        </p:cTn>
                                        <p:tgtEl>
                                          <p:spTgt spid="4"/>
                                        </p:tgtEl>
                                        <p:attrNameLst>
                                          <p:attrName>r</p:attrName>
                                        </p:attrNameLst>
                                      </p:cBhvr>
                                    </p:animRot>
                                    <p:animRot by="-240000">
                                      <p:cBhvr>
                                        <p:cTn id="36" dur="200" fill="hold">
                                          <p:stCondLst>
                                            <p:cond delay="200"/>
                                          </p:stCondLst>
                                        </p:cTn>
                                        <p:tgtEl>
                                          <p:spTgt spid="4"/>
                                        </p:tgtEl>
                                        <p:attrNameLst>
                                          <p:attrName>r</p:attrName>
                                        </p:attrNameLst>
                                      </p:cBhvr>
                                    </p:animRot>
                                    <p:animRot by="240000">
                                      <p:cBhvr>
                                        <p:cTn id="37" dur="200" fill="hold">
                                          <p:stCondLst>
                                            <p:cond delay="400"/>
                                          </p:stCondLst>
                                        </p:cTn>
                                        <p:tgtEl>
                                          <p:spTgt spid="4"/>
                                        </p:tgtEl>
                                        <p:attrNameLst>
                                          <p:attrName>r</p:attrName>
                                        </p:attrNameLst>
                                      </p:cBhvr>
                                    </p:animRot>
                                    <p:animRot by="-240000">
                                      <p:cBhvr>
                                        <p:cTn id="38" dur="200" fill="hold">
                                          <p:stCondLst>
                                            <p:cond delay="600"/>
                                          </p:stCondLst>
                                        </p:cTn>
                                        <p:tgtEl>
                                          <p:spTgt spid="4"/>
                                        </p:tgtEl>
                                        <p:attrNameLst>
                                          <p:attrName>r</p:attrName>
                                        </p:attrNameLst>
                                      </p:cBhvr>
                                    </p:animRot>
                                    <p:animRot by="120000">
                                      <p:cBhvr>
                                        <p:cTn id="39" dur="200" fill="hold">
                                          <p:stCondLst>
                                            <p:cond delay="800"/>
                                          </p:stCondLst>
                                        </p:cTn>
                                        <p:tgtEl>
                                          <p:spTgt spid="4"/>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2" nodeType="clickEffect">
                                  <p:stCondLst>
                                    <p:cond delay="0"/>
                                  </p:stCondLst>
                                  <p:childTnLst>
                                    <p:animEffect transition="out" filter="blinds(horizontal)">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3" presetClass="exit" presetSubtype="10" fill="hold" grpId="2" nodeType="withEffect">
                                  <p:stCondLst>
                                    <p:cond delay="0"/>
                                  </p:stCondLst>
                                  <p:childTnLst>
                                    <p:animEffect transition="out" filter="blinds(horizontal)">
                                      <p:cBhvr>
                                        <p:cTn id="46" dur="500"/>
                                        <p:tgtEl>
                                          <p:spTgt spid="3">
                                            <p:txEl>
                                              <p:pRg st="0" end="0"/>
                                            </p:txEl>
                                          </p:spTgt>
                                        </p:tgtEl>
                                      </p:cBhvr>
                                    </p:animEffect>
                                    <p:set>
                                      <p:cBhvr>
                                        <p:cTn id="47" dur="1" fill="hold">
                                          <p:stCondLst>
                                            <p:cond delay="499"/>
                                          </p:stCondLst>
                                        </p:cTn>
                                        <p:tgtEl>
                                          <p:spTgt spid="3">
                                            <p:txEl>
                                              <p:pRg st="0" end="0"/>
                                            </p:txEl>
                                          </p:spTgt>
                                        </p:tgtEl>
                                        <p:attrNameLst>
                                          <p:attrName>style.visibility</p:attrName>
                                        </p:attrNameLst>
                                      </p:cBhvr>
                                      <p:to>
                                        <p:strVal val="hidden"/>
                                      </p:to>
                                    </p:set>
                                  </p:childTnLst>
                                </p:cTn>
                              </p:par>
                              <p:par>
                                <p:cTn id="48" presetID="3" presetClass="exit" presetSubtype="10" fill="hold" nodeType="withEffect">
                                  <p:stCondLst>
                                    <p:cond delay="0"/>
                                  </p:stCondLst>
                                  <p:childTnLst>
                                    <p:animEffect transition="out" filter="blinds(horizontal)">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7" presetClass="path" presetSubtype="0" accel="50000" decel="50000" fill="hold" grpId="3"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54" dur="2000" fill="hold"/>
                                        <p:tgtEl>
                                          <p:spTgt spid="2"/>
                                        </p:tgtEl>
                                        <p:attrNameLst>
                                          <p:attrName>ppt_x</p:attrName>
                                          <p:attrName>ppt_y</p:attrName>
                                        </p:attrNameLst>
                                      </p:cBhvr>
                                    </p:animMotion>
                                  </p:childTnLst>
                                </p:cTn>
                              </p:par>
                              <p:par>
                                <p:cTn id="55" presetID="17" presetClass="path" presetSubtype="0" accel="50000" decel="50000" fill="hold" grpId="3" nodeType="with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56" dur="2000" fill="hold"/>
                                        <p:tgtEl>
                                          <p:spTgt spid="3">
                                            <p:txEl>
                                              <p:pRg st="0" end="0"/>
                                            </p:txEl>
                                          </p:spTgt>
                                        </p:tgtEl>
                                        <p:attrNameLst>
                                          <p:attrName>ppt_x</p:attrName>
                                          <p:attrName>ppt_y</p:attrName>
                                        </p:attrNameLst>
                                      </p:cBhvr>
                                    </p:animMotion>
                                  </p:childTnLst>
                                </p:cTn>
                              </p:par>
                              <p:par>
                                <p:cTn id="57" presetID="17" presetClass="path" presetSubtype="0" accel="50000" decel="50000" fill="hold" nodeType="with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58"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8280" y="347424"/>
            <a:ext cx="9905998" cy="1478570"/>
          </a:xfrm>
        </p:spPr>
        <p:txBody>
          <a:bodyPr/>
          <a:lstStyle/>
          <a:p>
            <a:r>
              <a:rPr lang="es-ES" dirty="0" smtClean="0"/>
              <a:t>    MONITOR</a:t>
            </a:r>
            <a:endParaRPr lang="es-GT" dirty="0"/>
          </a:p>
        </p:txBody>
      </p:sp>
      <p:sp>
        <p:nvSpPr>
          <p:cNvPr id="3" name="Marcador de contenido 2"/>
          <p:cNvSpPr>
            <a:spLocks noGrp="1"/>
          </p:cNvSpPr>
          <p:nvPr>
            <p:ph idx="1"/>
          </p:nvPr>
        </p:nvSpPr>
        <p:spPr>
          <a:xfrm>
            <a:off x="735012" y="1825994"/>
            <a:ext cx="9905999" cy="3541714"/>
          </a:xfrm>
        </p:spPr>
        <p:txBody>
          <a:bodyPr/>
          <a:lstStyle/>
          <a:p>
            <a:r>
              <a:rPr lang="es-ES" dirty="0"/>
              <a:t>Las partes externas del monitor incluyen la pantalla, que es el componente principal para visualizar información. También están los botones de control (incluido el botón de encendido/apagado), el soporte que proporciona estabilidad, la cubierta que protege los componentes internos, la entrada de corriente para la alimentación y los puertos de conexión (como HDMI o VGA) para datos. </a:t>
            </a:r>
            <a:endParaRPr lang="es-GT" dirty="0"/>
          </a:p>
        </p:txBody>
      </p:sp>
      <p:pic>
        <p:nvPicPr>
          <p:cNvPr id="4" name="Imagen 3"/>
          <p:cNvPicPr>
            <a:picLocks noChangeAspect="1"/>
          </p:cNvPicPr>
          <p:nvPr/>
        </p:nvPicPr>
        <p:blipFill>
          <a:blip r:embed="rId2"/>
          <a:stretch>
            <a:fillRect/>
          </a:stretch>
        </p:blipFill>
        <p:spPr>
          <a:xfrm>
            <a:off x="4800600" y="4355783"/>
            <a:ext cx="2582333" cy="1956117"/>
          </a:xfrm>
          <a:prstGeom prst="rect">
            <a:avLst/>
          </a:prstGeom>
        </p:spPr>
      </p:pic>
    </p:spTree>
    <p:extLst>
      <p:ext uri="{BB962C8B-B14F-4D97-AF65-F5344CB8AC3E}">
        <p14:creationId xmlns:p14="http://schemas.microsoft.com/office/powerpoint/2010/main" val="278525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childTnLst>
                                    <p:set>
                                      <p:cBhvr rctx="PPT">
                                        <p:cTn id="17" dur="indefinite"/>
                                        <p:tgtEl>
                                          <p:spTgt spid="2"/>
                                        </p:tgtEl>
                                        <p:attrNameLst>
                                          <p:attrName>style.opacity</p:attrName>
                                        </p:attrNameLst>
                                      </p:cBhvr>
                                      <p:to>
                                        <p:strVal val="0.5"/>
                                      </p:to>
                                    </p:set>
                                    <p:animEffect filter="image" prLst="opacity: 0.5">
                                      <p:cBhvr rctx="IE">
                                        <p:cTn id="18" dur="indefinite"/>
                                        <p:tgtEl>
                                          <p:spTgt spid="2"/>
                                        </p:tgtEl>
                                      </p:cBhvr>
                                    </p:animEffect>
                                  </p:childTnLst>
                                </p:cTn>
                              </p:par>
                              <p:par>
                                <p:cTn id="19" presetID="9" presetClass="emph" presetSubtype="0" grpId="1" nodeType="withEffect">
                                  <p:stCondLst>
                                    <p:cond delay="0"/>
                                  </p:stCondLst>
                                  <p:childTnLst>
                                    <p:set>
                                      <p:cBhvr rctx="PPT">
                                        <p:cTn id="20" dur="indefinite"/>
                                        <p:tgtEl>
                                          <p:spTgt spid="3">
                                            <p:txEl>
                                              <p:pRg st="0" end="0"/>
                                            </p:txEl>
                                          </p:spTgt>
                                        </p:tgtEl>
                                        <p:attrNameLst>
                                          <p:attrName>style.opacity</p:attrName>
                                        </p:attrNameLst>
                                      </p:cBhvr>
                                      <p:to>
                                        <p:strVal val="0.5"/>
                                      </p:to>
                                    </p:set>
                                    <p:animEffect filter="image" prLst="opacity: 0.5">
                                      <p:cBhvr rctx="IE">
                                        <p:cTn id="21" dur="indefinite"/>
                                        <p:tgtEl>
                                          <p:spTgt spid="3">
                                            <p:txEl>
                                              <p:pRg st="0" end="0"/>
                                            </p:txEl>
                                          </p:spTgt>
                                        </p:tgtEl>
                                      </p:cBhvr>
                                    </p:animEffect>
                                  </p:childTnLst>
                                </p:cTn>
                              </p:par>
                              <p:par>
                                <p:cTn id="22" presetID="9" presetClass="emph" presetSubtype="0" nodeType="withEffect">
                                  <p:stCondLst>
                                    <p:cond delay="0"/>
                                  </p:stCondLst>
                                  <p:childTnLst>
                                    <p:set>
                                      <p:cBhvr rctx="PPT">
                                        <p:cTn id="23" dur="indefinite"/>
                                        <p:tgtEl>
                                          <p:spTgt spid="4"/>
                                        </p:tgtEl>
                                        <p:attrNameLst>
                                          <p:attrName>style.opacity</p:attrName>
                                        </p:attrNameLst>
                                      </p:cBhvr>
                                      <p:to>
                                        <p:strVal val="0.5"/>
                                      </p:to>
                                    </p:set>
                                    <p:animEffect filter="image" prLst="opacity: 0.5">
                                      <p:cBhvr rctx="IE">
                                        <p:cTn id="24" dur="indefinite"/>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2" nodeType="clickEffect">
                                  <p:stCondLst>
                                    <p:cond delay="0"/>
                                  </p:stCondLst>
                                  <p:childTnLst>
                                    <p:anim calcmode="lin" valueType="num">
                                      <p:cBhvr additive="base">
                                        <p:cTn id="28" dur="500"/>
                                        <p:tgtEl>
                                          <p:spTgt spid="2"/>
                                        </p:tgtEl>
                                        <p:attrNameLst>
                                          <p:attrName>ppt_x</p:attrName>
                                        </p:attrNameLst>
                                      </p:cBhvr>
                                      <p:tavLst>
                                        <p:tav tm="0">
                                          <p:val>
                                            <p:strVal val="ppt_x"/>
                                          </p:val>
                                        </p:tav>
                                        <p:tav tm="100000">
                                          <p:val>
                                            <p:strVal val="ppt_x"/>
                                          </p:val>
                                        </p:tav>
                                      </p:tavLst>
                                    </p:anim>
                                    <p:anim calcmode="lin" valueType="num">
                                      <p:cBhvr additive="base">
                                        <p:cTn id="29" dur="500"/>
                                        <p:tgtEl>
                                          <p:spTgt spid="2"/>
                                        </p:tgtEl>
                                        <p:attrNameLst>
                                          <p:attrName>ppt_y</p:attrName>
                                        </p:attrNameLst>
                                      </p:cBhvr>
                                      <p:tavLst>
                                        <p:tav tm="0">
                                          <p:val>
                                            <p:strVal val="ppt_y"/>
                                          </p:val>
                                        </p:tav>
                                        <p:tav tm="100000">
                                          <p:val>
                                            <p:strVal val="1+ppt_h/2"/>
                                          </p:val>
                                        </p:tav>
                                      </p:tavLst>
                                    </p:anim>
                                    <p:set>
                                      <p:cBhvr>
                                        <p:cTn id="30" dur="1" fill="hold">
                                          <p:stCondLst>
                                            <p:cond delay="499"/>
                                          </p:stCondLst>
                                        </p:cTn>
                                        <p:tgtEl>
                                          <p:spTgt spid="2"/>
                                        </p:tgtEl>
                                        <p:attrNameLst>
                                          <p:attrName>style.visibility</p:attrName>
                                        </p:attrNameLst>
                                      </p:cBhvr>
                                      <p:to>
                                        <p:strVal val="hidden"/>
                                      </p:to>
                                    </p:set>
                                  </p:childTnLst>
                                </p:cTn>
                              </p:par>
                              <p:par>
                                <p:cTn id="31" presetID="2" presetClass="exit" presetSubtype="4" fill="hold" grpId="2" nodeType="withEffect">
                                  <p:stCondLst>
                                    <p:cond delay="0"/>
                                  </p:stCondLst>
                                  <p:childTnLst>
                                    <p:anim calcmode="lin" valueType="num">
                                      <p:cBhvr additive="base">
                                        <p:cTn id="3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p:tgtEl>
                                          <p:spTgt spid="3">
                                            <p:txEl>
                                              <p:pRg st="0" end="0"/>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3">
                                            <p:txEl>
                                              <p:pRg st="0" end="0"/>
                                            </p:txEl>
                                          </p:spTgt>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9" presetClass="path" presetSubtype="0" accel="50000" decel="50000" fill="hold" grpId="3" nodeType="clickEffect">
                                  <p:stCondLst>
                                    <p:cond delay="0"/>
                                  </p:stCondLst>
                                  <p:childTnLst>
                                    <p:animMotion origin="layout" path="M 0 0 L 0.25 0.25 E" pathEditMode="relative" ptsTypes="">
                                      <p:cBhvr>
                                        <p:cTn id="42" dur="2000" fill="hold"/>
                                        <p:tgtEl>
                                          <p:spTgt spid="2"/>
                                        </p:tgtEl>
                                        <p:attrNameLst>
                                          <p:attrName>ppt_x</p:attrName>
                                          <p:attrName>ppt_y</p:attrName>
                                        </p:attrNameLst>
                                      </p:cBhvr>
                                    </p:animMotion>
                                  </p:childTnLst>
                                </p:cTn>
                              </p:par>
                              <p:par>
                                <p:cTn id="43" presetID="49" presetClass="path" presetSubtype="0" accel="50000" decel="50000" fill="hold" grpId="3" nodeType="withEffect">
                                  <p:stCondLst>
                                    <p:cond delay="0"/>
                                  </p:stCondLst>
                                  <p:childTnLst>
                                    <p:animMotion origin="layout" path="M 0 0 L 0.25 0.25 E" pathEditMode="relative" ptsTypes="">
                                      <p:cBhvr>
                                        <p:cTn id="44" dur="2000" fill="hold"/>
                                        <p:tgtEl>
                                          <p:spTgt spid="3">
                                            <p:txEl>
                                              <p:pRg st="0" end="0"/>
                                            </p:txEl>
                                          </p:spTgt>
                                        </p:tgtEl>
                                        <p:attrNameLst>
                                          <p:attrName>ppt_x</p:attrName>
                                          <p:attrName>ppt_y</p:attrName>
                                        </p:attrNameLst>
                                      </p:cBhvr>
                                    </p:animMotion>
                                  </p:childTnLst>
                                </p:cTn>
                              </p:par>
                              <p:par>
                                <p:cTn id="45" presetID="49" presetClass="path" presetSubtype="0" accel="50000" decel="50000" fill="hold" nodeType="withEffect">
                                  <p:stCondLst>
                                    <p:cond delay="0"/>
                                  </p:stCondLst>
                                  <p:childTnLst>
                                    <p:animMotion origin="layout" path="M 0 0 L 0.25 0.25 E" pathEditMode="relative" ptsTypes="">
                                      <p:cBhvr>
                                        <p:cTn id="4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6813" y="618518"/>
            <a:ext cx="9905998" cy="1478570"/>
          </a:xfrm>
        </p:spPr>
        <p:txBody>
          <a:bodyPr/>
          <a:lstStyle/>
          <a:p>
            <a:r>
              <a:rPr lang="es-ES" dirty="0" smtClean="0"/>
              <a:t>  TECLADO</a:t>
            </a:r>
            <a:endParaRPr lang="es-GT" dirty="0"/>
          </a:p>
        </p:txBody>
      </p:sp>
      <p:sp>
        <p:nvSpPr>
          <p:cNvPr id="3" name="Marcador de contenido 2"/>
          <p:cNvSpPr>
            <a:spLocks noGrp="1"/>
          </p:cNvSpPr>
          <p:nvPr>
            <p:ph idx="1"/>
          </p:nvPr>
        </p:nvSpPr>
        <p:spPr>
          <a:xfrm>
            <a:off x="1166812" y="2249487"/>
            <a:ext cx="9905999" cy="3541714"/>
          </a:xfrm>
        </p:spPr>
        <p:txBody>
          <a:bodyPr/>
          <a:lstStyle/>
          <a:p>
            <a:r>
              <a:rPr lang="es-ES" dirty="0"/>
              <a:t>Las partes externas del teclado incluyen la carcasa (superior e inferior) y las teclas que sobresalen en la superficie. Las teclas están agrupadas en secciones funcionales, como el teclado alfanumérico (letras, números, símbolos), l</a:t>
            </a:r>
            <a:endParaRPr lang="es-GT" dirty="0"/>
          </a:p>
        </p:txBody>
      </p:sp>
      <p:pic>
        <p:nvPicPr>
          <p:cNvPr id="4" name="Imagen 3"/>
          <p:cNvPicPr>
            <a:picLocks noChangeAspect="1"/>
          </p:cNvPicPr>
          <p:nvPr/>
        </p:nvPicPr>
        <p:blipFill>
          <a:blip r:embed="rId2"/>
          <a:stretch>
            <a:fillRect/>
          </a:stretch>
        </p:blipFill>
        <p:spPr>
          <a:xfrm>
            <a:off x="3390901" y="3913946"/>
            <a:ext cx="4237566" cy="1889954"/>
          </a:xfrm>
          <a:prstGeom prst="rect">
            <a:avLst/>
          </a:prstGeom>
        </p:spPr>
      </p:pic>
    </p:spTree>
    <p:extLst>
      <p:ext uri="{BB962C8B-B14F-4D97-AF65-F5344CB8AC3E}">
        <p14:creationId xmlns:p14="http://schemas.microsoft.com/office/powerpoint/2010/main" val="236090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grpId="1" nodeType="clickEffect">
                                  <p:stCondLst>
                                    <p:cond delay="0"/>
                                  </p:stCondLst>
                                  <p:childTnLst>
                                    <p:animRot by="120000">
                                      <p:cBhvr>
                                        <p:cTn id="17" dur="100" fill="hold">
                                          <p:stCondLst>
                                            <p:cond delay="0"/>
                                          </p:stCondLst>
                                        </p:cTn>
                                        <p:tgtEl>
                                          <p:spTgt spid="2"/>
                                        </p:tgtEl>
                                        <p:attrNameLst>
                                          <p:attrName>r</p:attrName>
                                        </p:attrNameLst>
                                      </p:cBhvr>
                                    </p:animRot>
                                    <p:animRot by="-240000">
                                      <p:cBhvr>
                                        <p:cTn id="18" dur="200" fill="hold">
                                          <p:stCondLst>
                                            <p:cond delay="200"/>
                                          </p:stCondLst>
                                        </p:cTn>
                                        <p:tgtEl>
                                          <p:spTgt spid="2"/>
                                        </p:tgtEl>
                                        <p:attrNameLst>
                                          <p:attrName>r</p:attrName>
                                        </p:attrNameLst>
                                      </p:cBhvr>
                                    </p:animRot>
                                    <p:animRot by="240000">
                                      <p:cBhvr>
                                        <p:cTn id="19" dur="200" fill="hold">
                                          <p:stCondLst>
                                            <p:cond delay="400"/>
                                          </p:stCondLst>
                                        </p:cTn>
                                        <p:tgtEl>
                                          <p:spTgt spid="2"/>
                                        </p:tgtEl>
                                        <p:attrNameLst>
                                          <p:attrName>r</p:attrName>
                                        </p:attrNameLst>
                                      </p:cBhvr>
                                    </p:animRot>
                                    <p:animRot by="-240000">
                                      <p:cBhvr>
                                        <p:cTn id="20" dur="200" fill="hold">
                                          <p:stCondLst>
                                            <p:cond delay="600"/>
                                          </p:stCondLst>
                                        </p:cTn>
                                        <p:tgtEl>
                                          <p:spTgt spid="2"/>
                                        </p:tgtEl>
                                        <p:attrNameLst>
                                          <p:attrName>r</p:attrName>
                                        </p:attrNameLst>
                                      </p:cBhvr>
                                    </p:animRot>
                                    <p:animRot by="120000">
                                      <p:cBhvr>
                                        <p:cTn id="21" dur="200" fill="hold">
                                          <p:stCondLst>
                                            <p:cond delay="800"/>
                                          </p:stCondLst>
                                        </p:cTn>
                                        <p:tgtEl>
                                          <p:spTgt spid="2"/>
                                        </p:tgtEl>
                                        <p:attrNameLst>
                                          <p:attrName>r</p:attrName>
                                        </p:attrNameLst>
                                      </p:cBhvr>
                                    </p:animRot>
                                  </p:childTnLst>
                                </p:cTn>
                              </p:par>
                              <p:par>
                                <p:cTn id="22" presetID="32" presetClass="emph" presetSubtype="0" fill="hold" grpId="1" nodeType="withEffect">
                                  <p:stCondLst>
                                    <p:cond delay="0"/>
                                  </p:stCondLst>
                                  <p:childTnLst>
                                    <p:animRot by="120000">
                                      <p:cBhvr>
                                        <p:cTn id="23" dur="100" fill="hold">
                                          <p:stCondLst>
                                            <p:cond delay="0"/>
                                          </p:stCondLst>
                                        </p:cTn>
                                        <p:tgtEl>
                                          <p:spTgt spid="3">
                                            <p:txEl>
                                              <p:pRg st="0" end="0"/>
                                            </p:txEl>
                                          </p:spTgt>
                                        </p:tgtEl>
                                        <p:attrNameLst>
                                          <p:attrName>r</p:attrName>
                                        </p:attrNameLst>
                                      </p:cBhvr>
                                    </p:animRot>
                                    <p:animRot by="-240000">
                                      <p:cBhvr>
                                        <p:cTn id="24" dur="200" fill="hold">
                                          <p:stCondLst>
                                            <p:cond delay="200"/>
                                          </p:stCondLst>
                                        </p:cTn>
                                        <p:tgtEl>
                                          <p:spTgt spid="3">
                                            <p:txEl>
                                              <p:pRg st="0" end="0"/>
                                            </p:txEl>
                                          </p:spTgt>
                                        </p:tgtEl>
                                        <p:attrNameLst>
                                          <p:attrName>r</p:attrName>
                                        </p:attrNameLst>
                                      </p:cBhvr>
                                    </p:animRot>
                                    <p:animRot by="240000">
                                      <p:cBhvr>
                                        <p:cTn id="25" dur="200" fill="hold">
                                          <p:stCondLst>
                                            <p:cond delay="400"/>
                                          </p:stCondLst>
                                        </p:cTn>
                                        <p:tgtEl>
                                          <p:spTgt spid="3">
                                            <p:txEl>
                                              <p:pRg st="0" end="0"/>
                                            </p:txEl>
                                          </p:spTgt>
                                        </p:tgtEl>
                                        <p:attrNameLst>
                                          <p:attrName>r</p:attrName>
                                        </p:attrNameLst>
                                      </p:cBhvr>
                                    </p:animRot>
                                    <p:animRot by="-240000">
                                      <p:cBhvr>
                                        <p:cTn id="26" dur="200" fill="hold">
                                          <p:stCondLst>
                                            <p:cond delay="600"/>
                                          </p:stCondLst>
                                        </p:cTn>
                                        <p:tgtEl>
                                          <p:spTgt spid="3">
                                            <p:txEl>
                                              <p:pRg st="0" end="0"/>
                                            </p:txEl>
                                          </p:spTgt>
                                        </p:tgtEl>
                                        <p:attrNameLst>
                                          <p:attrName>r</p:attrName>
                                        </p:attrNameLst>
                                      </p:cBhvr>
                                    </p:animRot>
                                    <p:animRot by="120000">
                                      <p:cBhvr>
                                        <p:cTn id="27" dur="200" fill="hold">
                                          <p:stCondLst>
                                            <p:cond delay="800"/>
                                          </p:stCondLst>
                                        </p:cTn>
                                        <p:tgtEl>
                                          <p:spTgt spid="3">
                                            <p:txEl>
                                              <p:pRg st="0" end="0"/>
                                            </p:txEl>
                                          </p:spTgt>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4"/>
                                        </p:tgtEl>
                                        <p:attrNameLst>
                                          <p:attrName>r</p:attrName>
                                        </p:attrNameLst>
                                      </p:cBhvr>
                                    </p:animRot>
                                    <p:animRot by="-240000">
                                      <p:cBhvr>
                                        <p:cTn id="30" dur="200" fill="hold">
                                          <p:stCondLst>
                                            <p:cond delay="200"/>
                                          </p:stCondLst>
                                        </p:cTn>
                                        <p:tgtEl>
                                          <p:spTgt spid="4"/>
                                        </p:tgtEl>
                                        <p:attrNameLst>
                                          <p:attrName>r</p:attrName>
                                        </p:attrNameLst>
                                      </p:cBhvr>
                                    </p:animRot>
                                    <p:animRot by="240000">
                                      <p:cBhvr>
                                        <p:cTn id="31" dur="200" fill="hold">
                                          <p:stCondLst>
                                            <p:cond delay="400"/>
                                          </p:stCondLst>
                                        </p:cTn>
                                        <p:tgtEl>
                                          <p:spTgt spid="4"/>
                                        </p:tgtEl>
                                        <p:attrNameLst>
                                          <p:attrName>r</p:attrName>
                                        </p:attrNameLst>
                                      </p:cBhvr>
                                    </p:animRot>
                                    <p:animRot by="-240000">
                                      <p:cBhvr>
                                        <p:cTn id="32" dur="200" fill="hold">
                                          <p:stCondLst>
                                            <p:cond delay="600"/>
                                          </p:stCondLst>
                                        </p:cTn>
                                        <p:tgtEl>
                                          <p:spTgt spid="4"/>
                                        </p:tgtEl>
                                        <p:attrNameLst>
                                          <p:attrName>r</p:attrName>
                                        </p:attrNameLst>
                                      </p:cBhvr>
                                    </p:animRot>
                                    <p:animRot by="120000">
                                      <p:cBhvr>
                                        <p:cTn id="33" dur="200" fill="hold">
                                          <p:stCondLst>
                                            <p:cond delay="800"/>
                                          </p:stCondLst>
                                        </p:cTn>
                                        <p:tgtEl>
                                          <p:spTgt spid="4"/>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grpId="2" nodeType="clickEffect">
                                  <p:stCondLst>
                                    <p:cond delay="0"/>
                                  </p:stCondLst>
                                  <p:childTnLst>
                                    <p:animEffect transition="out" filter="randombar(horizontal)">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par>
                                <p:cTn id="39" presetID="14" presetClass="exit" presetSubtype="10" fill="hold" grpId="2" nodeType="withEffect">
                                  <p:stCondLst>
                                    <p:cond delay="0"/>
                                  </p:stCondLst>
                                  <p:childTnLst>
                                    <p:animEffect transition="out" filter="randombar(horizontal)">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par>
                                <p:cTn id="42" presetID="14" presetClass="exit" presetSubtype="10" fill="hold" nodeType="withEffect">
                                  <p:stCondLst>
                                    <p:cond delay="0"/>
                                  </p:stCondLst>
                                  <p:childTnLst>
                                    <p:animEffect transition="out" filter="randombar(horizontal)">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2" presetClass="path" presetSubtype="0" accel="50000" decel="50000" fill="hold" grpId="3" nodeType="clickEffect">
                                  <p:stCondLst>
                                    <p:cond delay="0"/>
                                  </p:stCondLst>
                                  <p:childTnLst>
                                    <p:animMotion origin="layout" path="M 0 0 C -0.001 0.025 0.06 0.047 0.137 0.048 C 0.198 0.05 0.248 0.038 0.249 0.023 C 0.249 0.008 0.2 -0.006 0.138 -0.007 C 0.107 -0.007 0.079 -0.005 0.059 0 C 0.03 0.007 0.013 0.018 0.013 0.031 C 0.013 0.038 0.018 0.045 0.027 0.051 C 0.048 0.064 0.089 0.073 0.136 0.074 C 0.191 0.076 0.236 0.065 0.236 0.052 C 0.237 0.038 0.192 0.026 0.137 0.024 C 0.109 0.024 0.084 0.026 0.065 0.03 C 0.04 0.037 0.024 0.048 0.024 0.059 C 0.024 0.065 0.029 0.071 0.037 0.077 C 0.056 0.088 0.092 0.097 0.135 0.098 C 0.185 0.099 0.225 0.089 0.225 0.077 C 0.226 0.065 0.186 0.054 0.136 0.053 C 0.111 0.052 0.088 0.054 0.071 0.058 C 0.048 0.064 0.035 0.073 0.035 0.084 C 0.035 0.089 0.039 0.095 0.046 0.1 C 0.063 0.11 0.096 0.118 0.134 0.119 C 0.179 0.119 0.215 0.111 0.215 0.1 C 0.215 0.089 0.18 0.079 0.135 0.078 C 0.113 0.078 0.092 0.08 0.077 0.083 C 0.056 0.088 0.044 0.097 0.043 0.106 C 0.043 0.111 0.048 0.116 0.054 0.12 C 0.069 0.13 0.099 0.137 0.133 0.137 C 0.173 0.138 0.206 0.131 0.206 0.121 C 0.207 0.111 0.174 0.102 0.134 0.101 C 0.114 0.101 0.095 0.102 0.082 0.106 C 0.063 0.11 0.052 0.118 0.052 0.126 C 0.052 0.131 0.055 0.135 0.061 0.139 C 0.075 0.148 0.101 0.154 0.132 0.155 C 0.169 0.155 0.198 0.149 0.198 0.14 C 0.199 0.131 0.17 0.123 0.133 0.122 C 0.115 0.122 0.099 0.123 0.087 0.126 C 0.07 0.13 0.06 0.137 0.06 0.145 C 0.06 0.149 0.063 0.152 0.068 0.156 C 0.08 0.164 0.104 0.169 0.132 0.17 C 0.165 0.171 0.191 0.165 0.191 0.156 C 0.191 0.149 0.166 0.141 0.133 0.141 C 0.116 0.14 0.101 0.142 0.09 0.144 C 0.075 0.148 0.066 0.154 0.066 0.161 C 0.066 0.165 0.069 0.168 0.074 0.171 C 0.085 0.178 0.107 0.183 0.131 0.184 C 0.161 0.185 0.185 0.179 0.185 0.172 C 0.185 0.164 0.161 0.158 0.132 0.157 C 0.118 0.157 0.104 0.158 0.094 0.161 C 0.08 0.164 0.072 0.169 0.072 0.176 C 0.072 0.179 0.075 0.182 0.079 0.185 C 0.089 0.191 0.108 0.196 0.131 0.196 C 0.157 0.197 0.179 0.192 0.179 0.185 C 0.179 0.179 0.158 0.173 0.131 0.173 C 0.119 0.172 0.106 0.173 0.097 0.175 C 0.085 0.179 0.078 0.184 0.078 0.189 C 0.078 0.192 0.08 0.195 0.084 0.197 C 0.093 0.203 0.11 0.207 0.131 0.208 C 0.155 0.208 0.174 0.203 0.174 0.198 C 0.174 0.192 0.155 0.186 0.131 0.186 C 0.119 0.186 0.108 0.187 0.101 0.189 C 0.089 0.191 0.083 0.196 0.083 0.201 C 0.083 0.203 0.085 0.206 0.088 0.208 C 0.096 0.214 0.112 0.217 0.13 0.218 C 0.152 0.218 0.169 0.214 0.169 0.209 C 0.169 0.203 0.152 0.199 0.131 0.198 C 0.12 0.198 0.11 0.199 0.103 0.201 C 0.093 0.203 0.087 0.207 0.087 0.212 C 0.087 0.214 0.089 0.216 0.092 0.218 E" pathEditMode="relative" ptsTypes="">
                                      <p:cBhvr>
                                        <p:cTn id="48" dur="2000" fill="hold"/>
                                        <p:tgtEl>
                                          <p:spTgt spid="2"/>
                                        </p:tgtEl>
                                        <p:attrNameLst>
                                          <p:attrName>ppt_x</p:attrName>
                                          <p:attrName>ppt_y</p:attrName>
                                        </p:attrNameLst>
                                      </p:cBhvr>
                                    </p:animMotion>
                                  </p:childTnLst>
                                </p:cTn>
                              </p:par>
                              <p:par>
                                <p:cTn id="49" presetID="52" presetClass="path" presetSubtype="0" accel="50000" decel="50000" fill="hold" grpId="3" nodeType="withEffect">
                                  <p:stCondLst>
                                    <p:cond delay="0"/>
                                  </p:stCondLst>
                                  <p:childTnLst>
                                    <p:animMotion origin="layout" path="M 0 0 C -0.001 0.025 0.06 0.047 0.137 0.048 C 0.198 0.05 0.248 0.038 0.249 0.023 C 0.249 0.008 0.2 -0.006 0.138 -0.007 C 0.107 -0.007 0.079 -0.005 0.059 0 C 0.03 0.007 0.013 0.018 0.013 0.031 C 0.013 0.038 0.018 0.045 0.027 0.051 C 0.048 0.064 0.089 0.073 0.136 0.074 C 0.191 0.076 0.236 0.065 0.236 0.052 C 0.237 0.038 0.192 0.026 0.137 0.024 C 0.109 0.024 0.084 0.026 0.065 0.03 C 0.04 0.037 0.024 0.048 0.024 0.059 C 0.024 0.065 0.029 0.071 0.037 0.077 C 0.056 0.088 0.092 0.097 0.135 0.098 C 0.185 0.099 0.225 0.089 0.225 0.077 C 0.226 0.065 0.186 0.054 0.136 0.053 C 0.111 0.052 0.088 0.054 0.071 0.058 C 0.048 0.064 0.035 0.073 0.035 0.084 C 0.035 0.089 0.039 0.095 0.046 0.1 C 0.063 0.11 0.096 0.118 0.134 0.119 C 0.179 0.119 0.215 0.111 0.215 0.1 C 0.215 0.089 0.18 0.079 0.135 0.078 C 0.113 0.078 0.092 0.08 0.077 0.083 C 0.056 0.088 0.044 0.097 0.043 0.106 C 0.043 0.111 0.048 0.116 0.054 0.12 C 0.069 0.13 0.099 0.137 0.133 0.137 C 0.173 0.138 0.206 0.131 0.206 0.121 C 0.207 0.111 0.174 0.102 0.134 0.101 C 0.114 0.101 0.095 0.102 0.082 0.106 C 0.063 0.11 0.052 0.118 0.052 0.126 C 0.052 0.131 0.055 0.135 0.061 0.139 C 0.075 0.148 0.101 0.154 0.132 0.155 C 0.169 0.155 0.198 0.149 0.198 0.14 C 0.199 0.131 0.17 0.123 0.133 0.122 C 0.115 0.122 0.099 0.123 0.087 0.126 C 0.07 0.13 0.06 0.137 0.06 0.145 C 0.06 0.149 0.063 0.152 0.068 0.156 C 0.08 0.164 0.104 0.169 0.132 0.17 C 0.165 0.171 0.191 0.165 0.191 0.156 C 0.191 0.149 0.166 0.141 0.133 0.141 C 0.116 0.14 0.101 0.142 0.09 0.144 C 0.075 0.148 0.066 0.154 0.066 0.161 C 0.066 0.165 0.069 0.168 0.074 0.171 C 0.085 0.178 0.107 0.183 0.131 0.184 C 0.161 0.185 0.185 0.179 0.185 0.172 C 0.185 0.164 0.161 0.158 0.132 0.157 C 0.118 0.157 0.104 0.158 0.094 0.161 C 0.08 0.164 0.072 0.169 0.072 0.176 C 0.072 0.179 0.075 0.182 0.079 0.185 C 0.089 0.191 0.108 0.196 0.131 0.196 C 0.157 0.197 0.179 0.192 0.179 0.185 C 0.179 0.179 0.158 0.173 0.131 0.173 C 0.119 0.172 0.106 0.173 0.097 0.175 C 0.085 0.179 0.078 0.184 0.078 0.189 C 0.078 0.192 0.08 0.195 0.084 0.197 C 0.093 0.203 0.11 0.207 0.131 0.208 C 0.155 0.208 0.174 0.203 0.174 0.198 C 0.174 0.192 0.155 0.186 0.131 0.186 C 0.119 0.186 0.108 0.187 0.101 0.189 C 0.089 0.191 0.083 0.196 0.083 0.201 C 0.083 0.203 0.085 0.206 0.088 0.208 C 0.096 0.214 0.112 0.217 0.13 0.218 C 0.152 0.218 0.169 0.214 0.169 0.209 C 0.169 0.203 0.152 0.199 0.131 0.198 C 0.12 0.198 0.11 0.199 0.103 0.201 C 0.093 0.203 0.087 0.207 0.087 0.212 C 0.087 0.214 0.089 0.216 0.092 0.218 E" pathEditMode="relative" ptsTypes="">
                                      <p:cBhvr>
                                        <p:cTn id="50" dur="2000" fill="hold"/>
                                        <p:tgtEl>
                                          <p:spTgt spid="3">
                                            <p:txEl>
                                              <p:pRg st="0" end="0"/>
                                            </p:txEl>
                                          </p:spTgt>
                                        </p:tgtEl>
                                        <p:attrNameLst>
                                          <p:attrName>ppt_x</p:attrName>
                                          <p:attrName>ppt_y</p:attrName>
                                        </p:attrNameLst>
                                      </p:cBhvr>
                                    </p:animMotion>
                                  </p:childTnLst>
                                </p:cTn>
                              </p:par>
                              <p:par>
                                <p:cTn id="51" presetID="52" presetClass="path" presetSubtype="0" accel="50000" decel="50000" fill="hold" nodeType="withEffect">
                                  <p:stCondLst>
                                    <p:cond delay="0"/>
                                  </p:stCondLst>
                                  <p:childTnLst>
                                    <p:animMotion origin="layout" path="M 0 0 C -0.001 0.025 0.06 0.047 0.137 0.048 C 0.198 0.05 0.248 0.038 0.249 0.023 C 0.249 0.008 0.2 -0.006 0.138 -0.007 C 0.107 -0.007 0.079 -0.005 0.059 0 C 0.03 0.007 0.013 0.018 0.013 0.031 C 0.013 0.038 0.018 0.045 0.027 0.051 C 0.048 0.064 0.089 0.073 0.136 0.074 C 0.191 0.076 0.236 0.065 0.236 0.052 C 0.237 0.038 0.192 0.026 0.137 0.024 C 0.109 0.024 0.084 0.026 0.065 0.03 C 0.04 0.037 0.024 0.048 0.024 0.059 C 0.024 0.065 0.029 0.071 0.037 0.077 C 0.056 0.088 0.092 0.097 0.135 0.098 C 0.185 0.099 0.225 0.089 0.225 0.077 C 0.226 0.065 0.186 0.054 0.136 0.053 C 0.111 0.052 0.088 0.054 0.071 0.058 C 0.048 0.064 0.035 0.073 0.035 0.084 C 0.035 0.089 0.039 0.095 0.046 0.1 C 0.063 0.11 0.096 0.118 0.134 0.119 C 0.179 0.119 0.215 0.111 0.215 0.1 C 0.215 0.089 0.18 0.079 0.135 0.078 C 0.113 0.078 0.092 0.08 0.077 0.083 C 0.056 0.088 0.044 0.097 0.043 0.106 C 0.043 0.111 0.048 0.116 0.054 0.12 C 0.069 0.13 0.099 0.137 0.133 0.137 C 0.173 0.138 0.206 0.131 0.206 0.121 C 0.207 0.111 0.174 0.102 0.134 0.101 C 0.114 0.101 0.095 0.102 0.082 0.106 C 0.063 0.11 0.052 0.118 0.052 0.126 C 0.052 0.131 0.055 0.135 0.061 0.139 C 0.075 0.148 0.101 0.154 0.132 0.155 C 0.169 0.155 0.198 0.149 0.198 0.14 C 0.199 0.131 0.17 0.123 0.133 0.122 C 0.115 0.122 0.099 0.123 0.087 0.126 C 0.07 0.13 0.06 0.137 0.06 0.145 C 0.06 0.149 0.063 0.152 0.068 0.156 C 0.08 0.164 0.104 0.169 0.132 0.17 C 0.165 0.171 0.191 0.165 0.191 0.156 C 0.191 0.149 0.166 0.141 0.133 0.141 C 0.116 0.14 0.101 0.142 0.09 0.144 C 0.075 0.148 0.066 0.154 0.066 0.161 C 0.066 0.165 0.069 0.168 0.074 0.171 C 0.085 0.178 0.107 0.183 0.131 0.184 C 0.161 0.185 0.185 0.179 0.185 0.172 C 0.185 0.164 0.161 0.158 0.132 0.157 C 0.118 0.157 0.104 0.158 0.094 0.161 C 0.08 0.164 0.072 0.169 0.072 0.176 C 0.072 0.179 0.075 0.182 0.079 0.185 C 0.089 0.191 0.108 0.196 0.131 0.196 C 0.157 0.197 0.179 0.192 0.179 0.185 C 0.179 0.179 0.158 0.173 0.131 0.173 C 0.119 0.172 0.106 0.173 0.097 0.175 C 0.085 0.179 0.078 0.184 0.078 0.189 C 0.078 0.192 0.08 0.195 0.084 0.197 C 0.093 0.203 0.11 0.207 0.131 0.208 C 0.155 0.208 0.174 0.203 0.174 0.198 C 0.174 0.192 0.155 0.186 0.131 0.186 C 0.119 0.186 0.108 0.187 0.101 0.189 C 0.089 0.191 0.083 0.196 0.083 0.201 C 0.083 0.203 0.085 0.206 0.088 0.208 C 0.096 0.214 0.112 0.217 0.13 0.218 C 0.152 0.218 0.169 0.214 0.169 0.209 C 0.169 0.203 0.152 0.199 0.131 0.198 C 0.12 0.198 0.11 0.199 0.103 0.201 C 0.093 0.203 0.087 0.207 0.087 0.212 C 0.087 0.214 0.089 0.216 0.092 0.218 E" pathEditMode="relative" ptsTypes="">
                                      <p:cBhvr>
                                        <p:cTn id="52"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35452"/>
            <a:ext cx="9905998" cy="1478570"/>
          </a:xfrm>
        </p:spPr>
        <p:txBody>
          <a:bodyPr/>
          <a:lstStyle/>
          <a:p>
            <a:r>
              <a:rPr lang="es-ES" dirty="0" smtClean="0"/>
              <a:t>MOUSE</a:t>
            </a:r>
            <a:endParaRPr lang="es-GT" dirty="0"/>
          </a:p>
        </p:txBody>
      </p:sp>
      <p:sp>
        <p:nvSpPr>
          <p:cNvPr id="3" name="Marcador de contenido 2"/>
          <p:cNvSpPr>
            <a:spLocks noGrp="1"/>
          </p:cNvSpPr>
          <p:nvPr>
            <p:ph idx="1"/>
          </p:nvPr>
        </p:nvSpPr>
        <p:spPr/>
        <p:txBody>
          <a:bodyPr/>
          <a:lstStyle/>
          <a:p>
            <a:r>
              <a:rPr lang="es-ES" dirty="0"/>
              <a:t>Las partes externas principales de un mouse son los botones (izquierdo y derecho), la rueda de desplazamiento (</a:t>
            </a:r>
            <a:r>
              <a:rPr lang="es-ES" dirty="0" err="1"/>
              <a:t>scroll</a:t>
            </a:r>
            <a:r>
              <a:rPr lang="es-ES" dirty="0"/>
              <a:t>) y la carcasa o cubierta. Otros componentes externos comunes son el sensor óptico o láser, los deslizadores para un movimiento suave, y, en modelos inalámbricos, </a:t>
            </a:r>
            <a:endParaRPr lang="es-GT" dirty="0"/>
          </a:p>
        </p:txBody>
      </p:sp>
      <p:pic>
        <p:nvPicPr>
          <p:cNvPr id="4" name="Imagen 3"/>
          <p:cNvPicPr>
            <a:picLocks noChangeAspect="1"/>
          </p:cNvPicPr>
          <p:nvPr/>
        </p:nvPicPr>
        <p:blipFill>
          <a:blip r:embed="rId2"/>
          <a:stretch>
            <a:fillRect/>
          </a:stretch>
        </p:blipFill>
        <p:spPr>
          <a:xfrm>
            <a:off x="4777845" y="3856566"/>
            <a:ext cx="3381375" cy="1905000"/>
          </a:xfrm>
          <a:prstGeom prst="rect">
            <a:avLst/>
          </a:prstGeom>
        </p:spPr>
      </p:pic>
    </p:spTree>
    <p:extLst>
      <p:ext uri="{BB962C8B-B14F-4D97-AF65-F5344CB8AC3E}">
        <p14:creationId xmlns:p14="http://schemas.microsoft.com/office/powerpoint/2010/main" val="429181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grpId="1" nodeType="clickEffect">
                                  <p:stCondLst>
                                    <p:cond delay="0"/>
                                  </p:stCondLst>
                                  <p:childTnLst>
                                    <p:animRot by="21600000">
                                      <p:cBhvr>
                                        <p:cTn id="23" dur="2000" fill="hold"/>
                                        <p:tgtEl>
                                          <p:spTgt spid="2"/>
                                        </p:tgtEl>
                                        <p:attrNameLst>
                                          <p:attrName>r</p:attrName>
                                        </p:attrNameLst>
                                      </p:cBhvr>
                                    </p:animRot>
                                  </p:childTnLst>
                                </p:cTn>
                              </p:par>
                              <p:par>
                                <p:cTn id="24" presetID="8" presetClass="emph" presetSubtype="0" fill="hold" grpId="1" nodeType="withEffect">
                                  <p:stCondLst>
                                    <p:cond delay="0"/>
                                  </p:stCondLst>
                                  <p:childTnLst>
                                    <p:animRot by="21600000">
                                      <p:cBhvr>
                                        <p:cTn id="25" dur="2000" fill="hold"/>
                                        <p:tgtEl>
                                          <p:spTgt spid="3">
                                            <p:txEl>
                                              <p:pRg st="0" end="0"/>
                                            </p:txEl>
                                          </p:spTgt>
                                        </p:tgtEl>
                                        <p:attrNameLst>
                                          <p:attrName>r</p:attrName>
                                        </p:attrNameLst>
                                      </p:cBhvr>
                                    </p:animRot>
                                  </p:childTnLst>
                                </p:cTn>
                              </p:par>
                              <p:par>
                                <p:cTn id="26" presetID="8" presetClass="emph" presetSubtype="0" fill="hold" nodeType="withEffect">
                                  <p:stCondLst>
                                    <p:cond delay="0"/>
                                  </p:stCondLst>
                                  <p:childTnLst>
                                    <p:animRot by="21600000">
                                      <p:cBhvr>
                                        <p:cTn id="27" dur="2000" fill="hold"/>
                                        <p:tgtEl>
                                          <p:spTgt spid="4"/>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31" presetClass="exit" presetSubtype="0" fill="hold" grpId="2" nodeType="clickEffect">
                                  <p:stCondLst>
                                    <p:cond delay="0"/>
                                  </p:stCondLst>
                                  <p:childTnLst>
                                    <p:anim calcmode="lin" valueType="num">
                                      <p:cBhvr>
                                        <p:cTn id="31" dur="1000"/>
                                        <p:tgtEl>
                                          <p:spTgt spid="2"/>
                                        </p:tgtEl>
                                        <p:attrNameLst>
                                          <p:attrName>ppt_w</p:attrName>
                                        </p:attrNameLst>
                                      </p:cBhvr>
                                      <p:tavLst>
                                        <p:tav tm="0">
                                          <p:val>
                                            <p:strVal val="ppt_w"/>
                                          </p:val>
                                        </p:tav>
                                        <p:tav tm="100000">
                                          <p:val>
                                            <p:fltVal val="0"/>
                                          </p:val>
                                        </p:tav>
                                      </p:tavLst>
                                    </p:anim>
                                    <p:anim calcmode="lin" valueType="num">
                                      <p:cBhvr>
                                        <p:cTn id="32" dur="1000"/>
                                        <p:tgtEl>
                                          <p:spTgt spid="2"/>
                                        </p:tgtEl>
                                        <p:attrNameLst>
                                          <p:attrName>ppt_h</p:attrName>
                                        </p:attrNameLst>
                                      </p:cBhvr>
                                      <p:tavLst>
                                        <p:tav tm="0">
                                          <p:val>
                                            <p:strVal val="ppt_h"/>
                                          </p:val>
                                        </p:tav>
                                        <p:tav tm="100000">
                                          <p:val>
                                            <p:fltVal val="0"/>
                                          </p:val>
                                        </p:tav>
                                      </p:tavLst>
                                    </p:anim>
                                    <p:anim calcmode="lin" valueType="num">
                                      <p:cBhvr>
                                        <p:cTn id="33" dur="1000"/>
                                        <p:tgtEl>
                                          <p:spTgt spid="2"/>
                                        </p:tgtEl>
                                        <p:attrNameLst>
                                          <p:attrName>style.rotation</p:attrName>
                                        </p:attrNameLst>
                                      </p:cBhvr>
                                      <p:tavLst>
                                        <p:tav tm="0">
                                          <p:val>
                                            <p:fltVal val="0"/>
                                          </p:val>
                                        </p:tav>
                                        <p:tav tm="100000">
                                          <p:val>
                                            <p:fltVal val="90"/>
                                          </p:val>
                                        </p:tav>
                                      </p:tavLst>
                                    </p:anim>
                                    <p:animEffect transition="out" filter="fade">
                                      <p:cBhvr>
                                        <p:cTn id="34" dur="1000"/>
                                        <p:tgtEl>
                                          <p:spTgt spid="2"/>
                                        </p:tgtEl>
                                      </p:cBhvr>
                                    </p:animEffect>
                                    <p:set>
                                      <p:cBhvr>
                                        <p:cTn id="35" dur="1" fill="hold">
                                          <p:stCondLst>
                                            <p:cond delay="999"/>
                                          </p:stCondLst>
                                        </p:cTn>
                                        <p:tgtEl>
                                          <p:spTgt spid="2"/>
                                        </p:tgtEl>
                                        <p:attrNameLst>
                                          <p:attrName>style.visibility</p:attrName>
                                        </p:attrNameLst>
                                      </p:cBhvr>
                                      <p:to>
                                        <p:strVal val="hidden"/>
                                      </p:to>
                                    </p:set>
                                  </p:childTnLst>
                                </p:cTn>
                              </p:par>
                              <p:par>
                                <p:cTn id="36" presetID="31" presetClass="exit" presetSubtype="0" fill="hold" grpId="2" nodeType="withEffect">
                                  <p:stCondLst>
                                    <p:cond delay="0"/>
                                  </p:stCondLst>
                                  <p:childTnLst>
                                    <p:anim calcmode="lin" valueType="num">
                                      <p:cBhvr>
                                        <p:cTn id="37" dur="1000"/>
                                        <p:tgtEl>
                                          <p:spTgt spid="3">
                                            <p:txEl>
                                              <p:pRg st="0" end="0"/>
                                            </p:txEl>
                                          </p:spTgt>
                                        </p:tgtEl>
                                        <p:attrNameLst>
                                          <p:attrName>ppt_w</p:attrName>
                                        </p:attrNameLst>
                                      </p:cBhvr>
                                      <p:tavLst>
                                        <p:tav tm="0">
                                          <p:val>
                                            <p:strVal val="ppt_w"/>
                                          </p:val>
                                        </p:tav>
                                        <p:tav tm="100000">
                                          <p:val>
                                            <p:fltVal val="0"/>
                                          </p:val>
                                        </p:tav>
                                      </p:tavLst>
                                    </p:anim>
                                    <p:anim calcmode="lin" valueType="num">
                                      <p:cBhvr>
                                        <p:cTn id="38" dur="1000"/>
                                        <p:tgtEl>
                                          <p:spTgt spid="3">
                                            <p:txEl>
                                              <p:pRg st="0" end="0"/>
                                            </p:txEl>
                                          </p:spTgt>
                                        </p:tgtEl>
                                        <p:attrNameLst>
                                          <p:attrName>ppt_h</p:attrName>
                                        </p:attrNameLst>
                                      </p:cBhvr>
                                      <p:tavLst>
                                        <p:tav tm="0">
                                          <p:val>
                                            <p:strVal val="ppt_h"/>
                                          </p:val>
                                        </p:tav>
                                        <p:tav tm="100000">
                                          <p:val>
                                            <p:fltVal val="0"/>
                                          </p:val>
                                        </p:tav>
                                      </p:tavLst>
                                    </p:anim>
                                    <p:anim calcmode="lin" valueType="num">
                                      <p:cBhvr>
                                        <p:cTn id="39"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40" dur="1000"/>
                                        <p:tgtEl>
                                          <p:spTgt spid="3">
                                            <p:txEl>
                                              <p:pRg st="0" end="0"/>
                                            </p:txEl>
                                          </p:spTgt>
                                        </p:tgtEl>
                                      </p:cBhvr>
                                    </p:animEffect>
                                    <p:set>
                                      <p:cBhvr>
                                        <p:cTn id="41" dur="1" fill="hold">
                                          <p:stCondLst>
                                            <p:cond delay="999"/>
                                          </p:stCondLst>
                                        </p:cTn>
                                        <p:tgtEl>
                                          <p:spTgt spid="3">
                                            <p:txEl>
                                              <p:pRg st="0" end="0"/>
                                            </p:txEl>
                                          </p:spTgt>
                                        </p:tgtEl>
                                        <p:attrNameLst>
                                          <p:attrName>style.visibility</p:attrName>
                                        </p:attrNameLst>
                                      </p:cBhvr>
                                      <p:to>
                                        <p:strVal val="hidden"/>
                                      </p:to>
                                    </p:set>
                                  </p:childTnLst>
                                </p:cTn>
                              </p:par>
                              <p:par>
                                <p:cTn id="42" presetID="31" presetClass="exit" presetSubtype="0" fill="hold" nodeType="withEffect">
                                  <p:stCondLst>
                                    <p:cond delay="0"/>
                                  </p:stCondLst>
                                  <p:childTnLst>
                                    <p:anim calcmode="lin" valueType="num">
                                      <p:cBhvr>
                                        <p:cTn id="43" dur="1000"/>
                                        <p:tgtEl>
                                          <p:spTgt spid="4"/>
                                        </p:tgtEl>
                                        <p:attrNameLst>
                                          <p:attrName>ppt_w</p:attrName>
                                        </p:attrNameLst>
                                      </p:cBhvr>
                                      <p:tavLst>
                                        <p:tav tm="0">
                                          <p:val>
                                            <p:strVal val="ppt_w"/>
                                          </p:val>
                                        </p:tav>
                                        <p:tav tm="100000">
                                          <p:val>
                                            <p:fltVal val="0"/>
                                          </p:val>
                                        </p:tav>
                                      </p:tavLst>
                                    </p:anim>
                                    <p:anim calcmode="lin" valueType="num">
                                      <p:cBhvr>
                                        <p:cTn id="44" dur="1000"/>
                                        <p:tgtEl>
                                          <p:spTgt spid="4"/>
                                        </p:tgtEl>
                                        <p:attrNameLst>
                                          <p:attrName>ppt_h</p:attrName>
                                        </p:attrNameLst>
                                      </p:cBhvr>
                                      <p:tavLst>
                                        <p:tav tm="0">
                                          <p:val>
                                            <p:strVal val="ppt_h"/>
                                          </p:val>
                                        </p:tav>
                                        <p:tav tm="100000">
                                          <p:val>
                                            <p:fltVal val="0"/>
                                          </p:val>
                                        </p:tav>
                                      </p:tavLst>
                                    </p:anim>
                                    <p:anim calcmode="lin" valueType="num">
                                      <p:cBhvr>
                                        <p:cTn id="45" dur="1000"/>
                                        <p:tgtEl>
                                          <p:spTgt spid="4"/>
                                        </p:tgtEl>
                                        <p:attrNameLst>
                                          <p:attrName>style.rotation</p:attrName>
                                        </p:attrNameLst>
                                      </p:cBhvr>
                                      <p:tavLst>
                                        <p:tav tm="0">
                                          <p:val>
                                            <p:fltVal val="0"/>
                                          </p:val>
                                        </p:tav>
                                        <p:tav tm="100000">
                                          <p:val>
                                            <p:fltVal val="90"/>
                                          </p:val>
                                        </p:tav>
                                      </p:tavLst>
                                    </p:anim>
                                    <p:animEffect transition="out" filter="fade">
                                      <p:cBhvr>
                                        <p:cTn id="46" dur="1000"/>
                                        <p:tgtEl>
                                          <p:spTgt spid="4"/>
                                        </p:tgtEl>
                                      </p:cBhvr>
                                    </p:animEffect>
                                    <p:set>
                                      <p:cBhvr>
                                        <p:cTn id="4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6813" y="618518"/>
            <a:ext cx="9905998" cy="1478570"/>
          </a:xfrm>
        </p:spPr>
        <p:txBody>
          <a:bodyPr/>
          <a:lstStyle/>
          <a:p>
            <a:r>
              <a:rPr lang="es-ES" dirty="0" smtClean="0"/>
              <a:t>    IMPRESORA</a:t>
            </a:r>
            <a:endParaRPr lang="es-GT" dirty="0"/>
          </a:p>
        </p:txBody>
      </p:sp>
      <p:sp>
        <p:nvSpPr>
          <p:cNvPr id="3" name="Marcador de contenido 2"/>
          <p:cNvSpPr>
            <a:spLocks noGrp="1"/>
          </p:cNvSpPr>
          <p:nvPr>
            <p:ph idx="1"/>
          </p:nvPr>
        </p:nvSpPr>
        <p:spPr>
          <a:xfrm>
            <a:off x="1166812" y="2249487"/>
            <a:ext cx="9905999" cy="3541714"/>
          </a:xfrm>
        </p:spPr>
        <p:txBody>
          <a:bodyPr/>
          <a:lstStyle/>
          <a:p>
            <a:r>
              <a:rPr lang="es-ES" dirty="0"/>
              <a:t>Las partes externas de una impresora son los elementos que se encuentran a la vista y permiten la interacción física con el usuario, como </a:t>
            </a:r>
            <a:r>
              <a:rPr lang="es-ES" dirty="0" smtClean="0"/>
              <a:t>la bandeja de entrada de papel, la bandeja de salida de las hojas impresas, el panel de control con botones y pantalla, la tapa superior para acceder al interior y los puertos de conexión (USB,</a:t>
            </a:r>
            <a:endParaRPr lang="es-GT" dirty="0"/>
          </a:p>
        </p:txBody>
      </p:sp>
      <p:pic>
        <p:nvPicPr>
          <p:cNvPr id="4" name="Imagen 3"/>
          <p:cNvPicPr>
            <a:picLocks noChangeAspect="1"/>
          </p:cNvPicPr>
          <p:nvPr/>
        </p:nvPicPr>
        <p:blipFill>
          <a:blip r:embed="rId2"/>
          <a:stretch>
            <a:fillRect/>
          </a:stretch>
        </p:blipFill>
        <p:spPr>
          <a:xfrm>
            <a:off x="5164666" y="4292600"/>
            <a:ext cx="2832125" cy="1816100"/>
          </a:xfrm>
          <a:prstGeom prst="rect">
            <a:avLst/>
          </a:prstGeom>
        </p:spPr>
      </p:pic>
    </p:spTree>
    <p:extLst>
      <p:ext uri="{BB962C8B-B14F-4D97-AF65-F5344CB8AC3E}">
        <p14:creationId xmlns:p14="http://schemas.microsoft.com/office/powerpoint/2010/main" val="39168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grpId="1" nodeType="clickEffect">
                                  <p:stCondLst>
                                    <p:cond delay="0"/>
                                  </p:stCondLst>
                                  <p:childTnLst>
                                    <p:animClr clrSpc="rgb" dir="cw">
                                      <p:cBhvr override="childStyle">
                                        <p:cTn id="23" dur="500" fill="hold"/>
                                        <p:tgtEl>
                                          <p:spTgt spid="2"/>
                                        </p:tgtEl>
                                        <p:attrNameLst>
                                          <p:attrName>style.color</p:attrName>
                                        </p:attrNameLst>
                                      </p:cBhvr>
                                      <p:to>
                                        <a:schemeClr val="accent2"/>
                                      </p:to>
                                    </p:animClr>
                                    <p:animClr clrSpc="rgb" dir="cw">
                                      <p:cBhvr>
                                        <p:cTn id="24" dur="500" fill="hold"/>
                                        <p:tgtEl>
                                          <p:spTgt spid="2"/>
                                        </p:tgtEl>
                                        <p:attrNameLst>
                                          <p:attrName>fillcolor</p:attrName>
                                        </p:attrNameLst>
                                      </p:cBhvr>
                                      <p:to>
                                        <a:schemeClr val="accent2"/>
                                      </p:to>
                                    </p:animClr>
                                    <p:set>
                                      <p:cBhvr>
                                        <p:cTn id="25" dur="500" fill="hold"/>
                                        <p:tgtEl>
                                          <p:spTgt spid="2"/>
                                        </p:tgtEl>
                                        <p:attrNameLst>
                                          <p:attrName>fill.type</p:attrName>
                                        </p:attrNameLst>
                                      </p:cBhvr>
                                      <p:to>
                                        <p:strVal val="solid"/>
                                      </p:to>
                                    </p:set>
                                    <p:set>
                                      <p:cBhvr>
                                        <p:cTn id="26" dur="500" fill="hold"/>
                                        <p:tgtEl>
                                          <p:spTgt spid="2"/>
                                        </p:tgtEl>
                                        <p:attrNameLst>
                                          <p:attrName>fill.on</p:attrName>
                                        </p:attrNameLst>
                                      </p:cBhvr>
                                      <p:to>
                                        <p:strVal val="true"/>
                                      </p:to>
                                    </p:set>
                                  </p:childTnLst>
                                </p:cTn>
                              </p:par>
                              <p:par>
                                <p:cTn id="27" presetID="19" presetClass="emph" presetSubtype="0" fill="hold" grpId="1" nodeType="withEffect">
                                  <p:stCondLst>
                                    <p:cond delay="0"/>
                                  </p:stCondLst>
                                  <p:childTnLst>
                                    <p:animClr clrSpc="rgb" dir="cw">
                                      <p:cBhvr override="childStyle">
                                        <p:cTn id="28" dur="500" fill="hold"/>
                                        <p:tgtEl>
                                          <p:spTgt spid="3">
                                            <p:txEl>
                                              <p:pRg st="0" end="0"/>
                                            </p:txEl>
                                          </p:spTgt>
                                        </p:tgtEl>
                                        <p:attrNameLst>
                                          <p:attrName>style.color</p:attrName>
                                        </p:attrNameLst>
                                      </p:cBhvr>
                                      <p:to>
                                        <a:schemeClr val="accent2"/>
                                      </p:to>
                                    </p:animClr>
                                    <p:animClr clrSpc="rgb" dir="cw">
                                      <p:cBhvr>
                                        <p:cTn id="29" dur="500" fill="hold"/>
                                        <p:tgtEl>
                                          <p:spTgt spid="3">
                                            <p:txEl>
                                              <p:pRg st="0" end="0"/>
                                            </p:txEl>
                                          </p:spTgt>
                                        </p:tgtEl>
                                        <p:attrNameLst>
                                          <p:attrName>fillcolor</p:attrName>
                                        </p:attrNameLst>
                                      </p:cBhvr>
                                      <p:to>
                                        <a:schemeClr val="accent2"/>
                                      </p:to>
                                    </p:animClr>
                                    <p:set>
                                      <p:cBhvr>
                                        <p:cTn id="30" dur="500" fill="hold"/>
                                        <p:tgtEl>
                                          <p:spTgt spid="3">
                                            <p:txEl>
                                              <p:pRg st="0" end="0"/>
                                            </p:txEl>
                                          </p:spTgt>
                                        </p:tgtEl>
                                        <p:attrNameLst>
                                          <p:attrName>fill.type</p:attrName>
                                        </p:attrNameLst>
                                      </p:cBhvr>
                                      <p:to>
                                        <p:strVal val="solid"/>
                                      </p:to>
                                    </p:set>
                                    <p:set>
                                      <p:cBhvr>
                                        <p:cTn id="31" dur="500" fill="hold"/>
                                        <p:tgtEl>
                                          <p:spTgt spid="3">
                                            <p:txEl>
                                              <p:pRg st="0" end="0"/>
                                            </p:txEl>
                                          </p:spTgt>
                                        </p:tgtEl>
                                        <p:attrNameLst>
                                          <p:attrName>fill.on</p:attrName>
                                        </p:attrNameLst>
                                      </p:cBhvr>
                                      <p:to>
                                        <p:strVal val="true"/>
                                      </p:to>
                                    </p:set>
                                  </p:childTnLst>
                                </p:cTn>
                              </p:par>
                              <p:par>
                                <p:cTn id="32" presetID="19" presetClass="emph" presetSubtype="0" fill="hold" nodeType="withEffect">
                                  <p:stCondLst>
                                    <p:cond delay="0"/>
                                  </p:stCondLst>
                                  <p:childTnLst>
                                    <p:animClr clrSpc="rgb" dir="cw">
                                      <p:cBhvr override="childStyle">
                                        <p:cTn id="33" dur="500" fill="hold"/>
                                        <p:tgtEl>
                                          <p:spTgt spid="4"/>
                                        </p:tgtEl>
                                        <p:attrNameLst>
                                          <p:attrName>style.color</p:attrName>
                                        </p:attrNameLst>
                                      </p:cBhvr>
                                      <p:to>
                                        <a:schemeClr val="accent2"/>
                                      </p:to>
                                    </p:animClr>
                                    <p:animClr clrSpc="rgb" dir="cw">
                                      <p:cBhvr>
                                        <p:cTn id="34" dur="500" fill="hold"/>
                                        <p:tgtEl>
                                          <p:spTgt spid="4"/>
                                        </p:tgtEl>
                                        <p:attrNameLst>
                                          <p:attrName>fillcolor</p:attrName>
                                        </p:attrNameLst>
                                      </p:cBhvr>
                                      <p:to>
                                        <a:schemeClr val="accent2"/>
                                      </p:to>
                                    </p:animClr>
                                    <p:set>
                                      <p:cBhvr>
                                        <p:cTn id="35" dur="500" fill="hold"/>
                                        <p:tgtEl>
                                          <p:spTgt spid="4"/>
                                        </p:tgtEl>
                                        <p:attrNameLst>
                                          <p:attrName>fill.type</p:attrName>
                                        </p:attrNameLst>
                                      </p:cBhvr>
                                      <p:to>
                                        <p:strVal val="solid"/>
                                      </p:to>
                                    </p:set>
                                    <p:set>
                                      <p:cBhvr>
                                        <p:cTn id="36" dur="500" fill="hold"/>
                                        <p:tgtEl>
                                          <p:spTgt spid="4"/>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3" presetClass="exit" presetSubtype="32" fill="hold" grpId="2" nodeType="clickEffect">
                                  <p:stCondLst>
                                    <p:cond delay="0"/>
                                  </p:stCondLst>
                                  <p:childTnLst>
                                    <p:animEffect transition="out" filter="plus(out)">
                                      <p:cBhvr>
                                        <p:cTn id="40" dur="2000"/>
                                        <p:tgtEl>
                                          <p:spTgt spid="2"/>
                                        </p:tgtEl>
                                      </p:cBhvr>
                                    </p:animEffect>
                                    <p:set>
                                      <p:cBhvr>
                                        <p:cTn id="41" dur="1" fill="hold">
                                          <p:stCondLst>
                                            <p:cond delay="1999"/>
                                          </p:stCondLst>
                                        </p:cTn>
                                        <p:tgtEl>
                                          <p:spTgt spid="2"/>
                                        </p:tgtEl>
                                        <p:attrNameLst>
                                          <p:attrName>style.visibility</p:attrName>
                                        </p:attrNameLst>
                                      </p:cBhvr>
                                      <p:to>
                                        <p:strVal val="hidden"/>
                                      </p:to>
                                    </p:set>
                                  </p:childTnLst>
                                </p:cTn>
                              </p:par>
                              <p:par>
                                <p:cTn id="42" presetID="13" presetClass="exit" presetSubtype="32" fill="hold" grpId="2" nodeType="withEffect">
                                  <p:stCondLst>
                                    <p:cond delay="0"/>
                                  </p:stCondLst>
                                  <p:childTnLst>
                                    <p:animEffect transition="out" filter="plus(out)">
                                      <p:cBhvr>
                                        <p:cTn id="43" dur="2000"/>
                                        <p:tgtEl>
                                          <p:spTgt spid="3">
                                            <p:txEl>
                                              <p:pRg st="0" end="0"/>
                                            </p:txEl>
                                          </p:spTgt>
                                        </p:tgtEl>
                                      </p:cBhvr>
                                    </p:animEffect>
                                    <p:set>
                                      <p:cBhvr>
                                        <p:cTn id="44" dur="1" fill="hold">
                                          <p:stCondLst>
                                            <p:cond delay="1999"/>
                                          </p:stCondLst>
                                        </p:cTn>
                                        <p:tgtEl>
                                          <p:spTgt spid="3">
                                            <p:txEl>
                                              <p:pRg st="0" end="0"/>
                                            </p:txEl>
                                          </p:spTgt>
                                        </p:tgtEl>
                                        <p:attrNameLst>
                                          <p:attrName>style.visibility</p:attrName>
                                        </p:attrNameLst>
                                      </p:cBhvr>
                                      <p:to>
                                        <p:strVal val="hidden"/>
                                      </p:to>
                                    </p:set>
                                  </p:childTnLst>
                                </p:cTn>
                              </p:par>
                              <p:par>
                                <p:cTn id="45" presetID="13" presetClass="exit" presetSubtype="32" fill="hold" nodeType="withEffect">
                                  <p:stCondLst>
                                    <p:cond delay="0"/>
                                  </p:stCondLst>
                                  <p:childTnLst>
                                    <p:animEffect transition="out" filter="plus(out)">
                                      <p:cBhvr>
                                        <p:cTn id="46" dur="2000"/>
                                        <p:tgtEl>
                                          <p:spTgt spid="4"/>
                                        </p:tgtEl>
                                      </p:cBhvr>
                                    </p:animEffect>
                                    <p:set>
                                      <p:cBhvr>
                                        <p:cTn id="47" dur="1" fill="hold">
                                          <p:stCondLst>
                                            <p:cond delay="1999"/>
                                          </p:stCondLst>
                                        </p:cTn>
                                        <p:tgtEl>
                                          <p:spTgt spid="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grpId="3" nodeType="clickEffect">
                                  <p:stCondLst>
                                    <p:cond delay="0"/>
                                  </p:stCondLst>
                                  <p:childTnLst>
                                    <p:animMotion origin="layout" path="M 0 0 L 0.25 0 E" pathEditMode="relative" ptsTypes="">
                                      <p:cBhvr>
                                        <p:cTn id="51" dur="2000" fill="hold"/>
                                        <p:tgtEl>
                                          <p:spTgt spid="2"/>
                                        </p:tgtEl>
                                        <p:attrNameLst>
                                          <p:attrName>ppt_x</p:attrName>
                                          <p:attrName>ppt_y</p:attrName>
                                        </p:attrNameLst>
                                      </p:cBhvr>
                                    </p:animMotion>
                                  </p:childTnLst>
                                </p:cTn>
                              </p:par>
                              <p:par>
                                <p:cTn id="52" presetID="63" presetClass="path" presetSubtype="0" accel="50000" decel="50000" fill="hold" grpId="3" nodeType="withEffect">
                                  <p:stCondLst>
                                    <p:cond delay="0"/>
                                  </p:stCondLst>
                                  <p:childTnLst>
                                    <p:animMotion origin="layout" path="M 0 0 L 0.25 0 E" pathEditMode="relative" ptsTypes="">
                                      <p:cBhvr>
                                        <p:cTn id="53" dur="2000" fill="hold"/>
                                        <p:tgtEl>
                                          <p:spTgt spid="3">
                                            <p:txEl>
                                              <p:pRg st="0" end="0"/>
                                            </p:txEl>
                                          </p:spTgt>
                                        </p:tgtEl>
                                        <p:attrNameLst>
                                          <p:attrName>ppt_x</p:attrName>
                                          <p:attrName>ppt_y</p:attrName>
                                        </p:attrNameLst>
                                      </p:cBhvr>
                                    </p:animMotion>
                                  </p:childTnLst>
                                </p:cTn>
                              </p:par>
                              <p:par>
                                <p:cTn id="54" presetID="63" presetClass="path" presetSubtype="0" accel="50000" decel="50000" fill="hold" nodeType="withEffect">
                                  <p:stCondLst>
                                    <p:cond delay="0"/>
                                  </p:stCondLst>
                                  <p:childTnLst>
                                    <p:animMotion origin="layout" path="M 0 0 L 0.25 0 E" pathEditMode="relative" ptsTypes="">
                                      <p:cBhvr>
                                        <p:cTn id="55"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      GRACIAS POR HABER VISTO MI                     </a:t>
            </a:r>
            <a:br>
              <a:rPr lang="es-ES" dirty="0" smtClean="0"/>
            </a:br>
            <a:r>
              <a:rPr lang="es-ES" dirty="0" smtClean="0"/>
              <a:t>       PRESENTACION</a:t>
            </a:r>
            <a:endParaRPr lang="es-GT" dirty="0"/>
          </a:p>
        </p:txBody>
      </p:sp>
      <p:sp>
        <p:nvSpPr>
          <p:cNvPr id="3" name="Marcador de contenido 2"/>
          <p:cNvSpPr>
            <a:spLocks noGrp="1"/>
          </p:cNvSpPr>
          <p:nvPr>
            <p:ph idx="1"/>
          </p:nvPr>
        </p:nvSpPr>
        <p:spPr/>
        <p:txBody>
          <a:bodyPr/>
          <a:lstStyle/>
          <a:p>
            <a:endParaRPr lang="es-GT" dirty="0"/>
          </a:p>
        </p:txBody>
      </p:sp>
    </p:spTree>
    <p:extLst>
      <p:ext uri="{BB962C8B-B14F-4D97-AF65-F5344CB8AC3E}">
        <p14:creationId xmlns:p14="http://schemas.microsoft.com/office/powerpoint/2010/main" val="227757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mph" presetSubtype="0" fill="hold" grpId="1" nodeType="clickEffect">
                                  <p:stCondLst>
                                    <p:cond delay="0"/>
                                  </p:stCondLst>
                                  <p:childTnLst>
                                    <p:anim calcmode="discrete" valueType="str">
                                      <p:cBhvr override="childStyle">
                                        <p:cTn id="24"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xit" presetSubtype="4" fill="hold" grpId="2" nodeType="clickEffect">
                                  <p:stCondLst>
                                    <p:cond delay="0"/>
                                  </p:stCondLst>
                                  <p:childTnLst>
                                    <p:anim calcmode="lin" valueType="num">
                                      <p:cBhvr additive="base">
                                        <p:cTn id="28" dur="500"/>
                                        <p:tgtEl>
                                          <p:spTgt spid="2"/>
                                        </p:tgtEl>
                                        <p:attrNameLst>
                                          <p:attrName>ppt_y</p:attrName>
                                        </p:attrNameLst>
                                      </p:cBhvr>
                                      <p:tavLst>
                                        <p:tav tm="0">
                                          <p:val>
                                            <p:strVal val="#ppt_y"/>
                                          </p:val>
                                        </p:tav>
                                        <p:tav tm="100000">
                                          <p:val>
                                            <p:strVal val="#ppt_y+#ppt_h*1.125000"/>
                                          </p:val>
                                        </p:tav>
                                      </p:tavLst>
                                    </p:anim>
                                    <p:animEffect transition="out" filter="wipe(down)">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3" nodeType="clickEffect">
                                  <p:stCondLst>
                                    <p:cond delay="0"/>
                                  </p:stCondLst>
                                  <p:childTnLst>
                                    <p:animMotion origin="layout" path="M 0 0 L 0 0.25 E" pathEditMode="relative" ptsTypes="">
                                      <p:cBhvr>
                                        <p:cTn id="34"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INTERNAS Y EXTERNAS DE UNA COMPUTADORA </a:t>
            </a:r>
            <a:endParaRPr lang="es-GT" dirty="0"/>
          </a:p>
        </p:txBody>
      </p:sp>
      <p:sp>
        <p:nvSpPr>
          <p:cNvPr id="3" name="Marcador de contenido 2"/>
          <p:cNvSpPr>
            <a:spLocks noGrp="1"/>
          </p:cNvSpPr>
          <p:nvPr>
            <p:ph idx="1"/>
          </p:nvPr>
        </p:nvSpPr>
        <p:spPr/>
        <p:txBody>
          <a:bodyPr/>
          <a:lstStyle/>
          <a:p>
            <a:endParaRPr lang="es-GT" dirty="0"/>
          </a:p>
        </p:txBody>
      </p:sp>
    </p:spTree>
    <p:extLst>
      <p:ext uri="{BB962C8B-B14F-4D97-AF65-F5344CB8AC3E}">
        <p14:creationId xmlns:p14="http://schemas.microsoft.com/office/powerpoint/2010/main" val="385820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31" presetClass="exit" presetSubtype="0" fill="hold" grpId="2" nodeType="clickEffect">
                                  <p:stCondLst>
                                    <p:cond delay="0"/>
                                  </p:stCondLst>
                                  <p:childTnLst>
                                    <p:anim calcmode="lin" valueType="num">
                                      <p:cBhvr>
                                        <p:cTn id="15" dur="1000"/>
                                        <p:tgtEl>
                                          <p:spTgt spid="2"/>
                                        </p:tgtEl>
                                        <p:attrNameLst>
                                          <p:attrName>ppt_w</p:attrName>
                                        </p:attrNameLst>
                                      </p:cBhvr>
                                      <p:tavLst>
                                        <p:tav tm="0">
                                          <p:val>
                                            <p:strVal val="ppt_w"/>
                                          </p:val>
                                        </p:tav>
                                        <p:tav tm="100000">
                                          <p:val>
                                            <p:fltVal val="0"/>
                                          </p:val>
                                        </p:tav>
                                      </p:tavLst>
                                    </p:anim>
                                    <p:anim calcmode="lin" valueType="num">
                                      <p:cBhvr>
                                        <p:cTn id="16" dur="1000"/>
                                        <p:tgtEl>
                                          <p:spTgt spid="2"/>
                                        </p:tgtEl>
                                        <p:attrNameLst>
                                          <p:attrName>ppt_h</p:attrName>
                                        </p:attrNameLst>
                                      </p:cBhvr>
                                      <p:tavLst>
                                        <p:tav tm="0">
                                          <p:val>
                                            <p:strVal val="ppt_h"/>
                                          </p:val>
                                        </p:tav>
                                        <p:tav tm="100000">
                                          <p:val>
                                            <p:fltVal val="0"/>
                                          </p:val>
                                        </p:tav>
                                      </p:tavLst>
                                    </p:anim>
                                    <p:anim calcmode="lin" valueType="num">
                                      <p:cBhvr>
                                        <p:cTn id="17" dur="1000"/>
                                        <p:tgtEl>
                                          <p:spTgt spid="2"/>
                                        </p:tgtEl>
                                        <p:attrNameLst>
                                          <p:attrName>style.rotation</p:attrName>
                                        </p:attrNameLst>
                                      </p:cBhvr>
                                      <p:tavLst>
                                        <p:tav tm="0">
                                          <p:val>
                                            <p:fltVal val="0"/>
                                          </p:val>
                                        </p:tav>
                                        <p:tav tm="100000">
                                          <p:val>
                                            <p:fltVal val="90"/>
                                          </p:val>
                                        </p:tav>
                                      </p:tavLst>
                                    </p:anim>
                                    <p:animEffect transition="out" filter="fade">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PARTES INTERNAS </a:t>
            </a:r>
            <a:endParaRPr lang="es-GT" dirty="0"/>
          </a:p>
        </p:txBody>
      </p:sp>
      <p:sp>
        <p:nvSpPr>
          <p:cNvPr id="3" name="Marcador de contenido 2"/>
          <p:cNvSpPr>
            <a:spLocks noGrp="1"/>
          </p:cNvSpPr>
          <p:nvPr>
            <p:ph idx="1"/>
          </p:nvPr>
        </p:nvSpPr>
        <p:spPr/>
        <p:txBody>
          <a:bodyPr/>
          <a:lstStyle/>
          <a:p>
            <a:r>
              <a:rPr lang="es-ES" dirty="0"/>
              <a:t>Las partes internas principales de una computadora incluyen </a:t>
            </a:r>
            <a:r>
              <a:rPr lang="es-ES" dirty="0" smtClean="0"/>
              <a:t>la tarjeta madre (placa base), el procesador (CPU), la memoria RAM, la unidad de almacenamiento (disco duro o SSD), la tarjeta de video (GPU), la fuente de alimentación y el sistema de refrigeración (ventiladores, disipadores)</a:t>
            </a:r>
            <a:endParaRPr lang="es-GT" dirty="0"/>
          </a:p>
        </p:txBody>
      </p:sp>
    </p:spTree>
    <p:extLst>
      <p:ext uri="{BB962C8B-B14F-4D97-AF65-F5344CB8AC3E}">
        <p14:creationId xmlns:p14="http://schemas.microsoft.com/office/powerpoint/2010/main" val="157574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4" presetClass="emph" presetSubtype="0" fill="hold" grpId="1" nodeType="clickEffect">
                                  <p:stCondLst>
                                    <p:cond delay="0"/>
                                  </p:stCondLst>
                                  <p:childTnLst>
                                    <p:animClr clrSpc="hsl" dir="cw">
                                      <p:cBhvr override="childStyle">
                                        <p:cTn id="29" dur="500" fill="hold"/>
                                        <p:tgtEl>
                                          <p:spTgt spid="2"/>
                                        </p:tgtEl>
                                        <p:attrNameLst>
                                          <p:attrName>style.color</p:attrName>
                                        </p:attrNameLst>
                                      </p:cBhvr>
                                      <p:by>
                                        <p:hsl h="0" s="-12549" l="-25098"/>
                                      </p:by>
                                    </p:animClr>
                                    <p:animClr clrSpc="hsl" dir="cw">
                                      <p:cBhvr>
                                        <p:cTn id="30" dur="500" fill="hold"/>
                                        <p:tgtEl>
                                          <p:spTgt spid="2"/>
                                        </p:tgtEl>
                                        <p:attrNameLst>
                                          <p:attrName>fillcolor</p:attrName>
                                        </p:attrNameLst>
                                      </p:cBhvr>
                                      <p:by>
                                        <p:hsl h="0" s="-12549" l="-25098"/>
                                      </p:by>
                                    </p:animClr>
                                    <p:animClr clrSpc="hsl" dir="cw">
                                      <p:cBhvr>
                                        <p:cTn id="31" dur="500" fill="hold"/>
                                        <p:tgtEl>
                                          <p:spTgt spid="2"/>
                                        </p:tgtEl>
                                        <p:attrNameLst>
                                          <p:attrName>stroke.color</p:attrName>
                                        </p:attrNameLst>
                                      </p:cBhvr>
                                      <p:by>
                                        <p:hsl h="0" s="-12549" l="-25098"/>
                                      </p:by>
                                    </p:animClr>
                                    <p:set>
                                      <p:cBhvr>
                                        <p:cTn id="32" dur="500" fill="hold"/>
                                        <p:tgtEl>
                                          <p:spTgt spid="2"/>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30" presetClass="emph" presetSubtype="0" fill="hold" grpId="1" nodeType="clickEffect">
                                  <p:stCondLst>
                                    <p:cond delay="0"/>
                                  </p:stCondLst>
                                  <p:childTnLst>
                                    <p:animClr clrSpc="hsl" dir="cw">
                                      <p:cBhvr override="childStyle">
                                        <p:cTn id="36" dur="500" fill="hold"/>
                                        <p:tgtEl>
                                          <p:spTgt spid="3">
                                            <p:txEl>
                                              <p:pRg st="0" end="0"/>
                                            </p:txEl>
                                          </p:spTgt>
                                        </p:tgtEl>
                                        <p:attrNameLst>
                                          <p:attrName>style.color</p:attrName>
                                        </p:attrNameLst>
                                      </p:cBhvr>
                                      <p:by>
                                        <p:hsl h="0" s="12549" l="25098"/>
                                      </p:by>
                                    </p:animClr>
                                    <p:animClr clrSpc="hsl" dir="cw">
                                      <p:cBhvr>
                                        <p:cTn id="37" dur="500" fill="hold"/>
                                        <p:tgtEl>
                                          <p:spTgt spid="3">
                                            <p:txEl>
                                              <p:pRg st="0" end="0"/>
                                            </p:txEl>
                                          </p:spTgt>
                                        </p:tgtEl>
                                        <p:attrNameLst>
                                          <p:attrName>fillcolor</p:attrName>
                                        </p:attrNameLst>
                                      </p:cBhvr>
                                      <p:by>
                                        <p:hsl h="0" s="12549" l="25098"/>
                                      </p:by>
                                    </p:animClr>
                                    <p:animClr clrSpc="hsl" dir="cw">
                                      <p:cBhvr>
                                        <p:cTn id="38" dur="500" fill="hold"/>
                                        <p:tgtEl>
                                          <p:spTgt spid="3">
                                            <p:txEl>
                                              <p:pRg st="0" end="0"/>
                                            </p:txEl>
                                          </p:spTgt>
                                        </p:tgtEl>
                                        <p:attrNameLst>
                                          <p:attrName>stroke.color</p:attrName>
                                        </p:attrNameLst>
                                      </p:cBhvr>
                                      <p:by>
                                        <p:hsl h="0" s="12549" l="25098"/>
                                      </p:by>
                                    </p:animClr>
                                    <p:set>
                                      <p:cBhvr>
                                        <p:cTn id="39" dur="500" fill="hold"/>
                                        <p:tgtEl>
                                          <p:spTgt spid="3">
                                            <p:txEl>
                                              <p:pRg st="0" end="0"/>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1" presetClass="exit" presetSubtype="1" fill="hold" grpId="2" nodeType="clickEffect">
                                  <p:stCondLst>
                                    <p:cond delay="0"/>
                                  </p:stCondLst>
                                  <p:childTnLst>
                                    <p:animEffect transition="out" filter="wheel(1)">
                                      <p:cBhvr>
                                        <p:cTn id="43" dur="2000"/>
                                        <p:tgtEl>
                                          <p:spTgt spid="2"/>
                                        </p:tgtEl>
                                      </p:cBhvr>
                                    </p:animEffect>
                                    <p:set>
                                      <p:cBhvr>
                                        <p:cTn id="44" dur="1" fill="hold">
                                          <p:stCondLst>
                                            <p:cond delay="1999"/>
                                          </p:stCondLst>
                                        </p:cTn>
                                        <p:tgtEl>
                                          <p:spTgt spid="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grpId="2" nodeType="clickEffect">
                                  <p:stCondLst>
                                    <p:cond delay="0"/>
                                  </p:stCondLst>
                                  <p:childTnLst>
                                    <p:animEffect transition="out" filter="wipe(down)">
                                      <p:cBhvr>
                                        <p:cTn id="48" dur="500"/>
                                        <p:tgtEl>
                                          <p:spTgt spid="3">
                                            <p:txEl>
                                              <p:pRg st="0" end="0"/>
                                            </p:txEl>
                                          </p:spTgt>
                                        </p:tgtEl>
                                      </p:cBhvr>
                                    </p:animEffect>
                                    <p:set>
                                      <p:cBhvr>
                                        <p:cTn id="4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PROCESADOR</a:t>
            </a:r>
            <a:endParaRPr lang="es-GT" dirty="0"/>
          </a:p>
        </p:txBody>
      </p:sp>
      <p:sp>
        <p:nvSpPr>
          <p:cNvPr id="3" name="Marcador de contenido 2"/>
          <p:cNvSpPr>
            <a:spLocks noGrp="1"/>
          </p:cNvSpPr>
          <p:nvPr>
            <p:ph idx="1"/>
          </p:nvPr>
        </p:nvSpPr>
        <p:spPr/>
        <p:txBody>
          <a:bodyPr/>
          <a:lstStyle/>
          <a:p>
            <a:r>
              <a:rPr lang="es-ES" dirty="0" smtClean="0"/>
              <a:t>PROCESADOR</a:t>
            </a:r>
          </a:p>
          <a:p>
            <a:r>
              <a:rPr lang="es-ES" dirty="0"/>
              <a:t>El procesador es un </a:t>
            </a:r>
            <a:r>
              <a:rPr lang="es-ES" b="1" dirty="0"/>
              <a:t>circuito electrónico que actúa como el cerebro lógico y aritmético de la computadora</a:t>
            </a:r>
            <a:r>
              <a:rPr lang="es-ES" dirty="0"/>
              <a:t>, ya que es allí donde se llevan a cabo los miles de millones de cálculos por segundo que sostienen el </a:t>
            </a:r>
            <a:r>
              <a:rPr lang="es-ES" dirty="0">
                <a:hlinkClick r:id="rId2"/>
              </a:rPr>
              <a:t>software</a:t>
            </a:r>
            <a:r>
              <a:rPr lang="es-ES" dirty="0"/>
              <a:t> entero.</a:t>
            </a:r>
            <a:endParaRPr lang="es-GT" dirty="0"/>
          </a:p>
        </p:txBody>
      </p:sp>
      <p:pic>
        <p:nvPicPr>
          <p:cNvPr id="4" name="Imagen 3"/>
          <p:cNvPicPr>
            <a:picLocks noChangeAspect="1"/>
          </p:cNvPicPr>
          <p:nvPr/>
        </p:nvPicPr>
        <p:blipFill>
          <a:blip r:embed="rId3"/>
          <a:stretch>
            <a:fillRect/>
          </a:stretch>
        </p:blipFill>
        <p:spPr>
          <a:xfrm>
            <a:off x="3496735" y="4333081"/>
            <a:ext cx="3517901" cy="1978819"/>
          </a:xfrm>
          <a:prstGeom prst="rect">
            <a:avLst/>
          </a:prstGeom>
        </p:spPr>
      </p:pic>
    </p:spTree>
    <p:extLst>
      <p:ext uri="{BB962C8B-B14F-4D97-AF65-F5344CB8AC3E}">
        <p14:creationId xmlns:p14="http://schemas.microsoft.com/office/powerpoint/2010/main" val="85896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80">
                                          <p:stCondLst>
                                            <p:cond delay="0"/>
                                          </p:stCondLst>
                                        </p:cTn>
                                        <p:tgtEl>
                                          <p:spTgt spid="4"/>
                                        </p:tgtEl>
                                      </p:cBhvr>
                                    </p:animEffect>
                                    <p:anim calcmode="lin" valueType="num">
                                      <p:cBhvr>
                                        <p:cTn id="2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gtEl>
                                      </p:cBhvr>
                                      <p:to x="100000" y="60000"/>
                                    </p:animScale>
                                    <p:animScale>
                                      <p:cBhvr>
                                        <p:cTn id="33" dur="166" decel="50000">
                                          <p:stCondLst>
                                            <p:cond delay="67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xit" presetSubtype="0" fill="hold" grpId="1" nodeType="clickEffect">
                                  <p:stCondLst>
                                    <p:cond delay="0"/>
                                  </p:stCondLst>
                                  <p:childTnLst>
                                    <p:animEffect transition="out" filter="fade">
                                      <p:cBhvr>
                                        <p:cTn id="43" dur="1000"/>
                                        <p:tgtEl>
                                          <p:spTgt spid="2"/>
                                        </p:tgtEl>
                                      </p:cBhvr>
                                    </p:animEffect>
                                    <p:anim calcmode="lin" valueType="num">
                                      <p:cBhvr>
                                        <p:cTn id="44" dur="1000"/>
                                        <p:tgtEl>
                                          <p:spTgt spid="2"/>
                                        </p:tgtEl>
                                        <p:attrNameLst>
                                          <p:attrName>ppt_x</p:attrName>
                                        </p:attrNameLst>
                                      </p:cBhvr>
                                      <p:tavLst>
                                        <p:tav tm="0">
                                          <p:val>
                                            <p:strVal val="ppt_x"/>
                                          </p:val>
                                        </p:tav>
                                        <p:tav tm="100000">
                                          <p:val>
                                            <p:strVal val="ppt_x"/>
                                          </p:val>
                                        </p:tav>
                                      </p:tavLst>
                                    </p:anim>
                                    <p:anim calcmode="lin" valueType="num">
                                      <p:cBhvr>
                                        <p:cTn id="45" dur="1000"/>
                                        <p:tgtEl>
                                          <p:spTgt spid="2"/>
                                        </p:tgtEl>
                                        <p:attrNameLst>
                                          <p:attrName>ppt_y</p:attrName>
                                        </p:attrNameLst>
                                      </p:cBhvr>
                                      <p:tavLst>
                                        <p:tav tm="0">
                                          <p:val>
                                            <p:strVal val="ppt_y"/>
                                          </p:val>
                                        </p:tav>
                                        <p:tav tm="100000">
                                          <p:val>
                                            <p:strVal val="ppt_y+.1"/>
                                          </p:val>
                                        </p:tav>
                                      </p:tavLst>
                                    </p:anim>
                                    <p:set>
                                      <p:cBhvr>
                                        <p:cTn id="46" dur="1" fill="hold">
                                          <p:stCondLst>
                                            <p:cond delay="999"/>
                                          </p:stCondLst>
                                        </p:cTn>
                                        <p:tgtEl>
                                          <p:spTgt spid="2"/>
                                        </p:tgtEl>
                                        <p:attrNameLst>
                                          <p:attrName>style.visibility</p:attrName>
                                        </p:attrNameLst>
                                      </p:cBhvr>
                                      <p:to>
                                        <p:strVal val="hidden"/>
                                      </p:to>
                                    </p:set>
                                  </p:childTnLst>
                                </p:cTn>
                              </p:par>
                              <p:par>
                                <p:cTn id="47" presetID="42" presetClass="exit" presetSubtype="0" fill="hold" grpId="1" nodeType="withEffect">
                                  <p:stCondLst>
                                    <p:cond delay="0"/>
                                  </p:stCondLst>
                                  <p:childTnLst>
                                    <p:animEffect transition="out" filter="fade">
                                      <p:cBhvr>
                                        <p:cTn id="48" dur="1000"/>
                                        <p:tgtEl>
                                          <p:spTgt spid="3">
                                            <p:txEl>
                                              <p:pRg st="0" end="0"/>
                                            </p:txEl>
                                          </p:spTgt>
                                        </p:tgtEl>
                                      </p:cBhvr>
                                    </p:animEffect>
                                    <p:anim calcmode="lin" valueType="num">
                                      <p:cBhvr>
                                        <p:cTn id="49"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50" dur="1000"/>
                                        <p:tgtEl>
                                          <p:spTgt spid="3">
                                            <p:txEl>
                                              <p:pRg st="0" end="0"/>
                                            </p:txEl>
                                          </p:spTgt>
                                        </p:tgtEl>
                                        <p:attrNameLst>
                                          <p:attrName>ppt_y</p:attrName>
                                        </p:attrNameLst>
                                      </p:cBhvr>
                                      <p:tavLst>
                                        <p:tav tm="0">
                                          <p:val>
                                            <p:strVal val="ppt_y"/>
                                          </p:val>
                                        </p:tav>
                                        <p:tav tm="100000">
                                          <p:val>
                                            <p:strVal val="ppt_y+.1"/>
                                          </p:val>
                                        </p:tav>
                                      </p:tavLst>
                                    </p:anim>
                                    <p:set>
                                      <p:cBhvr>
                                        <p:cTn id="51"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3">
                                            <p:txEl>
                                              <p:pRg st="1" end="1"/>
                                            </p:txEl>
                                          </p:spTgt>
                                        </p:tgtEl>
                                      </p:cBhvr>
                                    </p:animEffect>
                                    <p:anim calcmode="lin" valueType="num">
                                      <p:cBhvr>
                                        <p:cTn id="56"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57" dur="1000"/>
                                        <p:tgtEl>
                                          <p:spTgt spid="3">
                                            <p:txEl>
                                              <p:pRg st="1" end="1"/>
                                            </p:txEl>
                                          </p:spTgt>
                                        </p:tgtEl>
                                        <p:attrNameLst>
                                          <p:attrName>ppt_y</p:attrName>
                                        </p:attrNameLst>
                                      </p:cBhvr>
                                      <p:tavLst>
                                        <p:tav tm="0">
                                          <p:val>
                                            <p:strVal val="ppt_y"/>
                                          </p:val>
                                        </p:tav>
                                        <p:tav tm="100000">
                                          <p:val>
                                            <p:strVal val="ppt_y+.1"/>
                                          </p:val>
                                        </p:tav>
                                      </p:tavLst>
                                    </p:anim>
                                    <p:set>
                                      <p:cBhvr>
                                        <p:cTn id="58"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1" presetClass="exit" presetSubtype="0" fill="hold" nodeType="clickEffect">
                                  <p:stCondLst>
                                    <p:cond delay="0"/>
                                  </p:stCondLst>
                                  <p:childTnLst>
                                    <p:anim calcmode="lin" valueType="num">
                                      <p:cBhvr>
                                        <p:cTn id="62" dur="1000"/>
                                        <p:tgtEl>
                                          <p:spTgt spid="4"/>
                                        </p:tgtEl>
                                        <p:attrNameLst>
                                          <p:attrName>ppt_w</p:attrName>
                                        </p:attrNameLst>
                                      </p:cBhvr>
                                      <p:tavLst>
                                        <p:tav tm="0">
                                          <p:val>
                                            <p:strVal val="ppt_w"/>
                                          </p:val>
                                        </p:tav>
                                        <p:tav tm="100000">
                                          <p:val>
                                            <p:fltVal val="0"/>
                                          </p:val>
                                        </p:tav>
                                      </p:tavLst>
                                    </p:anim>
                                    <p:anim calcmode="lin" valueType="num">
                                      <p:cBhvr>
                                        <p:cTn id="63" dur="1000"/>
                                        <p:tgtEl>
                                          <p:spTgt spid="4"/>
                                        </p:tgtEl>
                                        <p:attrNameLst>
                                          <p:attrName>ppt_h</p:attrName>
                                        </p:attrNameLst>
                                      </p:cBhvr>
                                      <p:tavLst>
                                        <p:tav tm="0">
                                          <p:val>
                                            <p:strVal val="ppt_h"/>
                                          </p:val>
                                        </p:tav>
                                        <p:tav tm="100000">
                                          <p:val>
                                            <p:fltVal val="0"/>
                                          </p:val>
                                        </p:tav>
                                      </p:tavLst>
                                    </p:anim>
                                    <p:anim calcmode="lin" valueType="num">
                                      <p:cBhvr>
                                        <p:cTn id="64" dur="1000"/>
                                        <p:tgtEl>
                                          <p:spTgt spid="4"/>
                                        </p:tgtEl>
                                        <p:attrNameLst>
                                          <p:attrName>style.rotation</p:attrName>
                                        </p:attrNameLst>
                                      </p:cBhvr>
                                      <p:tavLst>
                                        <p:tav tm="0">
                                          <p:val>
                                            <p:fltVal val="0"/>
                                          </p:val>
                                        </p:tav>
                                        <p:tav tm="100000">
                                          <p:val>
                                            <p:fltVal val="90"/>
                                          </p:val>
                                        </p:tav>
                                      </p:tavLst>
                                    </p:anim>
                                    <p:animEffect transition="out" filter="fade">
                                      <p:cBhvr>
                                        <p:cTn id="65" dur="1000"/>
                                        <p:tgtEl>
                                          <p:spTgt spid="4"/>
                                        </p:tgtEl>
                                      </p:cBhvr>
                                    </p:animEffect>
                                    <p:set>
                                      <p:cBhvr>
                                        <p:cTn id="66" dur="1" fill="hold">
                                          <p:stCondLst>
                                            <p:cond delay="999"/>
                                          </p:stCondLst>
                                        </p:cTn>
                                        <p:tgtEl>
                                          <p:spTgt spid="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0 0 L 0 0.25 E" pathEditMode="relative" ptsTypes="">
                                      <p:cBhvr>
                                        <p:cTn id="7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2213" y="618518"/>
            <a:ext cx="9905998" cy="1478570"/>
          </a:xfrm>
        </p:spPr>
        <p:txBody>
          <a:bodyPr/>
          <a:lstStyle/>
          <a:p>
            <a:r>
              <a:rPr lang="es-ES" dirty="0" smtClean="0"/>
              <a:t>TARJETA MADRE</a:t>
            </a:r>
            <a:endParaRPr lang="es-GT" dirty="0"/>
          </a:p>
        </p:txBody>
      </p:sp>
      <p:sp>
        <p:nvSpPr>
          <p:cNvPr id="3" name="Marcador de contenido 2"/>
          <p:cNvSpPr>
            <a:spLocks noGrp="1"/>
          </p:cNvSpPr>
          <p:nvPr>
            <p:ph idx="1"/>
          </p:nvPr>
        </p:nvSpPr>
        <p:spPr>
          <a:xfrm>
            <a:off x="889000" y="1901825"/>
            <a:ext cx="10515600" cy="4351338"/>
          </a:xfrm>
        </p:spPr>
        <p:txBody>
          <a:bodyPr/>
          <a:lstStyle/>
          <a:p>
            <a:r>
              <a:rPr lang="es-ES" dirty="0"/>
              <a:t>La tarjeta madre es la placa de circuito principal de una computadora que conecta todos sus componentes internos, permitiendo la comunicación entre ellos. Sus partes clave incluyen el zócalo del procesador, las ranuras de memoria RAM, el BIOS, el chipset, y los conectores de alimentación. También tiene ranuras de expansión para tarjetas de video, audio o red, y diversos puertos para periféricos como el teclado y el ratón. </a:t>
            </a:r>
            <a:endParaRPr lang="es-GT" dirty="0"/>
          </a:p>
        </p:txBody>
      </p:sp>
      <p:pic>
        <p:nvPicPr>
          <p:cNvPr id="4" name="Imagen 3"/>
          <p:cNvPicPr>
            <a:picLocks noChangeAspect="1"/>
          </p:cNvPicPr>
          <p:nvPr/>
        </p:nvPicPr>
        <p:blipFill>
          <a:blip r:embed="rId2"/>
          <a:stretch>
            <a:fillRect/>
          </a:stretch>
        </p:blipFill>
        <p:spPr>
          <a:xfrm>
            <a:off x="5003800" y="4323270"/>
            <a:ext cx="3112403" cy="2077529"/>
          </a:xfrm>
          <a:prstGeom prst="rect">
            <a:avLst/>
          </a:prstGeom>
        </p:spPr>
      </p:pic>
    </p:spTree>
    <p:extLst>
      <p:ext uri="{BB962C8B-B14F-4D97-AF65-F5344CB8AC3E}">
        <p14:creationId xmlns:p14="http://schemas.microsoft.com/office/powerpoint/2010/main" val="189566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mph" presetSubtype="0" fill="hold" grpId="1" nodeType="clickEffect">
                                  <p:stCondLst>
                                    <p:cond delay="0"/>
                                  </p:stCondLst>
                                  <p:childTnLst>
                                    <p:animClr clrSpc="hsl" dir="cw">
                                      <p:cBhvr override="childStyle">
                                        <p:cTn id="23" dur="500" fill="hold"/>
                                        <p:tgtEl>
                                          <p:spTgt spid="2"/>
                                        </p:tgtEl>
                                        <p:attrNameLst>
                                          <p:attrName>style.color</p:attrName>
                                        </p:attrNameLst>
                                      </p:cBhvr>
                                      <p:by>
                                        <p:hsl h="7200000" s="0" l="0"/>
                                      </p:by>
                                    </p:animClr>
                                    <p:animClr clrSpc="hsl" dir="cw">
                                      <p:cBhvr>
                                        <p:cTn id="24" dur="500" fill="hold"/>
                                        <p:tgtEl>
                                          <p:spTgt spid="2"/>
                                        </p:tgtEl>
                                        <p:attrNameLst>
                                          <p:attrName>fillcolor</p:attrName>
                                        </p:attrNameLst>
                                      </p:cBhvr>
                                      <p:by>
                                        <p:hsl h="7200000" s="0" l="0"/>
                                      </p:by>
                                    </p:animClr>
                                    <p:animClr clrSpc="hsl" dir="cw">
                                      <p:cBhvr>
                                        <p:cTn id="25" dur="500" fill="hold"/>
                                        <p:tgtEl>
                                          <p:spTgt spid="2"/>
                                        </p:tgtEl>
                                        <p:attrNameLst>
                                          <p:attrName>stroke.color</p:attrName>
                                        </p:attrNameLst>
                                      </p:cBhvr>
                                      <p:by>
                                        <p:hsl h="7200000" s="0" l="0"/>
                                      </p:by>
                                    </p:animClr>
                                    <p:set>
                                      <p:cBhvr>
                                        <p:cTn id="26" dur="500" fill="hold"/>
                                        <p:tgtEl>
                                          <p:spTgt spid="2"/>
                                        </p:tgtEl>
                                        <p:attrNameLst>
                                          <p:attrName>fill.type</p:attrName>
                                        </p:attrNameLst>
                                      </p:cBhvr>
                                      <p:to>
                                        <p:strVal val="solid"/>
                                      </p:to>
                                    </p:set>
                                  </p:childTnLst>
                                </p:cTn>
                              </p:par>
                              <p:par>
                                <p:cTn id="27" presetID="21" presetClass="emph" presetSubtype="0" fill="hold" grpId="1" nodeType="withEffect">
                                  <p:stCondLst>
                                    <p:cond delay="0"/>
                                  </p:stCondLst>
                                  <p:childTnLst>
                                    <p:animClr clrSpc="hsl" dir="cw">
                                      <p:cBhvr override="childStyle">
                                        <p:cTn id="28" dur="500" fill="hold"/>
                                        <p:tgtEl>
                                          <p:spTgt spid="3">
                                            <p:txEl>
                                              <p:pRg st="0" end="0"/>
                                            </p:txEl>
                                          </p:spTgt>
                                        </p:tgtEl>
                                        <p:attrNameLst>
                                          <p:attrName>style.color</p:attrName>
                                        </p:attrNameLst>
                                      </p:cBhvr>
                                      <p:by>
                                        <p:hsl h="7200000" s="0" l="0"/>
                                      </p:by>
                                    </p:animClr>
                                    <p:animClr clrSpc="hsl" dir="cw">
                                      <p:cBhvr>
                                        <p:cTn id="29" dur="500" fill="hold"/>
                                        <p:tgtEl>
                                          <p:spTgt spid="3">
                                            <p:txEl>
                                              <p:pRg st="0" end="0"/>
                                            </p:txEl>
                                          </p:spTgt>
                                        </p:tgtEl>
                                        <p:attrNameLst>
                                          <p:attrName>fillcolor</p:attrName>
                                        </p:attrNameLst>
                                      </p:cBhvr>
                                      <p:by>
                                        <p:hsl h="7200000" s="0" l="0"/>
                                      </p:by>
                                    </p:animClr>
                                    <p:animClr clrSpc="hsl" dir="cw">
                                      <p:cBhvr>
                                        <p:cTn id="30" dur="500" fill="hold"/>
                                        <p:tgtEl>
                                          <p:spTgt spid="3">
                                            <p:txEl>
                                              <p:pRg st="0" end="0"/>
                                            </p:txEl>
                                          </p:spTgt>
                                        </p:tgtEl>
                                        <p:attrNameLst>
                                          <p:attrName>stroke.color</p:attrName>
                                        </p:attrNameLst>
                                      </p:cBhvr>
                                      <p:by>
                                        <p:hsl h="7200000" s="0" l="0"/>
                                      </p:by>
                                    </p:animClr>
                                    <p:set>
                                      <p:cBhvr>
                                        <p:cTn id="31" dur="500" fill="hold"/>
                                        <p:tgtEl>
                                          <p:spTgt spid="3">
                                            <p:txEl>
                                              <p:pRg st="0" end="0"/>
                                            </p:txEl>
                                          </p:spTgt>
                                        </p:tgtEl>
                                        <p:attrNameLst>
                                          <p:attrName>fill.type</p:attrName>
                                        </p:attrNameLst>
                                      </p:cBhvr>
                                      <p:to>
                                        <p:strVal val="solid"/>
                                      </p:to>
                                    </p:set>
                                  </p:childTnLst>
                                </p:cTn>
                              </p:par>
                              <p:par>
                                <p:cTn id="32" presetID="21" presetClass="emph" presetSubtype="0" fill="hold" nodeType="withEffect">
                                  <p:stCondLst>
                                    <p:cond delay="0"/>
                                  </p:stCondLst>
                                  <p:childTnLst>
                                    <p:animClr clrSpc="hsl" dir="cw">
                                      <p:cBhvr override="childStyle">
                                        <p:cTn id="33" dur="500" fill="hold"/>
                                        <p:tgtEl>
                                          <p:spTgt spid="4"/>
                                        </p:tgtEl>
                                        <p:attrNameLst>
                                          <p:attrName>style.color</p:attrName>
                                        </p:attrNameLst>
                                      </p:cBhvr>
                                      <p:by>
                                        <p:hsl h="7200000" s="0" l="0"/>
                                      </p:by>
                                    </p:animClr>
                                    <p:animClr clrSpc="hsl" dir="cw">
                                      <p:cBhvr>
                                        <p:cTn id="34" dur="500" fill="hold"/>
                                        <p:tgtEl>
                                          <p:spTgt spid="4"/>
                                        </p:tgtEl>
                                        <p:attrNameLst>
                                          <p:attrName>fillcolor</p:attrName>
                                        </p:attrNameLst>
                                      </p:cBhvr>
                                      <p:by>
                                        <p:hsl h="7200000" s="0" l="0"/>
                                      </p:by>
                                    </p:animClr>
                                    <p:animClr clrSpc="hsl" dir="cw">
                                      <p:cBhvr>
                                        <p:cTn id="35" dur="500" fill="hold"/>
                                        <p:tgtEl>
                                          <p:spTgt spid="4"/>
                                        </p:tgtEl>
                                        <p:attrNameLst>
                                          <p:attrName>stroke.color</p:attrName>
                                        </p:attrNameLst>
                                      </p:cBhvr>
                                      <p:by>
                                        <p:hsl h="7200000" s="0" l="0"/>
                                      </p:by>
                                    </p:animClr>
                                    <p:set>
                                      <p:cBhvr>
                                        <p:cTn id="36" dur="500" fill="hold"/>
                                        <p:tgtEl>
                                          <p:spTgt spid="4"/>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49" presetClass="exit" presetSubtype="0" accel="100000" fill="hold" grpId="2" nodeType="clickEffect">
                                  <p:stCondLst>
                                    <p:cond delay="0"/>
                                  </p:stCondLst>
                                  <p:childTnLst>
                                    <p:anim calcmode="lin" valueType="num">
                                      <p:cBhvr>
                                        <p:cTn id="40" dur="500"/>
                                        <p:tgtEl>
                                          <p:spTgt spid="2"/>
                                        </p:tgtEl>
                                        <p:attrNameLst>
                                          <p:attrName>ppt_w</p:attrName>
                                        </p:attrNameLst>
                                      </p:cBhvr>
                                      <p:tavLst>
                                        <p:tav tm="0">
                                          <p:val>
                                            <p:strVal val="ppt_w"/>
                                          </p:val>
                                        </p:tav>
                                        <p:tav tm="100000">
                                          <p:val>
                                            <p:fltVal val="0"/>
                                          </p:val>
                                        </p:tav>
                                      </p:tavLst>
                                    </p:anim>
                                    <p:anim calcmode="lin" valueType="num">
                                      <p:cBhvr>
                                        <p:cTn id="41" dur="500"/>
                                        <p:tgtEl>
                                          <p:spTgt spid="2"/>
                                        </p:tgtEl>
                                        <p:attrNameLst>
                                          <p:attrName>ppt_h</p:attrName>
                                        </p:attrNameLst>
                                      </p:cBhvr>
                                      <p:tavLst>
                                        <p:tav tm="0">
                                          <p:val>
                                            <p:strVal val="ppt_h"/>
                                          </p:val>
                                        </p:tav>
                                        <p:tav tm="100000">
                                          <p:val>
                                            <p:fltVal val="0"/>
                                          </p:val>
                                        </p:tav>
                                      </p:tavLst>
                                    </p:anim>
                                    <p:anim calcmode="lin" valueType="num">
                                      <p:cBhvr>
                                        <p:cTn id="42" dur="500"/>
                                        <p:tgtEl>
                                          <p:spTgt spid="2"/>
                                        </p:tgtEl>
                                        <p:attrNameLst>
                                          <p:attrName>style.rotation</p:attrName>
                                        </p:attrNameLst>
                                      </p:cBhvr>
                                      <p:tavLst>
                                        <p:tav tm="0">
                                          <p:val>
                                            <p:fltVal val="0"/>
                                          </p:val>
                                        </p:tav>
                                        <p:tav tm="100000">
                                          <p:val>
                                            <p:fltVal val="360"/>
                                          </p:val>
                                        </p:tav>
                                      </p:tavLst>
                                    </p:anim>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49" presetClass="exit" presetSubtype="0" accel="100000" fill="hold" grpId="2" nodeType="withEffect">
                                  <p:stCondLst>
                                    <p:cond delay="0"/>
                                  </p:stCondLst>
                                  <p:childTnLst>
                                    <p:anim calcmode="lin" valueType="num">
                                      <p:cBhvr>
                                        <p:cTn id="46" dur="500"/>
                                        <p:tgtEl>
                                          <p:spTgt spid="3">
                                            <p:txEl>
                                              <p:pRg st="0" end="0"/>
                                            </p:txEl>
                                          </p:spTgt>
                                        </p:tgtEl>
                                        <p:attrNameLst>
                                          <p:attrName>ppt_w</p:attrName>
                                        </p:attrNameLst>
                                      </p:cBhvr>
                                      <p:tavLst>
                                        <p:tav tm="0">
                                          <p:val>
                                            <p:strVal val="ppt_w"/>
                                          </p:val>
                                        </p:tav>
                                        <p:tav tm="100000">
                                          <p:val>
                                            <p:fltVal val="0"/>
                                          </p:val>
                                        </p:tav>
                                      </p:tavLst>
                                    </p:anim>
                                    <p:anim calcmode="lin" valueType="num">
                                      <p:cBhvr>
                                        <p:cTn id="47" dur="500"/>
                                        <p:tgtEl>
                                          <p:spTgt spid="3">
                                            <p:txEl>
                                              <p:pRg st="0" end="0"/>
                                            </p:txEl>
                                          </p:spTgt>
                                        </p:tgtEl>
                                        <p:attrNameLst>
                                          <p:attrName>ppt_h</p:attrName>
                                        </p:attrNameLst>
                                      </p:cBhvr>
                                      <p:tavLst>
                                        <p:tav tm="0">
                                          <p:val>
                                            <p:strVal val="ppt_h"/>
                                          </p:val>
                                        </p:tav>
                                        <p:tav tm="100000">
                                          <p:val>
                                            <p:fltVal val="0"/>
                                          </p:val>
                                        </p:tav>
                                      </p:tavLst>
                                    </p:anim>
                                    <p:anim calcmode="lin" valueType="num">
                                      <p:cBhvr>
                                        <p:cTn id="48" dur="500"/>
                                        <p:tgtEl>
                                          <p:spTgt spid="3">
                                            <p:txEl>
                                              <p:pRg st="0" end="0"/>
                                            </p:txEl>
                                          </p:spTgt>
                                        </p:tgtEl>
                                        <p:attrNameLst>
                                          <p:attrName>style.rotation</p:attrName>
                                        </p:attrNameLst>
                                      </p:cBhvr>
                                      <p:tavLst>
                                        <p:tav tm="0">
                                          <p:val>
                                            <p:fltVal val="0"/>
                                          </p:val>
                                        </p:tav>
                                        <p:tav tm="100000">
                                          <p:val>
                                            <p:fltVal val="360"/>
                                          </p:val>
                                        </p:tav>
                                      </p:tavLst>
                                    </p:anim>
                                    <p:animEffect transition="out" filter="fade">
                                      <p:cBhvr>
                                        <p:cTn id="49" dur="500"/>
                                        <p:tgtEl>
                                          <p:spTgt spid="3">
                                            <p:txEl>
                                              <p:pRg st="0" end="0"/>
                                            </p:txEl>
                                          </p:spTgt>
                                        </p:tgtEl>
                                      </p:cBhvr>
                                    </p:animEffect>
                                    <p:set>
                                      <p:cBhvr>
                                        <p:cTn id="50" dur="1" fill="hold">
                                          <p:stCondLst>
                                            <p:cond delay="499"/>
                                          </p:stCondLst>
                                        </p:cTn>
                                        <p:tgtEl>
                                          <p:spTgt spid="3">
                                            <p:txEl>
                                              <p:pRg st="0" end="0"/>
                                            </p:txEl>
                                          </p:spTgt>
                                        </p:tgtEl>
                                        <p:attrNameLst>
                                          <p:attrName>style.visibility</p:attrName>
                                        </p:attrNameLst>
                                      </p:cBhvr>
                                      <p:to>
                                        <p:strVal val="hidden"/>
                                      </p:to>
                                    </p:set>
                                  </p:childTnLst>
                                </p:cTn>
                              </p:par>
                              <p:par>
                                <p:cTn id="51" presetID="49" presetClass="exit" presetSubtype="0" accel="100000" fill="hold" nodeType="withEffect">
                                  <p:stCondLst>
                                    <p:cond delay="0"/>
                                  </p:stCondLst>
                                  <p:childTnLst>
                                    <p:anim calcmode="lin" valueType="num">
                                      <p:cBhvr>
                                        <p:cTn id="52" dur="500"/>
                                        <p:tgtEl>
                                          <p:spTgt spid="4"/>
                                        </p:tgtEl>
                                        <p:attrNameLst>
                                          <p:attrName>ppt_w</p:attrName>
                                        </p:attrNameLst>
                                      </p:cBhvr>
                                      <p:tavLst>
                                        <p:tav tm="0">
                                          <p:val>
                                            <p:strVal val="ppt_w"/>
                                          </p:val>
                                        </p:tav>
                                        <p:tav tm="100000">
                                          <p:val>
                                            <p:fltVal val="0"/>
                                          </p:val>
                                        </p:tav>
                                      </p:tavLst>
                                    </p:anim>
                                    <p:anim calcmode="lin" valueType="num">
                                      <p:cBhvr>
                                        <p:cTn id="53" dur="500"/>
                                        <p:tgtEl>
                                          <p:spTgt spid="4"/>
                                        </p:tgtEl>
                                        <p:attrNameLst>
                                          <p:attrName>ppt_h</p:attrName>
                                        </p:attrNameLst>
                                      </p:cBhvr>
                                      <p:tavLst>
                                        <p:tav tm="0">
                                          <p:val>
                                            <p:strVal val="ppt_h"/>
                                          </p:val>
                                        </p:tav>
                                        <p:tav tm="100000">
                                          <p:val>
                                            <p:fltVal val="0"/>
                                          </p:val>
                                        </p:tav>
                                      </p:tavLst>
                                    </p:anim>
                                    <p:anim calcmode="lin" valueType="num">
                                      <p:cBhvr>
                                        <p:cTn id="54" dur="500"/>
                                        <p:tgtEl>
                                          <p:spTgt spid="4"/>
                                        </p:tgtEl>
                                        <p:attrNameLst>
                                          <p:attrName>style.rotation</p:attrName>
                                        </p:attrNameLst>
                                      </p:cBhvr>
                                      <p:tavLst>
                                        <p:tav tm="0">
                                          <p:val>
                                            <p:fltVal val="0"/>
                                          </p:val>
                                        </p:tav>
                                        <p:tav tm="100000">
                                          <p:val>
                                            <p:fltVal val="360"/>
                                          </p:val>
                                        </p:tav>
                                      </p:tavLst>
                                    </p:anim>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8" presetClass="path" presetSubtype="0" accel="50000" decel="50000" fill="hold" grpId="3" nodeType="clickEffect">
                                  <p:stCondLst>
                                    <p:cond delay="0"/>
                                  </p:stCondLst>
                                  <p:childTnLst>
                                    <p:animMotion origin="layout" path="M 0 0 L 0.167 0 L 0.21 0.167 L -0.04 0.167 L 0 0 Z" pathEditMode="relative" ptsTypes="">
                                      <p:cBhvr>
                                        <p:cTn id="60" dur="2000" fill="hold"/>
                                        <p:tgtEl>
                                          <p:spTgt spid="2"/>
                                        </p:tgtEl>
                                        <p:attrNameLst>
                                          <p:attrName>ppt_x</p:attrName>
                                          <p:attrName>ppt_y</p:attrName>
                                        </p:attrNameLst>
                                      </p:cBhvr>
                                    </p:animMotion>
                                  </p:childTnLst>
                                </p:cTn>
                              </p:par>
                              <p:par>
                                <p:cTn id="61" presetID="8" presetClass="path" presetSubtype="0" accel="50000" decel="50000" fill="hold" grpId="3" nodeType="withEffect">
                                  <p:stCondLst>
                                    <p:cond delay="0"/>
                                  </p:stCondLst>
                                  <p:childTnLst>
                                    <p:animMotion origin="layout" path="M 0 0 L 0.167 0 L 0.21 0.167 L -0.04 0.167 L 0 0 Z" pathEditMode="relative" ptsTypes="">
                                      <p:cBhvr>
                                        <p:cTn id="62" dur="2000" fill="hold"/>
                                        <p:tgtEl>
                                          <p:spTgt spid="3">
                                            <p:txEl>
                                              <p:pRg st="0" end="0"/>
                                            </p:txEl>
                                          </p:spTgt>
                                        </p:tgtEl>
                                        <p:attrNameLst>
                                          <p:attrName>ppt_x</p:attrName>
                                          <p:attrName>ppt_y</p:attrName>
                                        </p:attrNameLst>
                                      </p:cBhvr>
                                    </p:animMotion>
                                  </p:childTnLst>
                                </p:cTn>
                              </p:par>
                              <p:par>
                                <p:cTn id="63" presetID="8" presetClass="path" presetSubtype="0" accel="50000" decel="50000" fill="hold" nodeType="withEffect">
                                  <p:stCondLst>
                                    <p:cond delay="0"/>
                                  </p:stCondLst>
                                  <p:childTnLst>
                                    <p:animMotion origin="layout" path="M 0 0 L 0.167 0 L 0.21 0.167 L -0.04 0.167 L 0 0 Z" pathEditMode="relative" ptsTypes="">
                                      <p:cBhvr>
                                        <p:cTn id="64"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MEMORIA RAM</a:t>
            </a:r>
            <a:endParaRPr lang="es-GT" dirty="0"/>
          </a:p>
        </p:txBody>
      </p:sp>
      <p:sp>
        <p:nvSpPr>
          <p:cNvPr id="3" name="Marcador de contenido 2"/>
          <p:cNvSpPr>
            <a:spLocks noGrp="1"/>
          </p:cNvSpPr>
          <p:nvPr>
            <p:ph idx="1"/>
          </p:nvPr>
        </p:nvSpPr>
        <p:spPr/>
        <p:txBody>
          <a:bodyPr/>
          <a:lstStyle/>
          <a:p>
            <a:r>
              <a:rPr lang="es-ES" dirty="0"/>
              <a:t>La memoria RAM se compone de una placa de circuito impreso (PCB) sobre la que se montan los chips de memoria que almacenan datos temporalmente, y los pines de conexión que permiten la comunicación con la placa base. Es una memoria volátil de acceso aleatorio donde se cargan los programas en ejecución, pero sus datos se borran al apagar el equipo. </a:t>
            </a:r>
            <a:endParaRPr lang="es-GT" dirty="0"/>
          </a:p>
        </p:txBody>
      </p:sp>
      <p:pic>
        <p:nvPicPr>
          <p:cNvPr id="4" name="Imagen 3"/>
          <p:cNvPicPr>
            <a:picLocks noChangeAspect="1"/>
          </p:cNvPicPr>
          <p:nvPr/>
        </p:nvPicPr>
        <p:blipFill>
          <a:blip r:embed="rId2"/>
          <a:stretch>
            <a:fillRect/>
          </a:stretch>
        </p:blipFill>
        <p:spPr>
          <a:xfrm>
            <a:off x="5062539" y="4377267"/>
            <a:ext cx="4644036" cy="2195511"/>
          </a:xfrm>
          <a:prstGeom prst="rect">
            <a:avLst/>
          </a:prstGeom>
        </p:spPr>
      </p:pic>
    </p:spTree>
    <p:extLst>
      <p:ext uri="{BB962C8B-B14F-4D97-AF65-F5344CB8AC3E}">
        <p14:creationId xmlns:p14="http://schemas.microsoft.com/office/powerpoint/2010/main" val="22226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1" nodeType="clickEffect">
                                  <p:stCondLst>
                                    <p:cond delay="0"/>
                                  </p:stCondLst>
                                  <p:childTnLst>
                                    <p:animRot by="21600000">
                                      <p:cBhvr>
                                        <p:cTn id="17" dur="2000" fill="hold"/>
                                        <p:tgtEl>
                                          <p:spTgt spid="2"/>
                                        </p:tgtEl>
                                        <p:attrNameLst>
                                          <p:attrName>r</p:attrName>
                                        </p:attrNameLst>
                                      </p:cBhvr>
                                    </p:animRot>
                                  </p:childTnLst>
                                </p:cTn>
                              </p:par>
                              <p:par>
                                <p:cTn id="18" presetID="8" presetClass="emph" presetSubtype="0" fill="hold" grpId="1" nodeType="withEffect">
                                  <p:stCondLst>
                                    <p:cond delay="0"/>
                                  </p:stCondLst>
                                  <p:childTnLst>
                                    <p:animRot by="21600000">
                                      <p:cBhvr>
                                        <p:cTn id="19" dur="2000" fill="hold"/>
                                        <p:tgtEl>
                                          <p:spTgt spid="3">
                                            <p:txEl>
                                              <p:pRg st="0" end="0"/>
                                            </p:txEl>
                                          </p:spTgt>
                                        </p:tgtEl>
                                        <p:attrNameLst>
                                          <p:attrName>r</p:attrName>
                                        </p:attrNameLst>
                                      </p:cBhvr>
                                    </p:animRot>
                                  </p:childTnLst>
                                </p:cTn>
                              </p:par>
                              <p:par>
                                <p:cTn id="20" presetID="8" presetClass="emph" presetSubtype="0" fill="hold" nodeType="withEffect">
                                  <p:stCondLst>
                                    <p:cond delay="0"/>
                                  </p:stCondLst>
                                  <p:childTnLst>
                                    <p:animRot by="21600000">
                                      <p:cBhvr>
                                        <p:cTn id="21" dur="2000" fill="hold"/>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2" nodeType="clickEffect">
                                  <p:stCondLst>
                                    <p:cond delay="0"/>
                                  </p:stCondLst>
                                  <p:childTnLst>
                                    <p:set>
                                      <p:cBhvr>
                                        <p:cTn id="25" dur="1" fill="hold">
                                          <p:stCondLst>
                                            <p:cond delay="0"/>
                                          </p:stCondLst>
                                        </p:cTn>
                                        <p:tgtEl>
                                          <p:spTgt spid="2"/>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9" presetClass="path" presetSubtype="0" accel="50000" decel="50000" fill="hold" grpId="3" nodeType="clickEffect">
                                  <p:stCondLst>
                                    <p:cond delay="0"/>
                                  </p:stCondLst>
                                  <p:childTnLst>
                                    <p:animMotion origin="layout" path="M 0 0 C 0 0.035 0.028 0.062 0.062 0.062 C 0.097 0.062 0.125 0.035 0.125 0 C 0.125 -0.035 0.153 -0.062 0.188 -0.062 C 0.222 -0.062 0.25 -0.035 0.25 0 E" pathEditMode="relative" ptsTypes="">
                                      <p:cBhvr>
                                        <p:cTn id="33" dur="2000" fill="hold"/>
                                        <p:tgtEl>
                                          <p:spTgt spid="2"/>
                                        </p:tgtEl>
                                        <p:attrNameLst>
                                          <p:attrName>ppt_x</p:attrName>
                                          <p:attrName>ppt_y</p:attrName>
                                        </p:attrNameLst>
                                      </p:cBhvr>
                                    </p:animMotion>
                                  </p:childTnLst>
                                </p:cTn>
                              </p:par>
                              <p:par>
                                <p:cTn id="34" presetID="39" presetClass="path" presetSubtype="0" accel="50000" decel="50000" fill="hold" grpId="3" nodeType="withEffect">
                                  <p:stCondLst>
                                    <p:cond delay="0"/>
                                  </p:stCondLst>
                                  <p:childTnLst>
                                    <p:animMotion origin="layout" path="M 0 0 C 0 0.035 0.028 0.062 0.062 0.062 C 0.097 0.062 0.125 0.035 0.125 0 C 0.125 -0.035 0.153 -0.062 0.188 -0.062 C 0.222 -0.062 0.25 -0.035 0.25 0 E" pathEditMode="relative" ptsTypes="">
                                      <p:cBhvr>
                                        <p:cTn id="35" dur="2000" fill="hold"/>
                                        <p:tgtEl>
                                          <p:spTgt spid="3">
                                            <p:txEl>
                                              <p:pRg st="0" end="0"/>
                                            </p:txEl>
                                          </p:spTgt>
                                        </p:tgtEl>
                                        <p:attrNameLst>
                                          <p:attrName>ppt_x</p:attrName>
                                          <p:attrName>ppt_y</p:attrName>
                                        </p:attrNameLst>
                                      </p:cBhvr>
                                    </p:animMotion>
                                  </p:childTnLst>
                                </p:cTn>
                              </p:par>
                              <p:par>
                                <p:cTn id="36" presetID="39" presetClass="path" presetSubtype="0" accel="50000" decel="50000" fill="hold" nodeType="withEffect">
                                  <p:stCondLst>
                                    <p:cond delay="0"/>
                                  </p:stCondLst>
                                  <p:childTnLst>
                                    <p:animMotion origin="layout" path="M 0 0 C 0 0.035 0.028 0.062 0.062 0.062 C 0.097 0.062 0.125 0.035 0.125 0 C 0.125 -0.035 0.153 -0.062 0.188 -0.062 C 0.222 -0.062 0.25 -0.035 0.25 0 E" pathEditMode="relative" ptsTypes="">
                                      <p:cBhvr>
                                        <p:cTn id="37"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4547" y="779384"/>
            <a:ext cx="9905998" cy="1478570"/>
          </a:xfrm>
        </p:spPr>
        <p:txBody>
          <a:bodyPr/>
          <a:lstStyle/>
          <a:p>
            <a:r>
              <a:rPr lang="es-ES" dirty="0" smtClean="0"/>
              <a:t>DISCO DURO</a:t>
            </a:r>
            <a:endParaRPr lang="es-GT" dirty="0"/>
          </a:p>
        </p:txBody>
      </p:sp>
      <p:sp>
        <p:nvSpPr>
          <p:cNvPr id="3" name="Marcador de contenido 2"/>
          <p:cNvSpPr>
            <a:spLocks noGrp="1"/>
          </p:cNvSpPr>
          <p:nvPr>
            <p:ph idx="1"/>
          </p:nvPr>
        </p:nvSpPr>
        <p:spPr>
          <a:xfrm>
            <a:off x="1234546" y="2410353"/>
            <a:ext cx="9905999" cy="3541714"/>
          </a:xfrm>
        </p:spPr>
        <p:txBody>
          <a:bodyPr/>
          <a:lstStyle/>
          <a:p>
            <a:r>
              <a:rPr lang="es-ES" dirty="0"/>
              <a:t>Las partes internas principales de un disco duro son los platos, donde se almacenan los datos magnéticamente; los cabezales de lectura/escritura, que acceden a la información en los platos; el brazo actuador, que mueve los cabezales; el motor del husillo, que hace girar los platos; y la placa de circuito impreso (PCB) o tarjeta controladora, que controla las funciones electrónicas. </a:t>
            </a:r>
            <a:endParaRPr lang="es-GT" dirty="0"/>
          </a:p>
        </p:txBody>
      </p:sp>
      <p:pic>
        <p:nvPicPr>
          <p:cNvPr id="4" name="Imagen 3"/>
          <p:cNvPicPr>
            <a:picLocks noChangeAspect="1"/>
          </p:cNvPicPr>
          <p:nvPr/>
        </p:nvPicPr>
        <p:blipFill>
          <a:blip r:embed="rId2"/>
          <a:stretch>
            <a:fillRect/>
          </a:stretch>
        </p:blipFill>
        <p:spPr>
          <a:xfrm>
            <a:off x="4198409" y="4603521"/>
            <a:ext cx="2693458" cy="1768176"/>
          </a:xfrm>
          <a:prstGeom prst="rect">
            <a:avLst/>
          </a:prstGeom>
        </p:spPr>
      </p:pic>
    </p:spTree>
    <p:extLst>
      <p:ext uri="{BB962C8B-B14F-4D97-AF65-F5344CB8AC3E}">
        <p14:creationId xmlns:p14="http://schemas.microsoft.com/office/powerpoint/2010/main" val="39706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2000"/>
                                        <p:tgtEl>
                                          <p:spTgt spid="3">
                                            <p:txEl>
                                              <p:pRg st="0" end="0"/>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1" nodeType="clickEffect">
                                  <p:stCondLst>
                                    <p:cond delay="0"/>
                                  </p:stCondLst>
                                  <p:childTnLst>
                                    <p:animEffect transition="out" filter="fade">
                                      <p:cBhvr>
                                        <p:cTn id="17" dur="500" tmFilter="0, 0; .2, .5; .8, .5; 1, 0"/>
                                        <p:tgtEl>
                                          <p:spTgt spid="2"/>
                                        </p:tgtEl>
                                      </p:cBhvr>
                                    </p:animEffect>
                                    <p:animScale>
                                      <p:cBhvr>
                                        <p:cTn id="18" dur="250" autoRev="1" fill="hold"/>
                                        <p:tgtEl>
                                          <p:spTgt spid="2"/>
                                        </p:tgtEl>
                                      </p:cBhvr>
                                      <p:by x="105000" y="105000"/>
                                    </p:animScale>
                                  </p:childTnLst>
                                </p:cTn>
                              </p:par>
                              <p:par>
                                <p:cTn id="19" presetID="26" presetClass="emph" presetSubtype="0" fill="hold" grpId="1" nodeType="withEffect">
                                  <p:stCondLst>
                                    <p:cond delay="0"/>
                                  </p:stCondLst>
                                  <p:childTnLst>
                                    <p:animEffect transition="out" filter="fade">
                                      <p:cBhvr>
                                        <p:cTn id="20" dur="500" tmFilter="0, 0; .2, .5; .8, .5; 1, 0"/>
                                        <p:tgtEl>
                                          <p:spTgt spid="3">
                                            <p:txEl>
                                              <p:pRg st="0" end="0"/>
                                            </p:txEl>
                                          </p:spTgt>
                                        </p:tgtEl>
                                      </p:cBhvr>
                                    </p:animEffect>
                                    <p:animScale>
                                      <p:cBhvr>
                                        <p:cTn id="21" dur="250" autoRev="1" fill="hold"/>
                                        <p:tgtEl>
                                          <p:spTgt spid="3">
                                            <p:txEl>
                                              <p:pRg st="0" end="0"/>
                                            </p:txEl>
                                          </p:spTgt>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4"/>
                                        </p:tgtEl>
                                      </p:cBhvr>
                                    </p:animEffect>
                                    <p:animScale>
                                      <p:cBhvr>
                                        <p:cTn id="24" dur="250" autoRev="1" fill="hold"/>
                                        <p:tgtEl>
                                          <p:spTgt spid="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2" nodeType="clickEffect">
                                  <p:stCondLst>
                                    <p:cond delay="0"/>
                                  </p:stCondLst>
                                  <p:childTnLst>
                                    <p:animEffect transition="out" filter="fade">
                                      <p:cBhvr>
                                        <p:cTn id="28" dur="1000"/>
                                        <p:tgtEl>
                                          <p:spTgt spid="2"/>
                                        </p:tgtEl>
                                      </p:cBhvr>
                                    </p:animEffect>
                                    <p:anim calcmode="lin" valueType="num">
                                      <p:cBhvr>
                                        <p:cTn id="29" dur="1000"/>
                                        <p:tgtEl>
                                          <p:spTgt spid="2"/>
                                        </p:tgtEl>
                                        <p:attrNameLst>
                                          <p:attrName>ppt_x</p:attrName>
                                        </p:attrNameLst>
                                      </p:cBhvr>
                                      <p:tavLst>
                                        <p:tav tm="0">
                                          <p:val>
                                            <p:strVal val="ppt_x"/>
                                          </p:val>
                                        </p:tav>
                                        <p:tav tm="100000">
                                          <p:val>
                                            <p:strVal val="ppt_x"/>
                                          </p:val>
                                        </p:tav>
                                      </p:tavLst>
                                    </p:anim>
                                    <p:anim calcmode="lin" valueType="num">
                                      <p:cBhvr>
                                        <p:cTn id="30" dur="1000"/>
                                        <p:tgtEl>
                                          <p:spTgt spid="2"/>
                                        </p:tgtEl>
                                        <p:attrNameLst>
                                          <p:attrName>ppt_y</p:attrName>
                                        </p:attrNameLst>
                                      </p:cBhvr>
                                      <p:tavLst>
                                        <p:tav tm="0">
                                          <p:val>
                                            <p:strVal val="ppt_y"/>
                                          </p:val>
                                        </p:tav>
                                        <p:tav tm="100000">
                                          <p:val>
                                            <p:strVal val="ppt_y+.1"/>
                                          </p:val>
                                        </p:tav>
                                      </p:tavLst>
                                    </p:anim>
                                    <p:set>
                                      <p:cBhvr>
                                        <p:cTn id="31" dur="1" fill="hold">
                                          <p:stCondLst>
                                            <p:cond delay="999"/>
                                          </p:stCondLst>
                                        </p:cTn>
                                        <p:tgtEl>
                                          <p:spTgt spid="2"/>
                                        </p:tgtEl>
                                        <p:attrNameLst>
                                          <p:attrName>style.visibility</p:attrName>
                                        </p:attrNameLst>
                                      </p:cBhvr>
                                      <p:to>
                                        <p:strVal val="hidden"/>
                                      </p:to>
                                    </p:set>
                                  </p:childTnLst>
                                </p:cTn>
                              </p:par>
                              <p:par>
                                <p:cTn id="32" presetID="42" presetClass="exit" presetSubtype="0" fill="hold" grpId="2" nodeType="withEffect">
                                  <p:stCondLst>
                                    <p:cond delay="0"/>
                                  </p:stCondLst>
                                  <p:childTnLst>
                                    <p:animEffect transition="out" filter="fade">
                                      <p:cBhvr>
                                        <p:cTn id="33" dur="1000"/>
                                        <p:tgtEl>
                                          <p:spTgt spid="3">
                                            <p:txEl>
                                              <p:pRg st="0" end="0"/>
                                            </p:txEl>
                                          </p:spTgt>
                                        </p:tgtEl>
                                      </p:cBhvr>
                                    </p:animEffect>
                                    <p:anim calcmode="lin" valueType="num">
                                      <p:cBhvr>
                                        <p:cTn id="3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p:tgtEl>
                                          <p:spTgt spid="3">
                                            <p:txEl>
                                              <p:pRg st="0" end="0"/>
                                            </p:txEl>
                                          </p:spTgt>
                                        </p:tgtEl>
                                        <p:attrNameLst>
                                          <p:attrName>ppt_y</p:attrName>
                                        </p:attrNameLst>
                                      </p:cBhvr>
                                      <p:tavLst>
                                        <p:tav tm="0">
                                          <p:val>
                                            <p:strVal val="ppt_y"/>
                                          </p:val>
                                        </p:tav>
                                        <p:tav tm="100000">
                                          <p:val>
                                            <p:strVal val="ppt_y+.1"/>
                                          </p:val>
                                        </p:tav>
                                      </p:tavLst>
                                    </p:anim>
                                    <p:set>
                                      <p:cBhvr>
                                        <p:cTn id="36" dur="1" fill="hold">
                                          <p:stCondLst>
                                            <p:cond delay="999"/>
                                          </p:stCondLst>
                                        </p:cTn>
                                        <p:tgtEl>
                                          <p:spTgt spid="3">
                                            <p:txEl>
                                              <p:pRg st="0" end="0"/>
                                            </p:txEl>
                                          </p:spTgt>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4"/>
                                        </p:tgtEl>
                                      </p:cBhvr>
                                    </p:animEffect>
                                    <p:anim calcmode="lin" valueType="num">
                                      <p:cBhvr>
                                        <p:cTn id="39" dur="1000"/>
                                        <p:tgtEl>
                                          <p:spTgt spid="4"/>
                                        </p:tgtEl>
                                        <p:attrNameLst>
                                          <p:attrName>ppt_x</p:attrName>
                                        </p:attrNameLst>
                                      </p:cBhvr>
                                      <p:tavLst>
                                        <p:tav tm="0">
                                          <p:val>
                                            <p:strVal val="ppt_x"/>
                                          </p:val>
                                        </p:tav>
                                        <p:tav tm="100000">
                                          <p:val>
                                            <p:strVal val="ppt_x"/>
                                          </p:val>
                                        </p:tav>
                                      </p:tavLst>
                                    </p:anim>
                                    <p:anim calcmode="lin" valueType="num">
                                      <p:cBhvr>
                                        <p:cTn id="40" dur="1000"/>
                                        <p:tgtEl>
                                          <p:spTgt spid="4"/>
                                        </p:tgtEl>
                                        <p:attrNameLst>
                                          <p:attrName>ppt_y</p:attrName>
                                        </p:attrNameLst>
                                      </p:cBhvr>
                                      <p:tavLst>
                                        <p:tav tm="0">
                                          <p:val>
                                            <p:strVal val="ppt_y"/>
                                          </p:val>
                                        </p:tav>
                                        <p:tav tm="100000">
                                          <p:val>
                                            <p:strVal val="ppt_y+.1"/>
                                          </p:val>
                                        </p:tav>
                                      </p:tavLst>
                                    </p:anim>
                                    <p:set>
                                      <p:cBhvr>
                                        <p:cTn id="41" dur="1" fill="hold">
                                          <p:stCondLst>
                                            <p:cond delay="999"/>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4" presetClass="path" presetSubtype="0" accel="50000" decel="50000" fill="hold" grpId="3" nodeType="clickEffect">
                                  <p:stCondLst>
                                    <p:cond delay="0"/>
                                  </p:stCondLst>
                                  <p:childTnLst>
                                    <p:animMotion origin="layout" path="M 0 0 L 0.178 0 L 0.25 0.121 L 0.072 0.121 L 0 0 Z" pathEditMode="relative" ptsTypes="">
                                      <p:cBhvr>
                                        <p:cTn id="45" dur="2000" fill="hold"/>
                                        <p:tgtEl>
                                          <p:spTgt spid="2"/>
                                        </p:tgtEl>
                                        <p:attrNameLst>
                                          <p:attrName>ppt_x</p:attrName>
                                          <p:attrName>ppt_y</p:attrName>
                                        </p:attrNameLst>
                                      </p:cBhvr>
                                    </p:animMotion>
                                  </p:childTnLst>
                                </p:cTn>
                              </p:par>
                              <p:par>
                                <p:cTn id="46" presetID="14" presetClass="path" presetSubtype="0" accel="50000" decel="50000" fill="hold" grpId="3" nodeType="withEffect">
                                  <p:stCondLst>
                                    <p:cond delay="0"/>
                                  </p:stCondLst>
                                  <p:childTnLst>
                                    <p:animMotion origin="layout" path="M 0 0 L 0.178 0 L 0.25 0.121 L 0.072 0.121 L 0 0 Z" pathEditMode="relative" ptsTypes="">
                                      <p:cBhvr>
                                        <p:cTn id="47" dur="2000" fill="hold"/>
                                        <p:tgtEl>
                                          <p:spTgt spid="3">
                                            <p:txEl>
                                              <p:pRg st="0" end="0"/>
                                            </p:txEl>
                                          </p:spTgt>
                                        </p:tgtEl>
                                        <p:attrNameLst>
                                          <p:attrName>ppt_x</p:attrName>
                                          <p:attrName>ppt_y</p:attrName>
                                        </p:attrNameLst>
                                      </p:cBhvr>
                                    </p:animMotion>
                                  </p:childTnLst>
                                </p:cTn>
                              </p:par>
                              <p:par>
                                <p:cTn id="48" presetID="14" presetClass="path" presetSubtype="0" accel="50000" decel="50000" fill="hold" nodeType="withEffect">
                                  <p:stCondLst>
                                    <p:cond delay="0"/>
                                  </p:stCondLst>
                                  <p:childTnLst>
                                    <p:animMotion origin="layout" path="M 0 0 L 0.178 0 L 0.25 0.121 L 0.072 0.121 L 0 0 Z" pathEditMode="relative" ptsTypes="">
                                      <p:cBhvr>
                                        <p:cTn id="49"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94718"/>
            <a:ext cx="9905998" cy="1478570"/>
          </a:xfrm>
        </p:spPr>
        <p:txBody>
          <a:bodyPr/>
          <a:lstStyle/>
          <a:p>
            <a:r>
              <a:rPr lang="es-ES" dirty="0" smtClean="0"/>
              <a:t>  FUENTE DE ALIMENTACION</a:t>
            </a:r>
            <a:endParaRPr lang="es-GT" dirty="0"/>
          </a:p>
        </p:txBody>
      </p:sp>
      <p:sp>
        <p:nvSpPr>
          <p:cNvPr id="3" name="Marcador de contenido 2"/>
          <p:cNvSpPr>
            <a:spLocks noGrp="1"/>
          </p:cNvSpPr>
          <p:nvPr>
            <p:ph idx="1"/>
          </p:nvPr>
        </p:nvSpPr>
        <p:spPr>
          <a:xfrm>
            <a:off x="1141412" y="2325687"/>
            <a:ext cx="9905999" cy="3541714"/>
          </a:xfrm>
        </p:spPr>
        <p:txBody>
          <a:bodyPr/>
          <a:lstStyle/>
          <a:p>
            <a:r>
              <a:rPr lang="es-ES" dirty="0"/>
              <a:t>Las partes internas principales de una fuente de alimentación incluyen el transformador, que cambia el voltaje, y el rectificador, que convierte la corriente alterna en continua. Otros componentes clave son el filtro (condensadores), que suaviza la señal eléctrica, y el regulador, que asegura voltajes estables para los componentes del PC. También hay un ventilador para el enfriamiento y, en el exterior, los cables que distribuyen la energía a los componentes de la computadora. </a:t>
            </a:r>
            <a:endParaRPr lang="es-GT" dirty="0"/>
          </a:p>
        </p:txBody>
      </p:sp>
      <p:pic>
        <p:nvPicPr>
          <p:cNvPr id="4" name="Imagen 3"/>
          <p:cNvPicPr>
            <a:picLocks noChangeAspect="1"/>
          </p:cNvPicPr>
          <p:nvPr/>
        </p:nvPicPr>
        <p:blipFill>
          <a:blip r:embed="rId2"/>
          <a:stretch>
            <a:fillRect/>
          </a:stretch>
        </p:blipFill>
        <p:spPr>
          <a:xfrm>
            <a:off x="6063192" y="5161303"/>
            <a:ext cx="2987675" cy="1572634"/>
          </a:xfrm>
          <a:prstGeom prst="rect">
            <a:avLst/>
          </a:prstGeom>
        </p:spPr>
      </p:pic>
    </p:spTree>
    <p:extLst>
      <p:ext uri="{BB962C8B-B14F-4D97-AF65-F5344CB8AC3E}">
        <p14:creationId xmlns:p14="http://schemas.microsoft.com/office/powerpoint/2010/main" val="27522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mph" presetSubtype="0" fill="hold" grpId="1" nodeType="clickEffect">
                                  <p:stCondLst>
                                    <p:cond delay="0"/>
                                  </p:stCondLst>
                                  <p:childTnLst>
                                    <p:animClr clrSpc="hsl" dir="cw">
                                      <p:cBhvr override="childStyle">
                                        <p:cTn id="26" dur="500" fill="hold"/>
                                        <p:tgtEl>
                                          <p:spTgt spid="2"/>
                                        </p:tgtEl>
                                        <p:attrNameLst>
                                          <p:attrName>style.color</p:attrName>
                                        </p:attrNameLst>
                                      </p:cBhvr>
                                      <p:by>
                                        <p:hsl h="10842353" s="0" l="0"/>
                                      </p:by>
                                    </p:animClr>
                                    <p:animClr clrSpc="hsl" dir="cw">
                                      <p:cBhvr>
                                        <p:cTn id="27" dur="500" fill="hold"/>
                                        <p:tgtEl>
                                          <p:spTgt spid="2"/>
                                        </p:tgtEl>
                                        <p:attrNameLst>
                                          <p:attrName>fillcolor</p:attrName>
                                        </p:attrNameLst>
                                      </p:cBhvr>
                                      <p:by>
                                        <p:hsl h="10842353" s="0" l="0"/>
                                      </p:by>
                                    </p:animClr>
                                    <p:animClr clrSpc="hsl" dir="cw">
                                      <p:cBhvr>
                                        <p:cTn id="28" dur="500" fill="hold"/>
                                        <p:tgtEl>
                                          <p:spTgt spid="2"/>
                                        </p:tgtEl>
                                        <p:attrNameLst>
                                          <p:attrName>stroke.color</p:attrName>
                                        </p:attrNameLst>
                                      </p:cBhvr>
                                      <p:by>
                                        <p:hsl h="10842353" s="0" l="0"/>
                                      </p:by>
                                    </p:animClr>
                                    <p:set>
                                      <p:cBhvr>
                                        <p:cTn id="29" dur="500" fill="hold"/>
                                        <p:tgtEl>
                                          <p:spTgt spid="2"/>
                                        </p:tgtEl>
                                        <p:attrNameLst>
                                          <p:attrName>fill.type</p:attrName>
                                        </p:attrNameLst>
                                      </p:cBhvr>
                                      <p:to>
                                        <p:strVal val="solid"/>
                                      </p:to>
                                    </p:set>
                                  </p:childTnLst>
                                </p:cTn>
                              </p:par>
                              <p:par>
                                <p:cTn id="30" presetID="23" presetClass="emph" presetSubtype="0" fill="hold" grpId="1" nodeType="withEffect">
                                  <p:stCondLst>
                                    <p:cond delay="0"/>
                                  </p:stCondLst>
                                  <p:childTnLst>
                                    <p:animClr clrSpc="hsl" dir="cw">
                                      <p:cBhvr override="childStyle">
                                        <p:cTn id="31" dur="500" fill="hold"/>
                                        <p:tgtEl>
                                          <p:spTgt spid="3">
                                            <p:txEl>
                                              <p:pRg st="0" end="0"/>
                                            </p:txEl>
                                          </p:spTgt>
                                        </p:tgtEl>
                                        <p:attrNameLst>
                                          <p:attrName>style.color</p:attrName>
                                        </p:attrNameLst>
                                      </p:cBhvr>
                                      <p:by>
                                        <p:hsl h="10842353" s="0" l="0"/>
                                      </p:by>
                                    </p:animClr>
                                    <p:animClr clrSpc="hsl" dir="cw">
                                      <p:cBhvr>
                                        <p:cTn id="32" dur="500" fill="hold"/>
                                        <p:tgtEl>
                                          <p:spTgt spid="3">
                                            <p:txEl>
                                              <p:pRg st="0" end="0"/>
                                            </p:txEl>
                                          </p:spTgt>
                                        </p:tgtEl>
                                        <p:attrNameLst>
                                          <p:attrName>fillcolor</p:attrName>
                                        </p:attrNameLst>
                                      </p:cBhvr>
                                      <p:by>
                                        <p:hsl h="10842353" s="0" l="0"/>
                                      </p:by>
                                    </p:animClr>
                                    <p:animClr clrSpc="hsl" dir="cw">
                                      <p:cBhvr>
                                        <p:cTn id="33" dur="500" fill="hold"/>
                                        <p:tgtEl>
                                          <p:spTgt spid="3">
                                            <p:txEl>
                                              <p:pRg st="0" end="0"/>
                                            </p:txEl>
                                          </p:spTgt>
                                        </p:tgtEl>
                                        <p:attrNameLst>
                                          <p:attrName>stroke.color</p:attrName>
                                        </p:attrNameLst>
                                      </p:cBhvr>
                                      <p:by>
                                        <p:hsl h="10842353" s="0" l="0"/>
                                      </p:by>
                                    </p:animClr>
                                    <p:set>
                                      <p:cBhvr>
                                        <p:cTn id="34" dur="500" fill="hold"/>
                                        <p:tgtEl>
                                          <p:spTgt spid="3">
                                            <p:txEl>
                                              <p:pRg st="0" end="0"/>
                                            </p:txEl>
                                          </p:spTgt>
                                        </p:tgtEl>
                                        <p:attrNameLst>
                                          <p:attrName>fill.type</p:attrName>
                                        </p:attrNameLst>
                                      </p:cBhvr>
                                      <p:to>
                                        <p:strVal val="solid"/>
                                      </p:to>
                                    </p:set>
                                  </p:childTnLst>
                                </p:cTn>
                              </p:par>
                              <p:par>
                                <p:cTn id="35" presetID="23" presetClass="emph" presetSubtype="0" fill="hold" nodeType="withEffect">
                                  <p:stCondLst>
                                    <p:cond delay="0"/>
                                  </p:stCondLst>
                                  <p:childTnLst>
                                    <p:animClr clrSpc="hsl" dir="cw">
                                      <p:cBhvr override="childStyle">
                                        <p:cTn id="36" dur="500" fill="hold"/>
                                        <p:tgtEl>
                                          <p:spTgt spid="4"/>
                                        </p:tgtEl>
                                        <p:attrNameLst>
                                          <p:attrName>style.color</p:attrName>
                                        </p:attrNameLst>
                                      </p:cBhvr>
                                      <p:by>
                                        <p:hsl h="10842353" s="0" l="0"/>
                                      </p:by>
                                    </p:animClr>
                                    <p:animClr clrSpc="hsl" dir="cw">
                                      <p:cBhvr>
                                        <p:cTn id="37" dur="500" fill="hold"/>
                                        <p:tgtEl>
                                          <p:spTgt spid="4"/>
                                        </p:tgtEl>
                                        <p:attrNameLst>
                                          <p:attrName>fillcolor</p:attrName>
                                        </p:attrNameLst>
                                      </p:cBhvr>
                                      <p:by>
                                        <p:hsl h="10842353" s="0" l="0"/>
                                      </p:by>
                                    </p:animClr>
                                    <p:animClr clrSpc="hsl" dir="cw">
                                      <p:cBhvr>
                                        <p:cTn id="38" dur="500" fill="hold"/>
                                        <p:tgtEl>
                                          <p:spTgt spid="4"/>
                                        </p:tgtEl>
                                        <p:attrNameLst>
                                          <p:attrName>stroke.color</p:attrName>
                                        </p:attrNameLst>
                                      </p:cBhvr>
                                      <p:by>
                                        <p:hsl h="10842353" s="0" l="0"/>
                                      </p:by>
                                    </p:animClr>
                                    <p:set>
                                      <p:cBhvr>
                                        <p:cTn id="39" dur="500" fill="hold"/>
                                        <p:tgtEl>
                                          <p:spTgt spid="4"/>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50" presetClass="exit" presetSubtype="0" accel="100000" fill="hold" grpId="2" nodeType="clickEffect">
                                  <p:stCondLst>
                                    <p:cond delay="0"/>
                                  </p:stCondLst>
                                  <p:childTnLst>
                                    <p:anim calcmode="lin" valueType="num">
                                      <p:cBhvr>
                                        <p:cTn id="43" dur="1000"/>
                                        <p:tgtEl>
                                          <p:spTgt spid="2"/>
                                        </p:tgtEl>
                                        <p:attrNameLst>
                                          <p:attrName>ppt_w</p:attrName>
                                        </p:attrNameLst>
                                      </p:cBhvr>
                                      <p:tavLst>
                                        <p:tav tm="0">
                                          <p:val>
                                            <p:strVal val="ppt_w"/>
                                          </p:val>
                                        </p:tav>
                                        <p:tav tm="100000">
                                          <p:val>
                                            <p:strVal val="ppt_w+.3"/>
                                          </p:val>
                                        </p:tav>
                                      </p:tavLst>
                                    </p:anim>
                                    <p:anim calcmode="lin" valueType="num">
                                      <p:cBhvr>
                                        <p:cTn id="44" dur="1000"/>
                                        <p:tgtEl>
                                          <p:spTgt spid="2"/>
                                        </p:tgtEl>
                                        <p:attrNameLst>
                                          <p:attrName>ppt_h</p:attrName>
                                        </p:attrNameLst>
                                      </p:cBhvr>
                                      <p:tavLst>
                                        <p:tav tm="0">
                                          <p:val>
                                            <p:strVal val="ppt_h"/>
                                          </p:val>
                                        </p:tav>
                                        <p:tav tm="100000">
                                          <p:val>
                                            <p:strVal val="ppt_h"/>
                                          </p:val>
                                        </p:tav>
                                      </p:tavLst>
                                    </p:anim>
                                    <p:animEffect transition="out" filter="fade">
                                      <p:cBhvr>
                                        <p:cTn id="45" dur="1000"/>
                                        <p:tgtEl>
                                          <p:spTgt spid="2"/>
                                        </p:tgtEl>
                                      </p:cBhvr>
                                    </p:animEffect>
                                    <p:set>
                                      <p:cBhvr>
                                        <p:cTn id="46" dur="1" fill="hold">
                                          <p:stCondLst>
                                            <p:cond delay="999"/>
                                          </p:stCondLst>
                                        </p:cTn>
                                        <p:tgtEl>
                                          <p:spTgt spid="2"/>
                                        </p:tgtEl>
                                        <p:attrNameLst>
                                          <p:attrName>style.visibility</p:attrName>
                                        </p:attrNameLst>
                                      </p:cBhvr>
                                      <p:to>
                                        <p:strVal val="hidden"/>
                                      </p:to>
                                    </p:set>
                                  </p:childTnLst>
                                </p:cTn>
                              </p:par>
                              <p:par>
                                <p:cTn id="47" presetID="50" presetClass="exit" presetSubtype="0" accel="100000" fill="hold" grpId="2" nodeType="withEffect">
                                  <p:stCondLst>
                                    <p:cond delay="0"/>
                                  </p:stCondLst>
                                  <p:childTnLst>
                                    <p:anim calcmode="lin" valueType="num">
                                      <p:cBhvr>
                                        <p:cTn id="48" dur="1000"/>
                                        <p:tgtEl>
                                          <p:spTgt spid="3">
                                            <p:txEl>
                                              <p:pRg st="0" end="0"/>
                                            </p:txEl>
                                          </p:spTgt>
                                        </p:tgtEl>
                                        <p:attrNameLst>
                                          <p:attrName>ppt_w</p:attrName>
                                        </p:attrNameLst>
                                      </p:cBhvr>
                                      <p:tavLst>
                                        <p:tav tm="0">
                                          <p:val>
                                            <p:strVal val="ppt_w"/>
                                          </p:val>
                                        </p:tav>
                                        <p:tav tm="100000">
                                          <p:val>
                                            <p:strVal val="ppt_w+.3"/>
                                          </p:val>
                                        </p:tav>
                                      </p:tavLst>
                                    </p:anim>
                                    <p:anim calcmode="lin" valueType="num">
                                      <p:cBhvr>
                                        <p:cTn id="49"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50" dur="1000"/>
                                        <p:tgtEl>
                                          <p:spTgt spid="3">
                                            <p:txEl>
                                              <p:pRg st="0" end="0"/>
                                            </p:txEl>
                                          </p:spTgt>
                                        </p:tgtEl>
                                      </p:cBhvr>
                                    </p:animEffect>
                                    <p:set>
                                      <p:cBhvr>
                                        <p:cTn id="51" dur="1" fill="hold">
                                          <p:stCondLst>
                                            <p:cond delay="999"/>
                                          </p:stCondLst>
                                        </p:cTn>
                                        <p:tgtEl>
                                          <p:spTgt spid="3">
                                            <p:txEl>
                                              <p:pRg st="0" end="0"/>
                                            </p:txEl>
                                          </p:spTgt>
                                        </p:tgtEl>
                                        <p:attrNameLst>
                                          <p:attrName>style.visibility</p:attrName>
                                        </p:attrNameLst>
                                      </p:cBhvr>
                                      <p:to>
                                        <p:strVal val="hidden"/>
                                      </p:to>
                                    </p:set>
                                  </p:childTnLst>
                                </p:cTn>
                              </p:par>
                              <p:par>
                                <p:cTn id="52" presetID="50" presetClass="exit" presetSubtype="0" accel="100000" fill="hold" nodeType="withEffect">
                                  <p:stCondLst>
                                    <p:cond delay="0"/>
                                  </p:stCondLst>
                                  <p:childTnLst>
                                    <p:anim calcmode="lin" valueType="num">
                                      <p:cBhvr>
                                        <p:cTn id="53" dur="1000"/>
                                        <p:tgtEl>
                                          <p:spTgt spid="4"/>
                                        </p:tgtEl>
                                        <p:attrNameLst>
                                          <p:attrName>ppt_w</p:attrName>
                                        </p:attrNameLst>
                                      </p:cBhvr>
                                      <p:tavLst>
                                        <p:tav tm="0">
                                          <p:val>
                                            <p:strVal val="ppt_w"/>
                                          </p:val>
                                        </p:tav>
                                        <p:tav tm="100000">
                                          <p:val>
                                            <p:strVal val="ppt_w+.3"/>
                                          </p:val>
                                        </p:tav>
                                      </p:tavLst>
                                    </p:anim>
                                    <p:anim calcmode="lin" valueType="num">
                                      <p:cBhvr>
                                        <p:cTn id="54" dur="1000"/>
                                        <p:tgtEl>
                                          <p:spTgt spid="4"/>
                                        </p:tgtEl>
                                        <p:attrNameLst>
                                          <p:attrName>ppt_h</p:attrName>
                                        </p:attrNameLst>
                                      </p:cBhvr>
                                      <p:tavLst>
                                        <p:tav tm="0">
                                          <p:val>
                                            <p:strVal val="ppt_h"/>
                                          </p:val>
                                        </p:tav>
                                        <p:tav tm="100000">
                                          <p:val>
                                            <p:strVal val="ppt_h"/>
                                          </p:val>
                                        </p:tav>
                                      </p:tavLst>
                                    </p:anim>
                                    <p:animEffect transition="out" filter="fade">
                                      <p:cBhvr>
                                        <p:cTn id="55" dur="1000"/>
                                        <p:tgtEl>
                                          <p:spTgt spid="4"/>
                                        </p:tgtEl>
                                      </p:cBhvr>
                                    </p:animEffect>
                                    <p:set>
                                      <p:cBhvr>
                                        <p:cTn id="56" dur="1" fill="hold">
                                          <p:stCondLst>
                                            <p:cond delay="99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60" dur="2000" fill="hold"/>
                                        <p:tgtEl>
                                          <p:spTgt spid="2"/>
                                        </p:tgtEl>
                                        <p:attrNameLst>
                                          <p:attrName>ppt_x</p:attrName>
                                          <p:attrName>ppt_y</p:attrName>
                                        </p:attrNameLst>
                                      </p:cBhvr>
                                    </p:animMotion>
                                  </p:childTnLst>
                                </p:cTn>
                              </p:par>
                              <p:par>
                                <p:cTn id="61" presetID="37" presetClass="path" presetSubtype="0" accel="50000" decel="50000" fill="hold" grpId="3" nodeType="withEffect">
                                  <p:stCondLst>
                                    <p:cond delay="0"/>
                                  </p:stCondLst>
                                  <p:childTnLst>
                                    <p:animMotion origin="layout" path="M 0 0 L 0.067 0.04 C 0.081 0.049 0.102 0.054 0.124 0.054 C 0.149 0.054 0.169 0.049 0.183 0.04 L 0.25 0 E" pathEditMode="relative" ptsTypes="">
                                      <p:cBhvr>
                                        <p:cTn id="62" dur="2000" fill="hold"/>
                                        <p:tgtEl>
                                          <p:spTgt spid="3">
                                            <p:txEl>
                                              <p:pRg st="0" end="0"/>
                                            </p:txEl>
                                          </p:spTgt>
                                        </p:tgtEl>
                                        <p:attrNameLst>
                                          <p:attrName>ppt_x</p:attrName>
                                          <p:attrName>ppt_y</p:attrName>
                                        </p:attrNameLst>
                                      </p:cBhvr>
                                    </p:animMotion>
                                  </p:childTnLst>
                                </p:cTn>
                              </p:par>
                              <p:par>
                                <p:cTn id="63"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64"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PARTES INTERNAS </a:t>
            </a:r>
            <a:endParaRPr lang="es-GT" dirty="0"/>
          </a:p>
        </p:txBody>
      </p:sp>
      <p:sp>
        <p:nvSpPr>
          <p:cNvPr id="3" name="Marcador de contenido 2"/>
          <p:cNvSpPr>
            <a:spLocks noGrp="1"/>
          </p:cNvSpPr>
          <p:nvPr>
            <p:ph idx="1"/>
          </p:nvPr>
        </p:nvSpPr>
        <p:spPr/>
        <p:txBody>
          <a:bodyPr/>
          <a:lstStyle/>
          <a:p>
            <a:r>
              <a:rPr lang="es-ES" dirty="0"/>
              <a:t>Las partes externas de una computadora, también llamadas periféricos, incluyen el monitor, el teclado, el mouse, el gabinete, las bocinas y la impresora. Estos componentes se conectan a la unidad central y son necesarios para la entrada y salida de datos, como el gabinete (o carcasa), el cual resguarda las partes internas y permite la conexión de otros dispositivos a través de sus puertos. </a:t>
            </a:r>
            <a:endParaRPr lang="es-GT" dirty="0"/>
          </a:p>
        </p:txBody>
      </p:sp>
    </p:spTree>
    <p:extLst>
      <p:ext uri="{BB962C8B-B14F-4D97-AF65-F5344CB8AC3E}">
        <p14:creationId xmlns:p14="http://schemas.microsoft.com/office/powerpoint/2010/main" val="365536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iterate type="lt">
                                    <p:tmPct val="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grpId="1" nodeType="clickEffect">
                                  <p:stCondLst>
                                    <p:cond delay="0"/>
                                  </p:stCondLst>
                                  <p:iterate type="lt">
                                    <p:tmPct val="4000"/>
                                  </p:iterate>
                                  <p:childTnLst>
                                    <p:set>
                                      <p:cBhvr override="childStyle">
                                        <p:cTn id="14" dur="500" fill="hold"/>
                                        <p:tgtEl>
                                          <p:spTgt spid="2"/>
                                        </p:tgtEl>
                                        <p:attrNameLst>
                                          <p:attrName>style.textDecorationUnderline</p:attrName>
                                        </p:attrNameLst>
                                      </p:cBhvr>
                                      <p:to>
                                        <p:strVal val="true"/>
                                      </p:to>
                                    </p:set>
                                  </p:childTnLst>
                                </p:cTn>
                              </p:par>
                              <p:par>
                                <p:cTn id="15" presetID="18" presetClass="emph" presetSubtype="0" fill="hold" grpId="1" nodeType="withEffect">
                                  <p:stCondLst>
                                    <p:cond delay="0"/>
                                  </p:stCondLst>
                                  <p:iterate type="lt">
                                    <p:tmPct val="4000"/>
                                  </p:iterate>
                                  <p:childTnLst>
                                    <p:set>
                                      <p:cBhvr override="childStyle">
                                        <p:cTn id="16" dur="500" fill="hold"/>
                                        <p:tgtEl>
                                          <p:spTgt spid="3">
                                            <p:txEl>
                                              <p:pRg st="0" end="0"/>
                                            </p:txEl>
                                          </p:spTgt>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7" presetClass="exit" presetSubtype="10" fill="hold" grpId="2" nodeType="clickEffect">
                                  <p:stCondLst>
                                    <p:cond delay="0"/>
                                  </p:stCondLst>
                                  <p:iterate type="lt">
                                    <p:tmPct val="0"/>
                                  </p:iterate>
                                  <p:childTnLst>
                                    <p:anim calcmode="lin" valueType="num">
                                      <p:cBhvr>
                                        <p:cTn id="20" dur="500"/>
                                        <p:tgtEl>
                                          <p:spTgt spid="2"/>
                                        </p:tgtEl>
                                        <p:attrNameLst>
                                          <p:attrName>ppt_w</p:attrName>
                                        </p:attrNameLst>
                                      </p:cBhvr>
                                      <p:tavLst>
                                        <p:tav tm="0">
                                          <p:val>
                                            <p:strVal val="ppt_w"/>
                                          </p:val>
                                        </p:tav>
                                        <p:tav tm="100000">
                                          <p:val>
                                            <p:fltVal val="0"/>
                                          </p:val>
                                        </p:tav>
                                      </p:tavLst>
                                    </p:anim>
                                    <p:anim calcmode="lin" valueType="num">
                                      <p:cBhvr>
                                        <p:cTn id="21" dur="500"/>
                                        <p:tgtEl>
                                          <p:spTgt spid="2"/>
                                        </p:tgtEl>
                                        <p:attrNameLst>
                                          <p:attrName>ppt_h</p:attrName>
                                        </p:attrNameLst>
                                      </p:cBhvr>
                                      <p:tavLst>
                                        <p:tav tm="0">
                                          <p:val>
                                            <p:strVal val="ppt_h"/>
                                          </p:val>
                                        </p:tav>
                                        <p:tav tm="100000">
                                          <p:val>
                                            <p:strVal val="ppt_h"/>
                                          </p:val>
                                        </p:tav>
                                      </p:tavLst>
                                    </p:anim>
                                    <p:set>
                                      <p:cBhvr>
                                        <p:cTn id="22" dur="1" fill="hold">
                                          <p:stCondLst>
                                            <p:cond delay="499"/>
                                          </p:stCondLst>
                                        </p:cTn>
                                        <p:tgtEl>
                                          <p:spTgt spid="2"/>
                                        </p:tgtEl>
                                        <p:attrNameLst>
                                          <p:attrName>style.visibility</p:attrName>
                                        </p:attrNameLst>
                                      </p:cBhvr>
                                      <p:to>
                                        <p:strVal val="hidden"/>
                                      </p:to>
                                    </p:set>
                                  </p:childTnLst>
                                </p:cTn>
                              </p:par>
                              <p:par>
                                <p:cTn id="23" presetID="17" presetClass="exit" presetSubtype="10" fill="hold" grpId="2" nodeType="withEffect">
                                  <p:stCondLst>
                                    <p:cond delay="0"/>
                                  </p:stCondLst>
                                  <p:iterate type="lt">
                                    <p:tmPct val="0"/>
                                  </p:iterate>
                                  <p:childTnLst>
                                    <p:anim calcmode="lin" valueType="num">
                                      <p:cBhvr>
                                        <p:cTn id="24" dur="500"/>
                                        <p:tgtEl>
                                          <p:spTgt spid="3">
                                            <p:txEl>
                                              <p:pRg st="0" end="0"/>
                                            </p:txEl>
                                          </p:spTgt>
                                        </p:tgtEl>
                                        <p:attrNameLst>
                                          <p:attrName>ppt_w</p:attrName>
                                        </p:attrNameLst>
                                      </p:cBhvr>
                                      <p:tavLst>
                                        <p:tav tm="0">
                                          <p:val>
                                            <p:strVal val="ppt_w"/>
                                          </p:val>
                                        </p:tav>
                                        <p:tav tm="100000">
                                          <p:val>
                                            <p:fltVal val="0"/>
                                          </p:val>
                                        </p:tav>
                                      </p:tavLst>
                                    </p:anim>
                                    <p:anim calcmode="lin" valueType="num">
                                      <p:cBhvr>
                                        <p:cTn id="25" dur="500"/>
                                        <p:tgtEl>
                                          <p:spTgt spid="3">
                                            <p:txEl>
                                              <p:pRg st="0" end="0"/>
                                            </p:txEl>
                                          </p:spTgt>
                                        </p:tgtEl>
                                        <p:attrNameLst>
                                          <p:attrName>ppt_h</p:attrName>
                                        </p:attrNameLst>
                                      </p:cBhvr>
                                      <p:tavLst>
                                        <p:tav tm="0">
                                          <p:val>
                                            <p:strVal val="ppt_h"/>
                                          </p:val>
                                        </p:tav>
                                        <p:tav tm="100000">
                                          <p:val>
                                            <p:strVal val="ppt_h"/>
                                          </p:val>
                                        </p:tav>
                                      </p:tavLst>
                                    </p:anim>
                                    <p:set>
                                      <p:cBhvr>
                                        <p:cTn id="2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42</TotalTime>
  <Words>197</Words>
  <Application>Microsoft Office PowerPoint</Application>
  <PresentationFormat>Panorámica</PresentationFormat>
  <Paragraphs>29</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Trebuchet MS</vt:lpstr>
      <vt:lpstr>Tw Cen MT</vt:lpstr>
      <vt:lpstr>Circuito</vt:lpstr>
      <vt:lpstr>DARWIN EMANUEL HERNANDEZ BLANCO</vt:lpstr>
      <vt:lpstr>PARTES INTERNAS Y EXTERNAS DE UNA COMPUTADORA </vt:lpstr>
      <vt:lpstr>       PARTES INTERNAS </vt:lpstr>
      <vt:lpstr>PROCESADOR</vt:lpstr>
      <vt:lpstr>TARJETA MADRE</vt:lpstr>
      <vt:lpstr>MEMORIA RAM</vt:lpstr>
      <vt:lpstr>DISCO DURO</vt:lpstr>
      <vt:lpstr>  FUENTE DE ALIMENTACION</vt:lpstr>
      <vt:lpstr>    PARTES INTERNAS </vt:lpstr>
      <vt:lpstr>      GABINETE</vt:lpstr>
      <vt:lpstr>    MONITOR</vt:lpstr>
      <vt:lpstr>  TECLADO</vt:lpstr>
      <vt:lpstr>MOUSE</vt:lpstr>
      <vt:lpstr>    IMPRESORA</vt:lpstr>
      <vt:lpstr>      GRACIAS POR HABER VISTO MI                             PRESENTACION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DARWIN EMANUEL HERNANDEZ BLANCO</dc:title>
  <dc:creator>GNet</dc:creator>
  <cp:lastModifiedBy>GNet</cp:lastModifiedBy>
  <cp:revision>6</cp:revision>
  <dcterms:created xsi:type="dcterms:W3CDTF">2025-10-28T17:16:57Z</dcterms:created>
  <dcterms:modified xsi:type="dcterms:W3CDTF">2025-10-28T17:59:22Z</dcterms:modified>
</cp:coreProperties>
</file>