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8072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094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9448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9206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2477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5460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1351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6909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010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559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592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522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965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142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319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6895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6681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D1D1814-95D8-4951-A0BC-BA8A435037F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A88A9-F9DA-4F9B-B0C2-17DC22BFEF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71757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Radiois%C3%B3topo" TargetMode="External"/><Relationship Id="rId13" Type="http://schemas.openxmlformats.org/officeDocument/2006/relationships/hyperlink" Target="https://es.wikipedia.org/wiki/Subducci%C3%B3n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adiactividad" TargetMode="External"/><Relationship Id="rId12" Type="http://schemas.openxmlformats.org/officeDocument/2006/relationships/hyperlink" Target="https://es.wikipedia.org/wiki/Volc%C3%A1n" TargetMode="External"/><Relationship Id="rId2" Type="http://schemas.openxmlformats.org/officeDocument/2006/relationships/hyperlink" Target="https://es.wikipedia.org/wiki/Corteza_(geolog%C3%AD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Magma" TargetMode="External"/><Relationship Id="rId11" Type="http://schemas.openxmlformats.org/officeDocument/2006/relationships/hyperlink" Target="https://es.wikipedia.org/wiki/Tect%C3%B3nica_de_placas" TargetMode="External"/><Relationship Id="rId5" Type="http://schemas.openxmlformats.org/officeDocument/2006/relationships/hyperlink" Target="https://es.wikipedia.org/wiki/Roca_%C3%ADgnea" TargetMode="External"/><Relationship Id="rId15" Type="http://schemas.openxmlformats.org/officeDocument/2006/relationships/hyperlink" Target="https://es.wikipedia.org/wiki/Pluma_mant%C3%A9lica" TargetMode="External"/><Relationship Id="rId10" Type="http://schemas.openxmlformats.org/officeDocument/2006/relationships/hyperlink" Target="https://es.wikipedia.org/wiki/Reolog%C3%ADa" TargetMode="External"/><Relationship Id="rId4" Type="http://schemas.openxmlformats.org/officeDocument/2006/relationships/hyperlink" Target="https://es.wikipedia.org/wiki/Manto_terrestre" TargetMode="External"/><Relationship Id="rId9" Type="http://schemas.openxmlformats.org/officeDocument/2006/relationships/hyperlink" Target="https://es.wikipedia.org/wiki/Convecci%C3%B3n_del_manto" TargetMode="External"/><Relationship Id="rId14" Type="http://schemas.openxmlformats.org/officeDocument/2006/relationships/hyperlink" Target="https://es.wikipedia.org/wiki/Dorsal_mediooce%C3%A1ni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42F4A-DBA5-4342-86BC-64585C3257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Tatiana </a:t>
            </a:r>
            <a:r>
              <a:rPr lang="es-MX" dirty="0" err="1"/>
              <a:t>Ramirez</a:t>
            </a:r>
            <a:r>
              <a:rPr lang="es-MX" dirty="0"/>
              <a:t> Salazar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BE8262-C007-445E-9CC4-D2F404AED5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Cuarto bachillerato en computación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85514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xit" presetSubtype="32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out)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out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8311A3-E1FE-42F0-A3C6-9DBD0417A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Medio Ambiente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5D23FB-F7CA-4DB4-A992-C1BFCA19A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</a:t>
            </a:r>
            <a:r>
              <a:rPr lang="es-MX" b="1" dirty="0"/>
              <a:t>medio ambiente natural</a:t>
            </a:r>
            <a:r>
              <a:rPr lang="es-MX" dirty="0"/>
              <a:t> (también escrito </a:t>
            </a:r>
            <a:r>
              <a:rPr lang="es-MX" b="1" dirty="0"/>
              <a:t>medioambiente</a:t>
            </a:r>
            <a:r>
              <a:rPr lang="es-MX" dirty="0"/>
              <a:t>)</a:t>
            </a:r>
            <a:r>
              <a:rPr lang="es-MX" baseline="30000" dirty="0">
                <a:hlinkClick r:id="rId2"/>
              </a:rPr>
              <a:t>[1]</a:t>
            </a:r>
            <a:r>
              <a:rPr lang="es-MX" dirty="0"/>
              <a:t>​ o </a:t>
            </a:r>
            <a:r>
              <a:rPr lang="es-MX" b="1" dirty="0"/>
              <a:t>entorno natural</a:t>
            </a:r>
            <a:r>
              <a:rPr lang="es-MX" dirty="0"/>
              <a:t> es el conjunto de componentes físicos, químicos y biológicos externos con los que interactúan los </a:t>
            </a:r>
            <a:r>
              <a:rPr lang="es-MX" dirty="0">
                <a:hlinkClick r:id="rId3" tooltip="Ser vivo"/>
              </a:rPr>
              <a:t>seres vivos</a:t>
            </a:r>
            <a:r>
              <a:rPr lang="es-MX" dirty="0"/>
              <a:t>.</a:t>
            </a:r>
            <a:r>
              <a:rPr lang="es-MX" baseline="30000" dirty="0">
                <a:hlinkClick r:id="rId4"/>
              </a:rPr>
              <a:t>[2]</a:t>
            </a:r>
            <a:r>
              <a:rPr lang="es-MX" dirty="0"/>
              <a:t>​ Dicho entorno abarca la interacción de todas las </a:t>
            </a:r>
            <a:r>
              <a:rPr lang="es-MX" dirty="0">
                <a:hlinkClick r:id="rId5" tooltip="Especie"/>
              </a:rPr>
              <a:t>especies</a:t>
            </a:r>
            <a:r>
              <a:rPr lang="es-MX" dirty="0"/>
              <a:t> vivas, el </a:t>
            </a:r>
            <a:r>
              <a:rPr lang="es-MX" dirty="0">
                <a:hlinkClick r:id="rId6" tooltip="Clima"/>
              </a:rPr>
              <a:t>clima</a:t>
            </a:r>
            <a:r>
              <a:rPr lang="es-MX" dirty="0"/>
              <a:t>, y los recursos naturales que afectan la supervivencia humana y la actividad económica.</a:t>
            </a:r>
            <a:r>
              <a:rPr lang="es-MX" baseline="30000" dirty="0">
                <a:hlinkClick r:id="rId7"/>
              </a:rPr>
              <a:t>[3]</a:t>
            </a:r>
            <a:r>
              <a:rPr lang="es-MX" dirty="0"/>
              <a:t>​</a:t>
            </a:r>
            <a:r>
              <a:rPr lang="es-MX" baseline="30000" dirty="0">
                <a:hlinkClick r:id="rId8"/>
              </a:rPr>
              <a:t>[4]</a:t>
            </a:r>
            <a:r>
              <a:rPr lang="es-MX" dirty="0"/>
              <a:t>​ Se pueden distinguir como componentes del medio ambiente: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628120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54D766-7AA2-4673-B166-71194520A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Clasificacion</a:t>
            </a:r>
            <a:r>
              <a:rPr lang="es-MX" dirty="0"/>
              <a:t>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191E13-AD71-4179-A7E6-496FF4A76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Como contraposición al entorno natural está el </a:t>
            </a:r>
            <a:r>
              <a:rPr lang="es-MX" dirty="0">
                <a:hlinkClick r:id="rId2" tooltip="Ambiente construido"/>
              </a:rPr>
              <a:t>ambiente construido</a:t>
            </a:r>
            <a:r>
              <a:rPr lang="es-MX" dirty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MX" dirty="0">
                <a:hlinkClick r:id="rId3"/>
              </a:rPr>
              <a:t>choza</a:t>
            </a:r>
            <a:r>
              <a:rPr lang="es-MX" dirty="0"/>
              <a:t> de barro o un </a:t>
            </a:r>
            <a:r>
              <a:rPr lang="es-MX" dirty="0">
                <a:hlinkClick r:id="rId4" tooltip="Sistema fotovoltaico"/>
              </a:rPr>
              <a:t>sistema fotovoltaico</a:t>
            </a:r>
            <a:r>
              <a:rPr lang="es-MX" dirty="0"/>
              <a:t> en el </a:t>
            </a:r>
            <a:r>
              <a:rPr lang="es-MX" dirty="0">
                <a:hlinkClick r:id="rId5" tooltip="Desierto"/>
              </a:rPr>
              <a:t>desierto</a:t>
            </a:r>
            <a:r>
              <a:rPr lang="es-MX" dirty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MX" dirty="0">
                <a:hlinkClick r:id="rId6" tooltip="Castor"/>
              </a:rPr>
              <a:t>presas de castores</a:t>
            </a:r>
            <a:r>
              <a:rPr lang="es-MX" dirty="0"/>
              <a:t>, y las obras de las </a:t>
            </a:r>
            <a:r>
              <a:rPr lang="es-MX" dirty="0">
                <a:hlinkClick r:id="rId7" tooltip="Isoptera"/>
              </a:rPr>
              <a:t>termitas</a:t>
            </a:r>
            <a:r>
              <a:rPr lang="es-MX" dirty="0"/>
              <a:t>, termiteros o </a:t>
            </a:r>
            <a:r>
              <a:rPr lang="es-MX" dirty="0">
                <a:hlinkClick r:id="rId8" tooltip="Termitero"/>
              </a:rPr>
              <a:t>montículos</a:t>
            </a:r>
            <a:r>
              <a:rPr lang="es-MX" dirty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98725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FB3172-B6BD-4BB0-BB1A-797F7ABC7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Las personas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5A3999-75FE-4F76-9CF7-282871DAC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Las personas rara vez encuentran ambientes </a:t>
            </a:r>
            <a:r>
              <a:rPr lang="es-MX" i="1" dirty="0"/>
              <a:t>absolutamente naturales</a:t>
            </a:r>
            <a:r>
              <a:rPr lang="es-MX" dirty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MX" baseline="30000" dirty="0">
                <a:hlinkClick r:id="rId2"/>
              </a:rPr>
              <a:t>[5]</a:t>
            </a:r>
            <a:r>
              <a:rPr lang="es-MX" dirty="0"/>
              <a:t>​ Si, por ejemplo, en un campo agrícola, la </a:t>
            </a:r>
            <a:r>
              <a:rPr lang="es-MX" dirty="0">
                <a:hlinkClick r:id="rId3" tooltip="Mineralogía"/>
              </a:rPr>
              <a:t>composición mineralógica</a:t>
            </a:r>
            <a:r>
              <a:rPr lang="es-MX" dirty="0"/>
              <a:t> y la </a:t>
            </a:r>
            <a:r>
              <a:rPr lang="es-MX" dirty="0">
                <a:hlinkClick r:id="rId4" tooltip="Estructura del suelo"/>
              </a:rPr>
              <a:t>estructura</a:t>
            </a:r>
            <a:r>
              <a:rPr lang="es-MX" dirty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36565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9A5653-B9C2-40A7-92F2-99BF63F3C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Programa de las naciones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704C38-8076-426E-A073-B4F5A3956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Según el </a:t>
            </a:r>
            <a:r>
              <a:rPr lang="es-MX" dirty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MX" dirty="0"/>
              <a:t> (PNUMA) se usa más comúnmente en referencia al ambiente «</a:t>
            </a:r>
            <a:r>
              <a:rPr lang="es-MX" dirty="0">
                <a:hlinkClick r:id="rId3" tooltip="Espacio natural"/>
              </a:rPr>
              <a:t>natural</a:t>
            </a:r>
            <a:r>
              <a:rPr lang="es-MX" dirty="0"/>
              <a:t>», o la suma de todos los componentes vivos y los abióticos que rodean a un organismo, o grupo de organismos. El </a:t>
            </a:r>
            <a:r>
              <a:rPr lang="es-MX" i="1" dirty="0"/>
              <a:t>medio ambiente natural</a:t>
            </a:r>
            <a:r>
              <a:rPr lang="es-MX" dirty="0"/>
              <a:t> comprende componentes físicos tales como aire, </a:t>
            </a:r>
            <a:r>
              <a:rPr lang="es-MX" dirty="0">
                <a:hlinkClick r:id="rId4" tooltip="Temperatura"/>
              </a:rPr>
              <a:t>temperatura</a:t>
            </a:r>
            <a:r>
              <a:rPr lang="es-MX" dirty="0"/>
              <a:t>, </a:t>
            </a:r>
            <a:r>
              <a:rPr lang="es-MX" dirty="0">
                <a:hlinkClick r:id="rId5" tooltip="Relieve terrestre"/>
              </a:rPr>
              <a:t>relieve</a:t>
            </a:r>
            <a:r>
              <a:rPr lang="es-MX" dirty="0"/>
              <a:t>, suelos y cuerpos de agua así como componentes vivos: </a:t>
            </a:r>
            <a:r>
              <a:rPr lang="es-MX" dirty="0">
                <a:hlinkClick r:id="rId6" tooltip="Plantae"/>
              </a:rPr>
              <a:t>plantas</a:t>
            </a:r>
            <a:r>
              <a:rPr lang="es-MX" dirty="0"/>
              <a:t>, animales y microorganismos. También existe el «medio ambiente construido», que comprende todos los elementos y los procesos hechos por el hombre.</a:t>
            </a:r>
            <a:r>
              <a:rPr lang="es-MX" baseline="30000" dirty="0">
                <a:hlinkClick r:id="rId7"/>
              </a:rPr>
              <a:t>[6]</a:t>
            </a:r>
            <a:r>
              <a:rPr lang="es-MX" dirty="0"/>
              <a:t>​ En términos </a:t>
            </a:r>
            <a:r>
              <a:rPr lang="es-MX" dirty="0">
                <a:hlinkClick r:id="rId8" tooltip="Nivel macroscópico"/>
              </a:rPr>
              <a:t>macroscópicos</a:t>
            </a:r>
            <a:r>
              <a:rPr lang="es-MX" dirty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MX" dirty="0">
                <a:hlinkClick r:id="rId9" tooltip="Factores abióticos"/>
              </a:rPr>
              <a:t>abióticos</a:t>
            </a:r>
            <a:r>
              <a:rPr lang="es-MX" dirty="0"/>
              <a:t> y de toda una gran variedad de organismos animales y vegetales, con distinto nivel de organización celular, como integrantes del mundo </a:t>
            </a:r>
            <a:r>
              <a:rPr lang="es-MX" dirty="0">
                <a:hlinkClick r:id="rId10" tooltip="Biota"/>
              </a:rPr>
              <a:t>biótico</a:t>
            </a:r>
            <a:r>
              <a:rPr lang="es-MX" dirty="0"/>
              <a:t>.</a:t>
            </a:r>
            <a:r>
              <a:rPr lang="es-MX" baseline="30000" dirty="0">
                <a:hlinkClick r:id="rId11"/>
              </a:rPr>
              <a:t>[7]</a:t>
            </a:r>
            <a:r>
              <a:rPr lang="es-MX" dirty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7461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158F7-FBA5-477E-A6AB-D973723E1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Actividad geológica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0E92B4-AA34-437E-8F0E-5888B2446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La </a:t>
            </a:r>
            <a:r>
              <a:rPr lang="es-MX" dirty="0">
                <a:hlinkClick r:id="rId2" tooltip="Corteza (geología)"/>
              </a:rPr>
              <a:t>corteza terrestre</a:t>
            </a:r>
            <a:r>
              <a:rPr lang="es-MX" dirty="0"/>
              <a:t>, o </a:t>
            </a:r>
            <a:r>
              <a:rPr lang="es-MX" dirty="0">
                <a:hlinkClick r:id="rId3" tooltip="Litosfera"/>
              </a:rPr>
              <a:t>litosfera</a:t>
            </a:r>
            <a:r>
              <a:rPr lang="es-MX" dirty="0"/>
              <a:t>, es la superficie sólida más externa del planeta y es química y mecánicamente diferente del </a:t>
            </a:r>
            <a:r>
              <a:rPr lang="es-MX" dirty="0">
                <a:hlinkClick r:id="rId4" tooltip="Manto terrestre"/>
              </a:rPr>
              <a:t>manto</a:t>
            </a:r>
            <a:r>
              <a:rPr lang="es-MX" dirty="0"/>
              <a:t> subyacente. Es la capa de roca de la Tierra con la que interaccionan la vida y los seres humanos. Se ha generado en gran medida por procesos </a:t>
            </a:r>
            <a:r>
              <a:rPr lang="es-MX" dirty="0">
                <a:hlinkClick r:id="rId5" tooltip="Roca ígnea"/>
              </a:rPr>
              <a:t>ígneos</a:t>
            </a:r>
            <a:r>
              <a:rPr lang="es-MX" dirty="0"/>
              <a:t> en los que el </a:t>
            </a:r>
            <a:r>
              <a:rPr lang="es-MX" dirty="0">
                <a:hlinkClick r:id="rId6" tooltip="Magma"/>
              </a:rPr>
              <a:t>magma</a:t>
            </a:r>
            <a:r>
              <a:rPr lang="es-MX" dirty="0"/>
              <a:t> se enfría y se solidifica para formar roca sólida. Debajo de la litosfera se encuentra el manto que se calienta por la </a:t>
            </a:r>
            <a:r>
              <a:rPr lang="es-MX" dirty="0">
                <a:hlinkClick r:id="rId7" tooltip="Radiactividad"/>
              </a:rPr>
              <a:t>descomposición</a:t>
            </a:r>
            <a:r>
              <a:rPr lang="es-MX" dirty="0"/>
              <a:t> de los </a:t>
            </a:r>
            <a:r>
              <a:rPr lang="es-MX" dirty="0">
                <a:hlinkClick r:id="rId8" tooltip="Radioisótopo"/>
              </a:rPr>
              <a:t>elementos radiactivos</a:t>
            </a:r>
            <a:r>
              <a:rPr lang="es-MX" dirty="0"/>
              <a:t>. El manto, aunque sólido, se encuentra en un estado de </a:t>
            </a:r>
            <a:r>
              <a:rPr lang="es-MX" dirty="0">
                <a:hlinkClick r:id="rId9" tooltip="Convección del manto"/>
              </a:rPr>
              <a:t>convección</a:t>
            </a:r>
            <a:r>
              <a:rPr lang="es-MX" dirty="0"/>
              <a:t> </a:t>
            </a:r>
            <a:r>
              <a:rPr lang="es-MX" dirty="0">
                <a:hlinkClick r:id="rId10" tooltip="Reología"/>
              </a:rPr>
              <a:t>reológica</a:t>
            </a:r>
            <a:r>
              <a:rPr lang="es-MX" dirty="0"/>
              <a:t>. Este proceso de convección hace que las placas litosféricas se muevan, aunque lentamente. El proceso resultante se conoce como </a:t>
            </a:r>
            <a:r>
              <a:rPr lang="es-MX" dirty="0">
                <a:hlinkClick r:id="rId11" tooltip="Tectónica de placas"/>
              </a:rPr>
              <a:t>tectónica de placas</a:t>
            </a:r>
            <a:r>
              <a:rPr lang="es-MX" dirty="0"/>
              <a:t>. Los </a:t>
            </a:r>
            <a:r>
              <a:rPr lang="es-MX" dirty="0">
                <a:hlinkClick r:id="rId12" tooltip="Volcán"/>
              </a:rPr>
              <a:t>volcanes</a:t>
            </a:r>
            <a:r>
              <a:rPr lang="es-MX" dirty="0"/>
              <a:t> resultan principalmente de la fusión del material de la corteza </a:t>
            </a:r>
            <a:r>
              <a:rPr lang="es-MX" dirty="0" err="1">
                <a:hlinkClick r:id="rId13" tooltip="Subducción"/>
              </a:rPr>
              <a:t>subducida</a:t>
            </a:r>
            <a:r>
              <a:rPr lang="es-MX" dirty="0"/>
              <a:t> o del manto ascendente en las </a:t>
            </a:r>
            <a:r>
              <a:rPr lang="es-MX" dirty="0">
                <a:hlinkClick r:id="rId14" tooltip="Dorsal mediooceánica"/>
              </a:rPr>
              <a:t>cordilleras </a:t>
            </a:r>
            <a:r>
              <a:rPr lang="es-MX" dirty="0" err="1">
                <a:hlinkClick r:id="rId14" tooltip="Dorsal mediooceánica"/>
              </a:rPr>
              <a:t>medioocéanicas</a:t>
            </a:r>
            <a:r>
              <a:rPr lang="es-MX" dirty="0"/>
              <a:t> y las </a:t>
            </a:r>
            <a:r>
              <a:rPr lang="es-MX" dirty="0">
                <a:hlinkClick r:id="rId15" tooltip="Pluma mantélica"/>
              </a:rPr>
              <a:t>plumas del manto</a:t>
            </a:r>
            <a:r>
              <a:rPr lang="es-MX" dirty="0"/>
              <a:t>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772586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</TotalTime>
  <Words>652</Words>
  <Application>Microsoft Office PowerPoint</Application>
  <PresentationFormat>Panorámica</PresentationFormat>
  <Paragraphs>12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Tatiana Ramirez Salazar</vt:lpstr>
      <vt:lpstr>Medio Ambiente </vt:lpstr>
      <vt:lpstr>Clasificacion </vt:lpstr>
      <vt:lpstr>Las personas</vt:lpstr>
      <vt:lpstr>Programa de las naciones</vt:lpstr>
      <vt:lpstr>Actividad geológica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Tatiana Ramirez Salazar</dc:title>
  <dc:creator>GNet</dc:creator>
  <cp:lastModifiedBy>GNet</cp:lastModifiedBy>
  <cp:revision>3</cp:revision>
  <dcterms:created xsi:type="dcterms:W3CDTF">2025-10-07T16:16:20Z</dcterms:created>
  <dcterms:modified xsi:type="dcterms:W3CDTF">2025-10-07T16:33:50Z</dcterms:modified>
</cp:coreProperties>
</file>