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2790ADA5-A6B7-4C91-9AD0-AF3E7A752EA7}"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3083519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2790ADA5-A6B7-4C91-9AD0-AF3E7A752EA7}"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3285755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2790ADA5-A6B7-4C91-9AD0-AF3E7A752EA7}"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47585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2790ADA5-A6B7-4C91-9AD0-AF3E7A752EA7}"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582035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2790ADA5-A6B7-4C91-9AD0-AF3E7A752EA7}"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326080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2790ADA5-A6B7-4C91-9AD0-AF3E7A752EA7}"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2216160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2790ADA5-A6B7-4C91-9AD0-AF3E7A752EA7}"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2775098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2790ADA5-A6B7-4C91-9AD0-AF3E7A752EA7}"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3899830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790ADA5-A6B7-4C91-9AD0-AF3E7A752EA7}"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545967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790ADA5-A6B7-4C91-9AD0-AF3E7A752EA7}"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1264467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2790ADA5-A6B7-4C91-9AD0-AF3E7A752EA7}"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FFDF6DDE-F4D6-4B45-9FA2-18DAF00F09CD}" type="slidenum">
              <a:rPr lang="es-GT" smtClean="0"/>
              <a:t>‹Nº›</a:t>
            </a:fld>
            <a:endParaRPr lang="es-GT"/>
          </a:p>
        </p:txBody>
      </p:sp>
    </p:spTree>
    <p:extLst>
      <p:ext uri="{BB962C8B-B14F-4D97-AF65-F5344CB8AC3E}">
        <p14:creationId xmlns:p14="http://schemas.microsoft.com/office/powerpoint/2010/main" val="3910239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90ADA5-A6B7-4C91-9AD0-AF3E7A752EA7}"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DF6DDE-F4D6-4B45-9FA2-18DAF00F09CD}" type="slidenum">
              <a:rPr lang="es-GT" smtClean="0"/>
              <a:t>‹Nº›</a:t>
            </a:fld>
            <a:endParaRPr lang="es-GT"/>
          </a:p>
        </p:txBody>
      </p:sp>
    </p:spTree>
    <p:extLst>
      <p:ext uri="{BB962C8B-B14F-4D97-AF65-F5344CB8AC3E}">
        <p14:creationId xmlns:p14="http://schemas.microsoft.com/office/powerpoint/2010/main" val="3917005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ES" dirty="0" smtClean="0"/>
              <a:t>Instituto Nacional De Educación Diversificada</a:t>
            </a:r>
            <a:br>
              <a:rPr lang="es-ES" dirty="0" smtClean="0"/>
            </a:br>
            <a:r>
              <a:rPr lang="es-ES" dirty="0" smtClean="0"/>
              <a:t>Santa Cruz Naranjo, Santa Rosa </a:t>
            </a:r>
            <a:endParaRPr lang="es-GT" dirty="0"/>
          </a:p>
        </p:txBody>
      </p:sp>
      <p:sp>
        <p:nvSpPr>
          <p:cNvPr id="3" name="Subtítulo 2"/>
          <p:cNvSpPr>
            <a:spLocks noGrp="1"/>
          </p:cNvSpPr>
          <p:nvPr>
            <p:ph type="subTitle" idx="1"/>
          </p:nvPr>
        </p:nvSpPr>
        <p:spPr/>
        <p:txBody>
          <a:bodyPr>
            <a:normAutofit lnSpcReduction="10000"/>
          </a:bodyPr>
          <a:lstStyle/>
          <a:p>
            <a:pPr algn="l"/>
            <a:r>
              <a:rPr lang="es-ES" dirty="0" smtClean="0"/>
              <a:t>Catedra; computación</a:t>
            </a:r>
          </a:p>
          <a:p>
            <a:pPr algn="l"/>
            <a:r>
              <a:rPr lang="es-ES" dirty="0" smtClean="0"/>
              <a:t>Catedrático; Gustavo Blanco</a:t>
            </a:r>
          </a:p>
          <a:p>
            <a:pPr algn="r"/>
            <a:r>
              <a:rPr lang="es-ES" dirty="0" smtClean="0"/>
              <a:t>Alumno; Tatiana Ramírez</a:t>
            </a:r>
          </a:p>
          <a:p>
            <a:pPr algn="r"/>
            <a:r>
              <a:rPr lang="es-ES" dirty="0" smtClean="0"/>
              <a:t>Grado y sección; 4.to computación</a:t>
            </a:r>
            <a:endParaRPr lang="es-GT" dirty="0"/>
          </a:p>
        </p:txBody>
      </p:sp>
    </p:spTree>
    <p:extLst>
      <p:ext uri="{BB962C8B-B14F-4D97-AF65-F5344CB8AC3E}">
        <p14:creationId xmlns:p14="http://schemas.microsoft.com/office/powerpoint/2010/main" val="1104245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xit" presetSubtype="0" fill="hold" grpId="0" nodeType="clickEffect">
                                  <p:stCondLst>
                                    <p:cond delay="0"/>
                                  </p:stCondLst>
                                  <p:childTnLst>
                                    <p:animEffect transition="out" filter="fade">
                                      <p:cBhvr>
                                        <p:cTn id="10" dur="500"/>
                                        <p:tgtEl>
                                          <p:spTgt spid="3">
                                            <p:txEl>
                                              <p:pRg st="0" end="0"/>
                                            </p:txEl>
                                          </p:spTgt>
                                        </p:tgtEl>
                                      </p:cBhvr>
                                    </p:animEffect>
                                    <p:set>
                                      <p:cBhvr>
                                        <p:cTn id="1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2" fill="hold">
                      <p:stCondLst>
                        <p:cond delay="indefinite"/>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3">
                                            <p:txEl>
                                              <p:pRg st="1" end="1"/>
                                            </p:txEl>
                                          </p:spTgt>
                                        </p:tgtEl>
                                      </p:cBhvr>
                                    </p:animEffect>
                                    <p:set>
                                      <p:cBhvr>
                                        <p:cTn id="16"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0" nodeType="clickEffect">
                                  <p:stCondLst>
                                    <p:cond delay="0"/>
                                  </p:stCondLst>
                                  <p:childTnLst>
                                    <p:animEffect transition="out" filter="fade">
                                      <p:cBhvr>
                                        <p:cTn id="20" dur="500"/>
                                        <p:tgtEl>
                                          <p:spTgt spid="3">
                                            <p:txEl>
                                              <p:pRg st="2" end="2"/>
                                            </p:txEl>
                                          </p:spTgt>
                                        </p:tgtEl>
                                      </p:cBhvr>
                                    </p:animEffect>
                                    <p:set>
                                      <p:cBhvr>
                                        <p:cTn id="21"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grpId="0" nodeType="clickEffect">
                                  <p:stCondLst>
                                    <p:cond delay="0"/>
                                  </p:stCondLst>
                                  <p:childTnLst>
                                    <p:animEffect transition="out" filter="fade">
                                      <p:cBhvr>
                                        <p:cTn id="25" dur="500"/>
                                        <p:tgtEl>
                                          <p:spTgt spid="3">
                                            <p:txEl>
                                              <p:pRg st="3" end="3"/>
                                            </p:txEl>
                                          </p:spTgt>
                                        </p:tgtEl>
                                      </p:cBhvr>
                                    </p:animEffect>
                                    <p:set>
                                      <p:cBhvr>
                                        <p:cTn id="26"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Monitor</a:t>
            </a:r>
            <a:endParaRPr lang="es-GT" dirty="0"/>
          </a:p>
        </p:txBody>
      </p:sp>
      <p:sp>
        <p:nvSpPr>
          <p:cNvPr id="3" name="Marcador de contenido 2"/>
          <p:cNvSpPr>
            <a:spLocks noGrp="1"/>
          </p:cNvSpPr>
          <p:nvPr>
            <p:ph idx="1"/>
          </p:nvPr>
        </p:nvSpPr>
        <p:spPr/>
        <p:txBody>
          <a:bodyPr/>
          <a:lstStyle/>
          <a:p>
            <a:r>
              <a:rPr lang="es-ES" dirty="0" smtClean="0"/>
              <a:t>Un monitor es un dispositivo de salida esencial que muestra información de forma visual, como imágenes, texto y videos, desde una computadora. Actúa como una pantalla para que los usuarios interactúen con su PC, permitiéndoles ver lo que sucede en el sistema, como la navegación por sitios web o el uso de programas. </a:t>
            </a:r>
          </a:p>
          <a:p>
            <a:endParaRPr lang="es-GT" dirty="0"/>
          </a:p>
        </p:txBody>
      </p:sp>
      <p:pic>
        <p:nvPicPr>
          <p:cNvPr id="4" name="Imagen 3"/>
          <p:cNvPicPr>
            <a:picLocks noChangeAspect="1"/>
          </p:cNvPicPr>
          <p:nvPr/>
        </p:nvPicPr>
        <p:blipFill>
          <a:blip r:embed="rId2"/>
          <a:stretch>
            <a:fillRect/>
          </a:stretch>
        </p:blipFill>
        <p:spPr>
          <a:xfrm>
            <a:off x="4136652" y="4001294"/>
            <a:ext cx="2305050" cy="1981200"/>
          </a:xfrm>
          <a:prstGeom prst="rect">
            <a:avLst/>
          </a:prstGeom>
        </p:spPr>
      </p:pic>
    </p:spTree>
    <p:extLst>
      <p:ext uri="{BB962C8B-B14F-4D97-AF65-F5344CB8AC3E}">
        <p14:creationId xmlns:p14="http://schemas.microsoft.com/office/powerpoint/2010/main" val="3681403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xit" presetSubtype="4" fill="hold" grpId="0" nodeType="clickEffect">
                                  <p:stCondLst>
                                    <p:cond delay="0"/>
                                  </p:stCondLst>
                                  <p:childTnLst>
                                    <p:anim calcmode="lin" valueType="num">
                                      <p:cBhvr additive="base">
                                        <p:cTn id="10"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1" dur="500"/>
                                        <p:tgtEl>
                                          <p:spTgt spid="3">
                                            <p:txEl>
                                              <p:pRg st="0" end="0"/>
                                            </p:txEl>
                                          </p:spTgt>
                                        </p:tgtEl>
                                        <p:attrNameLst>
                                          <p:attrName>ppt_y</p:attrName>
                                        </p:attrNameLst>
                                      </p:cBhvr>
                                      <p:tavLst>
                                        <p:tav tm="0">
                                          <p:val>
                                            <p:strVal val="ppt_y"/>
                                          </p:val>
                                        </p:tav>
                                        <p:tav tm="100000">
                                          <p:val>
                                            <p:strVal val="1+ppt_h/2"/>
                                          </p:val>
                                        </p:tav>
                                      </p:tavLst>
                                    </p:anim>
                                    <p:set>
                                      <p:cBhvr>
                                        <p:cTn id="1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Teclado</a:t>
            </a:r>
            <a:endParaRPr lang="es-GT" dirty="0"/>
          </a:p>
        </p:txBody>
      </p:sp>
      <p:sp>
        <p:nvSpPr>
          <p:cNvPr id="3" name="Marcador de contenido 2"/>
          <p:cNvSpPr>
            <a:spLocks noGrp="1"/>
          </p:cNvSpPr>
          <p:nvPr>
            <p:ph idx="1"/>
          </p:nvPr>
        </p:nvSpPr>
        <p:spPr/>
        <p:txBody>
          <a:bodyPr/>
          <a:lstStyle/>
          <a:p>
            <a:r>
              <a:rPr lang="es-ES" dirty="0" smtClean="0"/>
              <a:t>Un teclado es un dispositivo de entrada que permite escribir letras, números y símbolos en una computadora u otro aparato electrónico mediante un conjunto de teclas. Las teclas actúan como interruptores electrónicos que envían información al dispositivo. También existen teclados para instrumentos musicales como el piano. </a:t>
            </a:r>
          </a:p>
          <a:p>
            <a:endParaRPr lang="es-GT" dirty="0"/>
          </a:p>
        </p:txBody>
      </p:sp>
      <p:pic>
        <p:nvPicPr>
          <p:cNvPr id="4" name="Imagen 3"/>
          <p:cNvPicPr>
            <a:picLocks noChangeAspect="1"/>
          </p:cNvPicPr>
          <p:nvPr/>
        </p:nvPicPr>
        <p:blipFill>
          <a:blip r:embed="rId2"/>
          <a:stretch>
            <a:fillRect/>
          </a:stretch>
        </p:blipFill>
        <p:spPr>
          <a:xfrm>
            <a:off x="4116481" y="4001294"/>
            <a:ext cx="2990850" cy="1524000"/>
          </a:xfrm>
          <a:prstGeom prst="rect">
            <a:avLst/>
          </a:prstGeom>
        </p:spPr>
      </p:pic>
    </p:spTree>
    <p:extLst>
      <p:ext uri="{BB962C8B-B14F-4D97-AF65-F5344CB8AC3E}">
        <p14:creationId xmlns:p14="http://schemas.microsoft.com/office/powerpoint/2010/main" val="3788838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Ratón o mouse</a:t>
            </a:r>
            <a:endParaRPr lang="es-GT" dirty="0"/>
          </a:p>
        </p:txBody>
      </p:sp>
      <p:sp>
        <p:nvSpPr>
          <p:cNvPr id="3" name="Marcador de contenido 2"/>
          <p:cNvSpPr>
            <a:spLocks noGrp="1"/>
          </p:cNvSpPr>
          <p:nvPr>
            <p:ph idx="1"/>
          </p:nvPr>
        </p:nvSpPr>
        <p:spPr/>
        <p:txBody>
          <a:bodyPr/>
          <a:lstStyle/>
          <a:p>
            <a:r>
              <a:rPr lang="es-ES" dirty="0" smtClean="0"/>
              <a:t>Un mouse o ratón es un dispositivo de entrada que se utiliza para controlar el puntero en la pantalla de una computadora, permitiendo mover el cursor, hacer clics y arrastrar elementos. Se desplaza sobre una superficie plana y se comunica a la computadora el movimiento del dispositivo para que el cursor lo refleje en la pantalla. </a:t>
            </a:r>
          </a:p>
          <a:p>
            <a:endParaRPr lang="es-GT" dirty="0"/>
          </a:p>
        </p:txBody>
      </p:sp>
      <p:pic>
        <p:nvPicPr>
          <p:cNvPr id="4" name="Imagen 3"/>
          <p:cNvPicPr>
            <a:picLocks noChangeAspect="1"/>
          </p:cNvPicPr>
          <p:nvPr/>
        </p:nvPicPr>
        <p:blipFill>
          <a:blip r:embed="rId2"/>
          <a:stretch>
            <a:fillRect/>
          </a:stretch>
        </p:blipFill>
        <p:spPr>
          <a:xfrm>
            <a:off x="4242491" y="4001294"/>
            <a:ext cx="2028825" cy="2247900"/>
          </a:xfrm>
          <a:prstGeom prst="rect">
            <a:avLst/>
          </a:prstGeom>
        </p:spPr>
      </p:pic>
    </p:spTree>
    <p:extLst>
      <p:ext uri="{BB962C8B-B14F-4D97-AF65-F5344CB8AC3E}">
        <p14:creationId xmlns:p14="http://schemas.microsoft.com/office/powerpoint/2010/main" val="19167112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Bocinas o alta voces</a:t>
            </a:r>
            <a:endParaRPr lang="es-GT" dirty="0"/>
          </a:p>
        </p:txBody>
      </p:sp>
      <p:sp>
        <p:nvSpPr>
          <p:cNvPr id="3" name="Marcador de contenido 2"/>
          <p:cNvSpPr>
            <a:spLocks noGrp="1"/>
          </p:cNvSpPr>
          <p:nvPr>
            <p:ph idx="1"/>
          </p:nvPr>
        </p:nvSpPr>
        <p:spPr/>
        <p:txBody>
          <a:bodyPr/>
          <a:lstStyle/>
          <a:p>
            <a:r>
              <a:rPr lang="es-ES" dirty="0" smtClean="0"/>
              <a:t>Las bocinas de computadora son dispositivos que convierten la señal eléctrica de la computadora en sonido, permitiendo al usuario escuchar audio como música, videos, o alertas del sistema. Funcionan como un transductor </a:t>
            </a:r>
            <a:r>
              <a:rPr lang="es-ES" dirty="0" err="1" smtClean="0"/>
              <a:t>electroacústico</a:t>
            </a:r>
            <a:r>
              <a:rPr lang="es-ES" dirty="0" smtClean="0"/>
              <a:t> y pueden venir integradas en la computadora portátil o como periféricos externos conectados a través de cables USB, Bluetooth, o el puerto de audio. </a:t>
            </a:r>
          </a:p>
          <a:p>
            <a:endParaRPr lang="es-GT" dirty="0"/>
          </a:p>
        </p:txBody>
      </p:sp>
      <p:pic>
        <p:nvPicPr>
          <p:cNvPr id="4" name="Imagen 3"/>
          <p:cNvPicPr>
            <a:picLocks noChangeAspect="1"/>
          </p:cNvPicPr>
          <p:nvPr/>
        </p:nvPicPr>
        <p:blipFill>
          <a:blip r:embed="rId2"/>
          <a:stretch>
            <a:fillRect/>
          </a:stretch>
        </p:blipFill>
        <p:spPr>
          <a:xfrm>
            <a:off x="3982347" y="4138613"/>
            <a:ext cx="2247900" cy="2038350"/>
          </a:xfrm>
          <a:prstGeom prst="rect">
            <a:avLst/>
          </a:prstGeom>
        </p:spPr>
      </p:pic>
    </p:spTree>
    <p:extLst>
      <p:ext uri="{BB962C8B-B14F-4D97-AF65-F5344CB8AC3E}">
        <p14:creationId xmlns:p14="http://schemas.microsoft.com/office/powerpoint/2010/main" val="244097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Impresora</a:t>
            </a:r>
            <a:endParaRPr lang="es-GT" dirty="0"/>
          </a:p>
        </p:txBody>
      </p:sp>
      <p:sp>
        <p:nvSpPr>
          <p:cNvPr id="3" name="Marcador de contenido 2"/>
          <p:cNvSpPr>
            <a:spLocks noGrp="1"/>
          </p:cNvSpPr>
          <p:nvPr>
            <p:ph idx="1"/>
          </p:nvPr>
        </p:nvSpPr>
        <p:spPr/>
        <p:txBody>
          <a:bodyPr/>
          <a:lstStyle/>
          <a:p>
            <a:r>
              <a:rPr lang="es-ES" dirty="0" smtClean="0"/>
              <a:t>Una impresora es un dispositivo periférico de salida que convierte información digital de una computadora en una copia física, generalmente en papel, aunque también puede imprimir en otros materiales. Su función principal es reproducir documentos e imágenes, y los tipos más comunes son de inyección de tinta y láser, aunque también existen modelos térmicos y 3D. </a:t>
            </a:r>
          </a:p>
          <a:p>
            <a:endParaRPr lang="es-GT" dirty="0"/>
          </a:p>
        </p:txBody>
      </p:sp>
      <p:pic>
        <p:nvPicPr>
          <p:cNvPr id="4" name="Imagen 3"/>
          <p:cNvPicPr>
            <a:picLocks noChangeAspect="1"/>
          </p:cNvPicPr>
          <p:nvPr/>
        </p:nvPicPr>
        <p:blipFill>
          <a:blip r:embed="rId2"/>
          <a:stretch>
            <a:fillRect/>
          </a:stretch>
        </p:blipFill>
        <p:spPr>
          <a:xfrm>
            <a:off x="3952875" y="4168775"/>
            <a:ext cx="2143125" cy="2143125"/>
          </a:xfrm>
          <a:prstGeom prst="rect">
            <a:avLst/>
          </a:prstGeom>
        </p:spPr>
      </p:pic>
    </p:spTree>
    <p:extLst>
      <p:ext uri="{BB962C8B-B14F-4D97-AF65-F5344CB8AC3E}">
        <p14:creationId xmlns:p14="http://schemas.microsoft.com/office/powerpoint/2010/main" val="222292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Muchas gracias por haber visto</a:t>
            </a:r>
            <a:endParaRPr lang="es-GT" dirty="0"/>
          </a:p>
        </p:txBody>
      </p:sp>
      <p:sp>
        <p:nvSpPr>
          <p:cNvPr id="3" name="Marcador de contenido 2"/>
          <p:cNvSpPr>
            <a:spLocks noGrp="1"/>
          </p:cNvSpPr>
          <p:nvPr>
            <p:ph idx="1"/>
          </p:nvPr>
        </p:nvSpPr>
        <p:spPr/>
        <p:txBody>
          <a:bodyPr/>
          <a:lstStyle/>
          <a:p>
            <a:endParaRPr lang="es-GT"/>
          </a:p>
        </p:txBody>
      </p:sp>
    </p:spTree>
    <p:extLst>
      <p:ext uri="{BB962C8B-B14F-4D97-AF65-F5344CB8AC3E}">
        <p14:creationId xmlns:p14="http://schemas.microsoft.com/office/powerpoint/2010/main" val="2559297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Partes internas y externas de la computadora</a:t>
            </a:r>
            <a:endParaRPr lang="es-GT" dirty="0"/>
          </a:p>
        </p:txBody>
      </p:sp>
      <p:sp>
        <p:nvSpPr>
          <p:cNvPr id="3" name="Subtítulo 2"/>
          <p:cNvSpPr>
            <a:spLocks noGrp="1"/>
          </p:cNvSpPr>
          <p:nvPr>
            <p:ph type="subTitle" idx="1"/>
          </p:nvPr>
        </p:nvSpPr>
        <p:spPr/>
        <p:txBody>
          <a:bodyPr/>
          <a:lstStyle/>
          <a:p>
            <a:endParaRPr lang="es-GT"/>
          </a:p>
        </p:txBody>
      </p:sp>
    </p:spTree>
    <p:extLst>
      <p:ext uri="{BB962C8B-B14F-4D97-AF65-F5344CB8AC3E}">
        <p14:creationId xmlns:p14="http://schemas.microsoft.com/office/powerpoint/2010/main" val="3846523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sp>
        <p:nvSpPr>
          <p:cNvPr id="4" name="Rectangle 1"/>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Placa base (</a:t>
            </a:r>
            <a:r>
              <a:rPr kumimoji="0" lang="es-GT" altLang="es-GT" sz="1800" b="0" i="0" u="none" strike="noStrike" cap="none" normalizeH="0" baseline="0" dirty="0" err="1" smtClean="0">
                <a:ln>
                  <a:noFill/>
                </a:ln>
                <a:solidFill>
                  <a:schemeClr val="tx1"/>
                </a:solidFill>
                <a:effectLst/>
                <a:latin typeface="Arial" panose="020B0604020202020204" pitchFamily="34" charset="0"/>
              </a:rPr>
              <a:t>Motherboard</a:t>
            </a:r>
            <a:r>
              <a:rPr kumimoji="0" lang="es-GT" altLang="es-GT"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Procesador (CPU)</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Memoria RAM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Tarjeta gráfica (GPU)</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Disco duro o SSD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Fuente de poder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Gabinete (Carcasa)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Unidades de disco óptico (CD/DVD)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Sistemas de refrigeración (ventiladores, disipador de calor </a:t>
            </a:r>
          </a:p>
        </p:txBody>
      </p:sp>
    </p:spTree>
    <p:extLst>
      <p:ext uri="{BB962C8B-B14F-4D97-AF65-F5344CB8AC3E}">
        <p14:creationId xmlns:p14="http://schemas.microsoft.com/office/powerpoint/2010/main" val="575205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path" presetSubtype="0" accel="50000" decel="50000" fill="hold" grpId="0" nodeType="clickEffect">
                                  <p:stCondLst>
                                    <p:cond delay="0"/>
                                  </p:stCondLst>
                                  <p:childTnLst>
                                    <p:animMotion origin="layout" path="M 0 0 L 0.067 0.04 C 0.081 0.049 0.102 0.054 0.124 0.054 C 0.149 0.054 0.169 0.049 0.183 0.04 L 0.25 0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heel(1)">
                                      <p:cBhvr>
                                        <p:cTn id="11" dur="20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wheel(1)">
                                      <p:cBhvr>
                                        <p:cTn id="16" dur="20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wheel(1)">
                                      <p:cBhvr>
                                        <p:cTn id="21" dur="2000"/>
                                        <p:tgtEl>
                                          <p:spTgt spid="4">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wheel(1)">
                                      <p:cBhvr>
                                        <p:cTn id="26" dur="2000"/>
                                        <p:tgtEl>
                                          <p:spTgt spid="4">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wheel(1)">
                                      <p:cBhvr>
                                        <p:cTn id="31" dur="2000"/>
                                        <p:tgtEl>
                                          <p:spTgt spid="4">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4">
                                            <p:txEl>
                                              <p:pRg st="5" end="5"/>
                                            </p:txEl>
                                          </p:spTgt>
                                        </p:tgtEl>
                                        <p:attrNameLst>
                                          <p:attrName>style.visibility</p:attrName>
                                        </p:attrNameLst>
                                      </p:cBhvr>
                                      <p:to>
                                        <p:strVal val="visible"/>
                                      </p:to>
                                    </p:set>
                                    <p:animEffect transition="in" filter="wheel(1)">
                                      <p:cBhvr>
                                        <p:cTn id="36" dur="2000"/>
                                        <p:tgtEl>
                                          <p:spTgt spid="4">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1" fill="hold" grpId="0" nodeType="clickEffect">
                                  <p:stCondLst>
                                    <p:cond delay="0"/>
                                  </p:stCondLst>
                                  <p:childTnLst>
                                    <p:set>
                                      <p:cBhvr>
                                        <p:cTn id="40" dur="1" fill="hold">
                                          <p:stCondLst>
                                            <p:cond delay="0"/>
                                          </p:stCondLst>
                                        </p:cTn>
                                        <p:tgtEl>
                                          <p:spTgt spid="4">
                                            <p:txEl>
                                              <p:pRg st="6" end="6"/>
                                            </p:txEl>
                                          </p:spTgt>
                                        </p:tgtEl>
                                        <p:attrNameLst>
                                          <p:attrName>style.visibility</p:attrName>
                                        </p:attrNameLst>
                                      </p:cBhvr>
                                      <p:to>
                                        <p:strVal val="visible"/>
                                      </p:to>
                                    </p:set>
                                    <p:animEffect transition="in" filter="wheel(1)">
                                      <p:cBhvr>
                                        <p:cTn id="41" dur="2000"/>
                                        <p:tgtEl>
                                          <p:spTgt spid="4">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1" presetClass="entr" presetSubtype="1" fill="hold" grpId="0" nodeType="clickEffect">
                                  <p:stCondLst>
                                    <p:cond delay="0"/>
                                  </p:stCondLst>
                                  <p:childTnLst>
                                    <p:set>
                                      <p:cBhvr>
                                        <p:cTn id="45" dur="1" fill="hold">
                                          <p:stCondLst>
                                            <p:cond delay="0"/>
                                          </p:stCondLst>
                                        </p:cTn>
                                        <p:tgtEl>
                                          <p:spTgt spid="4">
                                            <p:txEl>
                                              <p:pRg st="7" end="7"/>
                                            </p:txEl>
                                          </p:spTgt>
                                        </p:tgtEl>
                                        <p:attrNameLst>
                                          <p:attrName>style.visibility</p:attrName>
                                        </p:attrNameLst>
                                      </p:cBhvr>
                                      <p:to>
                                        <p:strVal val="visible"/>
                                      </p:to>
                                    </p:set>
                                    <p:animEffect transition="in" filter="wheel(1)">
                                      <p:cBhvr>
                                        <p:cTn id="46" dur="2000"/>
                                        <p:tgtEl>
                                          <p:spTgt spid="4">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21" presetClass="entr" presetSubtype="1" fill="hold" grpId="0" nodeType="clickEffect">
                                  <p:stCondLst>
                                    <p:cond delay="0"/>
                                  </p:stCondLst>
                                  <p:childTnLst>
                                    <p:set>
                                      <p:cBhvr>
                                        <p:cTn id="50" dur="1" fill="hold">
                                          <p:stCondLst>
                                            <p:cond delay="0"/>
                                          </p:stCondLst>
                                        </p:cTn>
                                        <p:tgtEl>
                                          <p:spTgt spid="4">
                                            <p:txEl>
                                              <p:pRg st="8" end="8"/>
                                            </p:txEl>
                                          </p:spTgt>
                                        </p:tgtEl>
                                        <p:attrNameLst>
                                          <p:attrName>style.visibility</p:attrName>
                                        </p:attrNameLst>
                                      </p:cBhvr>
                                      <p:to>
                                        <p:strVal val="visible"/>
                                      </p:to>
                                    </p:set>
                                    <p:animEffect transition="in" filter="wheel(1)">
                                      <p:cBhvr>
                                        <p:cTn id="51" dur="2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Placa base o tarjeta madre</a:t>
            </a:r>
            <a:endParaRPr lang="es-GT" dirty="0"/>
          </a:p>
        </p:txBody>
      </p:sp>
      <p:sp>
        <p:nvSpPr>
          <p:cNvPr id="3" name="Marcador de contenido 2"/>
          <p:cNvSpPr>
            <a:spLocks noGrp="1"/>
          </p:cNvSpPr>
          <p:nvPr>
            <p:ph idx="1"/>
          </p:nvPr>
        </p:nvSpPr>
        <p:spPr/>
        <p:txBody>
          <a:bodyPr/>
          <a:lstStyle/>
          <a:p>
            <a:pPr marL="0" indent="0">
              <a:buNone/>
            </a:pPr>
            <a:endParaRPr lang="es-ES" dirty="0" smtClean="0">
              <a:effectLst/>
            </a:endParaRPr>
          </a:p>
          <a:p>
            <a:r>
              <a:rPr lang="es-ES" dirty="0" smtClean="0"/>
              <a:t>son términos sinónimos que se refieren a la placa de circuito impreso principal de un ordenador que conecta todos sus componentes internos. Esencialmente, es el "sistema nervioso" de la computadora, permitiendo que el procesador, la memoria, las tarjetas de expansión y los periféricos se comuniquen entre sí y reciban energía. </a:t>
            </a:r>
            <a:endParaRPr lang="es-GT" dirty="0"/>
          </a:p>
        </p:txBody>
      </p:sp>
      <p:pic>
        <p:nvPicPr>
          <p:cNvPr id="4" name="Imagen 3"/>
          <p:cNvPicPr>
            <a:picLocks noChangeAspect="1"/>
          </p:cNvPicPr>
          <p:nvPr/>
        </p:nvPicPr>
        <p:blipFill>
          <a:blip r:embed="rId2"/>
          <a:stretch>
            <a:fillRect/>
          </a:stretch>
        </p:blipFill>
        <p:spPr>
          <a:xfrm>
            <a:off x="3976295" y="4557713"/>
            <a:ext cx="2819400" cy="1619250"/>
          </a:xfrm>
          <a:prstGeom prst="rect">
            <a:avLst/>
          </a:prstGeom>
        </p:spPr>
      </p:pic>
    </p:spTree>
    <p:extLst>
      <p:ext uri="{BB962C8B-B14F-4D97-AF65-F5344CB8AC3E}">
        <p14:creationId xmlns:p14="http://schemas.microsoft.com/office/powerpoint/2010/main" val="1085557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Procesador (CPU)</a:t>
            </a:r>
            <a:endParaRPr lang="es-GT" dirty="0"/>
          </a:p>
        </p:txBody>
      </p:sp>
      <p:sp>
        <p:nvSpPr>
          <p:cNvPr id="3" name="Marcador de contenido 2"/>
          <p:cNvSpPr>
            <a:spLocks noGrp="1"/>
          </p:cNvSpPr>
          <p:nvPr>
            <p:ph idx="1"/>
          </p:nvPr>
        </p:nvSpPr>
        <p:spPr/>
        <p:txBody>
          <a:bodyPr/>
          <a:lstStyle/>
          <a:p>
            <a:r>
              <a:rPr lang="es-ES" dirty="0" smtClean="0"/>
              <a:t>es el "cerebro" de un computador que se encarga de ejecutar instrucciones, realizar cálculos y gestionar las funciones operativas del sistema. Se compone de la Unidad de Control (CU), la Unidad Aritmética/Lógica (ALU) y los registros. Sus características clave incluyen la frecuencia de reloj (velocidad), el número de núcleos y hilos, el consumo de energía y la memoria caché, que influyen directamente en su rendimiento y capacidad de multitarea. </a:t>
            </a:r>
          </a:p>
          <a:p>
            <a:endParaRPr lang="es-GT" dirty="0"/>
          </a:p>
        </p:txBody>
      </p:sp>
      <p:pic>
        <p:nvPicPr>
          <p:cNvPr id="4" name="Imagen 3"/>
          <p:cNvPicPr>
            <a:picLocks noChangeAspect="1"/>
          </p:cNvPicPr>
          <p:nvPr/>
        </p:nvPicPr>
        <p:blipFill>
          <a:blip r:embed="rId2"/>
          <a:stretch>
            <a:fillRect/>
          </a:stretch>
        </p:blipFill>
        <p:spPr>
          <a:xfrm>
            <a:off x="3731671" y="4797425"/>
            <a:ext cx="3028950" cy="1514475"/>
          </a:xfrm>
          <a:prstGeom prst="rect">
            <a:avLst/>
          </a:prstGeom>
        </p:spPr>
      </p:pic>
    </p:spTree>
    <p:extLst>
      <p:ext uri="{BB962C8B-B14F-4D97-AF65-F5344CB8AC3E}">
        <p14:creationId xmlns:p14="http://schemas.microsoft.com/office/powerpoint/2010/main" val="3693348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mph" presetSubtype="0" fill="hold" grpId="0" nodeType="clickEffect">
                                  <p:stCondLst>
                                    <p:cond delay="0"/>
                                  </p:stCondLst>
                                  <p:childTnLst>
                                    <p:animEffect transition="out" filter="fade">
                                      <p:cBhvr>
                                        <p:cTn id="10" dur="500" tmFilter="0, 0; .2, .5; .8, .5; 1, 0"/>
                                        <p:tgtEl>
                                          <p:spTgt spid="3">
                                            <p:txEl>
                                              <p:pRg st="0" end="0"/>
                                            </p:txEl>
                                          </p:spTgt>
                                        </p:tgtEl>
                                      </p:cBhvr>
                                    </p:animEffect>
                                    <p:animScale>
                                      <p:cBhvr>
                                        <p:cTn id="11" dur="250" autoRev="1" fill="hold"/>
                                        <p:tgtEl>
                                          <p:spTgt spid="3">
                                            <p:txEl>
                                              <p:pRg st="0" end="0"/>
                                            </p:txEl>
                                          </p:spTgt>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Memoria RAM</a:t>
            </a:r>
            <a:endParaRPr lang="es-GT" dirty="0"/>
          </a:p>
        </p:txBody>
      </p:sp>
      <p:sp>
        <p:nvSpPr>
          <p:cNvPr id="3" name="Marcador de contenido 2"/>
          <p:cNvSpPr>
            <a:spLocks noGrp="1"/>
          </p:cNvSpPr>
          <p:nvPr>
            <p:ph idx="1"/>
          </p:nvPr>
        </p:nvSpPr>
        <p:spPr/>
        <p:txBody>
          <a:bodyPr/>
          <a:lstStyle/>
          <a:p>
            <a:r>
              <a:rPr lang="es-ES" dirty="0" smtClean="0"/>
              <a:t>Una memoria RAM es un tipo de memoria de acceso aleatorio (</a:t>
            </a:r>
            <a:r>
              <a:rPr lang="es-ES" dirty="0" err="1" smtClean="0"/>
              <a:t>Random</a:t>
            </a:r>
            <a:r>
              <a:rPr lang="es-ES" dirty="0" smtClean="0"/>
              <a:t> Access </a:t>
            </a:r>
            <a:r>
              <a:rPr lang="es-ES" dirty="0" err="1" smtClean="0"/>
              <a:t>Memory</a:t>
            </a:r>
            <a:r>
              <a:rPr lang="es-ES" dirty="0" smtClean="0"/>
              <a:t>) que almacena temporalmente datos e instrucciones para que el procesador pueda acceder a ellos rápidamente. Es una memoria volátil, lo que significa que su contenido se borra cuando se apaga el ordenador. </a:t>
            </a:r>
          </a:p>
          <a:p>
            <a:endParaRPr lang="es-GT" dirty="0"/>
          </a:p>
        </p:txBody>
      </p:sp>
      <p:pic>
        <p:nvPicPr>
          <p:cNvPr id="4" name="Imagen 3"/>
          <p:cNvPicPr>
            <a:picLocks noChangeAspect="1"/>
          </p:cNvPicPr>
          <p:nvPr/>
        </p:nvPicPr>
        <p:blipFill>
          <a:blip r:embed="rId2"/>
          <a:stretch>
            <a:fillRect/>
          </a:stretch>
        </p:blipFill>
        <p:spPr>
          <a:xfrm>
            <a:off x="3925309" y="4167075"/>
            <a:ext cx="3028950" cy="1514475"/>
          </a:xfrm>
          <a:prstGeom prst="rect">
            <a:avLst/>
          </a:prstGeom>
        </p:spPr>
      </p:pic>
    </p:spTree>
    <p:extLst>
      <p:ext uri="{BB962C8B-B14F-4D97-AF65-F5344CB8AC3E}">
        <p14:creationId xmlns:p14="http://schemas.microsoft.com/office/powerpoint/2010/main" val="187205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Tarjeta grafica (GPU)</a:t>
            </a:r>
            <a:endParaRPr lang="es-GT" dirty="0"/>
          </a:p>
        </p:txBody>
      </p:sp>
      <p:sp>
        <p:nvSpPr>
          <p:cNvPr id="3" name="Marcador de contenido 2"/>
          <p:cNvSpPr>
            <a:spLocks noGrp="1"/>
          </p:cNvSpPr>
          <p:nvPr>
            <p:ph idx="1"/>
          </p:nvPr>
        </p:nvSpPr>
        <p:spPr/>
        <p:txBody>
          <a:bodyPr/>
          <a:lstStyle/>
          <a:p>
            <a:r>
              <a:rPr lang="es-ES" sz="2400" dirty="0" smtClean="0"/>
              <a:t>Una tarjeta gráfica es un componente de hardware que </a:t>
            </a:r>
            <a:r>
              <a:rPr lang="es-ES" sz="2400" dirty="0" err="1" smtClean="0"/>
              <a:t>renderiza</a:t>
            </a:r>
            <a:r>
              <a:rPr lang="es-ES" sz="2400" dirty="0" smtClean="0"/>
              <a:t> y muestra imágenes, videos y animaciones en un monitor. La GPU (Unidad de Procesamiento Gráfico) es el procesador principal dentro de la tarjeta gráfica, diseñado para realizar cálculos gráficos complejos, aligerando la carga de la CPU. En resumen, la GPU es el "cerebro" para los gráficos y la tarjeta gráfica es el dispositivo que integra la GPU, junto con otros componentes como la VRAM (memoria de video), para procesar y sacar esas imágenes a la pantalla. </a:t>
            </a:r>
          </a:p>
          <a:p>
            <a:endParaRPr lang="es-GT" dirty="0"/>
          </a:p>
        </p:txBody>
      </p:sp>
      <p:pic>
        <p:nvPicPr>
          <p:cNvPr id="4" name="Imagen 3"/>
          <p:cNvPicPr>
            <a:picLocks noChangeAspect="1"/>
          </p:cNvPicPr>
          <p:nvPr/>
        </p:nvPicPr>
        <p:blipFill>
          <a:blip r:embed="rId2"/>
          <a:stretch>
            <a:fillRect/>
          </a:stretch>
        </p:blipFill>
        <p:spPr>
          <a:xfrm>
            <a:off x="3762375" y="4518155"/>
            <a:ext cx="2333625" cy="1952625"/>
          </a:xfrm>
          <a:prstGeom prst="rect">
            <a:avLst/>
          </a:prstGeom>
        </p:spPr>
      </p:pic>
    </p:spTree>
    <p:extLst>
      <p:ext uri="{BB962C8B-B14F-4D97-AF65-F5344CB8AC3E}">
        <p14:creationId xmlns:p14="http://schemas.microsoft.com/office/powerpoint/2010/main" val="2019212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Disco duro o SSD </a:t>
            </a:r>
            <a:endParaRPr lang="es-GT" dirty="0"/>
          </a:p>
        </p:txBody>
      </p:sp>
      <p:sp>
        <p:nvSpPr>
          <p:cNvPr id="3" name="Marcador de contenido 2"/>
          <p:cNvSpPr>
            <a:spLocks noGrp="1"/>
          </p:cNvSpPr>
          <p:nvPr>
            <p:ph idx="1"/>
          </p:nvPr>
        </p:nvSpPr>
        <p:spPr/>
        <p:txBody>
          <a:bodyPr/>
          <a:lstStyle/>
          <a:p>
            <a:r>
              <a:rPr lang="es-ES" dirty="0" smtClean="0"/>
              <a:t>Un disco duro o disco rígido es un </a:t>
            </a:r>
            <a:r>
              <a:rPr lang="es-ES" b="1" dirty="0" smtClean="0"/>
              <a:t>dispositivo de almacenamiento de datos no volátil que emplea un sistema de grabación magnética para almacenar datos digitales de forma rápida y segura</a:t>
            </a:r>
            <a:r>
              <a:rPr lang="es-ES" dirty="0" smtClean="0"/>
              <a:t>. También se le conoce como </a:t>
            </a:r>
            <a:r>
              <a:rPr lang="es-ES" dirty="0" err="1" smtClean="0"/>
              <a:t>Hard</a:t>
            </a:r>
            <a:r>
              <a:rPr lang="es-ES" dirty="0" smtClean="0"/>
              <a:t> Disk Drive o por su acrónimo HDD.</a:t>
            </a:r>
            <a:endParaRPr lang="es-GT" dirty="0"/>
          </a:p>
        </p:txBody>
      </p:sp>
      <p:pic>
        <p:nvPicPr>
          <p:cNvPr id="4" name="Imagen 3"/>
          <p:cNvPicPr>
            <a:picLocks noChangeAspect="1"/>
          </p:cNvPicPr>
          <p:nvPr/>
        </p:nvPicPr>
        <p:blipFill>
          <a:blip r:embed="rId2"/>
          <a:stretch>
            <a:fillRect/>
          </a:stretch>
        </p:blipFill>
        <p:spPr>
          <a:xfrm>
            <a:off x="3542627" y="3906595"/>
            <a:ext cx="2933700" cy="1562100"/>
          </a:xfrm>
          <a:prstGeom prst="rect">
            <a:avLst/>
          </a:prstGeom>
        </p:spPr>
      </p:pic>
    </p:spTree>
    <p:extLst>
      <p:ext uri="{BB962C8B-B14F-4D97-AF65-F5344CB8AC3E}">
        <p14:creationId xmlns:p14="http://schemas.microsoft.com/office/powerpoint/2010/main" val="244140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Externas </a:t>
            </a:r>
            <a:endParaRPr lang="es-GT" dirty="0"/>
          </a:p>
        </p:txBody>
      </p:sp>
      <p:sp>
        <p:nvSpPr>
          <p:cNvPr id="4" name="Rectangle 1"/>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Monitor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Teclado</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Ratón o mouse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Bocinas o altavoces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Cámara web</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Impresora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GT" altLang="es-GT" sz="1800" b="0" i="0" u="none" strike="noStrike" cap="none" normalizeH="0" baseline="0" dirty="0" smtClean="0">
                <a:ln>
                  <a:noFill/>
                </a:ln>
                <a:solidFill>
                  <a:schemeClr val="tx1"/>
                </a:solidFill>
                <a:effectLst/>
                <a:latin typeface="Arial" panose="020B0604020202020204" pitchFamily="34" charset="0"/>
              </a:rPr>
              <a:t>Gabinete o torre (el "cuerpo" de la computadora </a:t>
            </a:r>
          </a:p>
        </p:txBody>
      </p:sp>
    </p:spTree>
    <p:extLst>
      <p:ext uri="{BB962C8B-B14F-4D97-AF65-F5344CB8AC3E}">
        <p14:creationId xmlns:p14="http://schemas.microsoft.com/office/powerpoint/2010/main" val="3963959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 0 L 0 0.25 E"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p:cTn id="1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p:cTn id="18"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4">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p:cTn id="25"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26"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 calcmode="lin" valueType="num">
                                      <p:cBhvr>
                                        <p:cTn id="32"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4">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4">
                                            <p:txEl>
                                              <p:pRg st="4" end="4"/>
                                            </p:txEl>
                                          </p:spTgt>
                                        </p:tgtEl>
                                        <p:attrNameLst>
                                          <p:attrName>style.visibility</p:attrName>
                                        </p:attrNameLst>
                                      </p:cBhvr>
                                      <p:to>
                                        <p:strVal val="visible"/>
                                      </p:to>
                                    </p:set>
                                    <p:anim calcmode="lin" valueType="num">
                                      <p:cBhvr>
                                        <p:cTn id="39"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40"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41" dur="500"/>
                                        <p:tgtEl>
                                          <p:spTgt spid="4">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16" fill="hold" grpId="0" nodeType="clickEffect">
                                  <p:stCondLst>
                                    <p:cond delay="0"/>
                                  </p:stCondLst>
                                  <p:childTnLst>
                                    <p:set>
                                      <p:cBhvr>
                                        <p:cTn id="45" dur="1" fill="hold">
                                          <p:stCondLst>
                                            <p:cond delay="0"/>
                                          </p:stCondLst>
                                        </p:cTn>
                                        <p:tgtEl>
                                          <p:spTgt spid="4">
                                            <p:txEl>
                                              <p:pRg st="5" end="5"/>
                                            </p:txEl>
                                          </p:spTgt>
                                        </p:tgtEl>
                                        <p:attrNameLst>
                                          <p:attrName>style.visibility</p:attrName>
                                        </p:attrNameLst>
                                      </p:cBhvr>
                                      <p:to>
                                        <p:strVal val="visible"/>
                                      </p:to>
                                    </p:set>
                                    <p:anim calcmode="lin" valueType="num">
                                      <p:cBhvr>
                                        <p:cTn id="46"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47" dur="500" fill="hold"/>
                                        <p:tgtEl>
                                          <p:spTgt spid="4">
                                            <p:txEl>
                                              <p:pRg st="5" end="5"/>
                                            </p:txEl>
                                          </p:spTgt>
                                        </p:tgtEl>
                                        <p:attrNameLst>
                                          <p:attrName>ppt_h</p:attrName>
                                        </p:attrNameLst>
                                      </p:cBhvr>
                                      <p:tavLst>
                                        <p:tav tm="0">
                                          <p:val>
                                            <p:fltVal val="0"/>
                                          </p:val>
                                        </p:tav>
                                        <p:tav tm="100000">
                                          <p:val>
                                            <p:strVal val="#ppt_h"/>
                                          </p:val>
                                        </p:tav>
                                      </p:tavLst>
                                    </p:anim>
                                    <p:animEffect transition="in" filter="fade">
                                      <p:cBhvr>
                                        <p:cTn id="48" dur="500"/>
                                        <p:tgtEl>
                                          <p:spTgt spid="4">
                                            <p:txEl>
                                              <p:pRg st="5" end="5"/>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3" presetClass="entr" presetSubtype="16" fill="hold" grpId="0" nodeType="clickEffect">
                                  <p:stCondLst>
                                    <p:cond delay="0"/>
                                  </p:stCondLst>
                                  <p:childTnLst>
                                    <p:set>
                                      <p:cBhvr>
                                        <p:cTn id="52" dur="1" fill="hold">
                                          <p:stCondLst>
                                            <p:cond delay="0"/>
                                          </p:stCondLst>
                                        </p:cTn>
                                        <p:tgtEl>
                                          <p:spTgt spid="4">
                                            <p:txEl>
                                              <p:pRg st="6" end="6"/>
                                            </p:txEl>
                                          </p:spTgt>
                                        </p:tgtEl>
                                        <p:attrNameLst>
                                          <p:attrName>style.visibility</p:attrName>
                                        </p:attrNameLst>
                                      </p:cBhvr>
                                      <p:to>
                                        <p:strVal val="visible"/>
                                      </p:to>
                                    </p:set>
                                    <p:anim calcmode="lin" valueType="num">
                                      <p:cBhvr>
                                        <p:cTn id="53" dur="500" fill="hold"/>
                                        <p:tgtEl>
                                          <p:spTgt spid="4">
                                            <p:txEl>
                                              <p:pRg st="6" end="6"/>
                                            </p:txEl>
                                          </p:spTgt>
                                        </p:tgtEl>
                                        <p:attrNameLst>
                                          <p:attrName>ppt_w</p:attrName>
                                        </p:attrNameLst>
                                      </p:cBhvr>
                                      <p:tavLst>
                                        <p:tav tm="0">
                                          <p:val>
                                            <p:fltVal val="0"/>
                                          </p:val>
                                        </p:tav>
                                        <p:tav tm="100000">
                                          <p:val>
                                            <p:strVal val="#ppt_w"/>
                                          </p:val>
                                        </p:tav>
                                      </p:tavLst>
                                    </p:anim>
                                    <p:anim calcmode="lin" valueType="num">
                                      <p:cBhvr>
                                        <p:cTn id="54" dur="500" fill="hold"/>
                                        <p:tgtEl>
                                          <p:spTgt spid="4">
                                            <p:txEl>
                                              <p:pRg st="6" end="6"/>
                                            </p:txEl>
                                          </p:spTgt>
                                        </p:tgtEl>
                                        <p:attrNameLst>
                                          <p:attrName>ppt_h</p:attrName>
                                        </p:attrNameLst>
                                      </p:cBhvr>
                                      <p:tavLst>
                                        <p:tav tm="0">
                                          <p:val>
                                            <p:fltVal val="0"/>
                                          </p:val>
                                        </p:tav>
                                        <p:tav tm="100000">
                                          <p:val>
                                            <p:strVal val="#ppt_h"/>
                                          </p:val>
                                        </p:tav>
                                      </p:tavLst>
                                    </p:anim>
                                    <p:animEffect transition="in" filter="fade">
                                      <p:cBhvr>
                                        <p:cTn id="55"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767</Words>
  <Application>Microsoft Office PowerPoint</Application>
  <PresentationFormat>Panorámica</PresentationFormat>
  <Paragraphs>46</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Calibri Light</vt:lpstr>
      <vt:lpstr>Tema de Office</vt:lpstr>
      <vt:lpstr>Instituto Nacional De Educación Diversificada Santa Cruz Naranjo, Santa Rosa </vt:lpstr>
      <vt:lpstr>Partes internas y externas de la computadora</vt:lpstr>
      <vt:lpstr>Partes Internas</vt:lpstr>
      <vt:lpstr>Placa base o tarjeta madre</vt:lpstr>
      <vt:lpstr>Procesador (CPU)</vt:lpstr>
      <vt:lpstr>Memoria RAM</vt:lpstr>
      <vt:lpstr>Tarjeta grafica (GPU)</vt:lpstr>
      <vt:lpstr>Disco duro o SSD </vt:lpstr>
      <vt:lpstr>Partes Externas </vt:lpstr>
      <vt:lpstr>Monitor</vt:lpstr>
      <vt:lpstr>Teclado</vt:lpstr>
      <vt:lpstr>Ratón o mouse</vt:lpstr>
      <vt:lpstr>Bocinas o alta voces</vt:lpstr>
      <vt:lpstr>Impresora</vt:lpstr>
      <vt:lpstr>Muchas gracias por haber visto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Instituto Nacional De Educación Diversificada Santa Cruz Naranjo, Santa Rosa</dc:title>
  <dc:creator>GNet</dc:creator>
  <cp:lastModifiedBy>GNet</cp:lastModifiedBy>
  <cp:revision>5</cp:revision>
  <dcterms:created xsi:type="dcterms:W3CDTF">2025-10-28T14:18:14Z</dcterms:created>
  <dcterms:modified xsi:type="dcterms:W3CDTF">2025-10-28T14:54:34Z</dcterms:modified>
</cp:coreProperties>
</file>