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0"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F8664AE0-16B2-4C18-8489-4A3EB55AEEC8}"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9EFE8E4D-0199-400F-ABCD-CD700603E9E7}" type="slidenum">
              <a:rPr lang="es-GT" smtClean="0"/>
              <a:t>‹Nº›</a:t>
            </a:fld>
            <a:endParaRPr lang="es-GT"/>
          </a:p>
        </p:txBody>
      </p:sp>
    </p:spTree>
    <p:extLst>
      <p:ext uri="{BB962C8B-B14F-4D97-AF65-F5344CB8AC3E}">
        <p14:creationId xmlns:p14="http://schemas.microsoft.com/office/powerpoint/2010/main" val="3599994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8664AE0-16B2-4C18-8489-4A3EB55AEEC8}" type="datetimeFigureOut">
              <a:rPr lang="es-GT" smtClean="0"/>
              <a:t>7/10/2025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9EFE8E4D-0199-400F-ABCD-CD700603E9E7}" type="slidenum">
              <a:rPr lang="es-GT" smtClean="0"/>
              <a:t>‹Nº›</a:t>
            </a:fld>
            <a:endParaRPr lang="es-GT"/>
          </a:p>
        </p:txBody>
      </p:sp>
    </p:spTree>
    <p:extLst>
      <p:ext uri="{BB962C8B-B14F-4D97-AF65-F5344CB8AC3E}">
        <p14:creationId xmlns:p14="http://schemas.microsoft.com/office/powerpoint/2010/main" val="200331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smtClean="0"/>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8664AE0-16B2-4C18-8489-4A3EB55AEEC8}"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9EFE8E4D-0199-400F-ABCD-CD700603E9E7}" type="slidenum">
              <a:rPr lang="es-GT" smtClean="0"/>
              <a:t>‹Nº›</a:t>
            </a:fld>
            <a:endParaRPr lang="es-GT"/>
          </a:p>
        </p:txBody>
      </p:sp>
    </p:spTree>
    <p:extLst>
      <p:ext uri="{BB962C8B-B14F-4D97-AF65-F5344CB8AC3E}">
        <p14:creationId xmlns:p14="http://schemas.microsoft.com/office/powerpoint/2010/main" val="18587163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smtClean="0"/>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smtClean="0"/>
              <a:t>Haga clic para modificar el estilo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8664AE0-16B2-4C18-8489-4A3EB55AEEC8}"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9EFE8E4D-0199-400F-ABCD-CD700603E9E7}" type="slidenum">
              <a:rPr lang="es-GT" smtClean="0"/>
              <a:t>‹Nº›</a:t>
            </a:fld>
            <a:endParaRPr lang="es-GT"/>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2882410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8664AE0-16B2-4C18-8489-4A3EB55AEEC8}"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9EFE8E4D-0199-400F-ABCD-CD700603E9E7}" type="slidenum">
              <a:rPr lang="es-GT" smtClean="0"/>
              <a:t>‹Nº›</a:t>
            </a:fld>
            <a:endParaRPr lang="es-GT"/>
          </a:p>
        </p:txBody>
      </p:sp>
    </p:spTree>
    <p:extLst>
      <p:ext uri="{BB962C8B-B14F-4D97-AF65-F5344CB8AC3E}">
        <p14:creationId xmlns:p14="http://schemas.microsoft.com/office/powerpoint/2010/main" val="36625817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8664AE0-16B2-4C18-8489-4A3EB55AEEC8}" type="datetimeFigureOut">
              <a:rPr lang="es-GT" smtClean="0"/>
              <a:t>7/10/2025</a:t>
            </a:fld>
            <a:endParaRPr lang="es-GT"/>
          </a:p>
        </p:txBody>
      </p:sp>
      <p:sp>
        <p:nvSpPr>
          <p:cNvPr id="4"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9EFE8E4D-0199-400F-ABCD-CD700603E9E7}" type="slidenum">
              <a:rPr lang="es-GT" smtClean="0"/>
              <a:t>‹Nº›</a:t>
            </a:fld>
            <a:endParaRPr lang="es-GT"/>
          </a:p>
        </p:txBody>
      </p:sp>
    </p:spTree>
    <p:extLst>
      <p:ext uri="{BB962C8B-B14F-4D97-AF65-F5344CB8AC3E}">
        <p14:creationId xmlns:p14="http://schemas.microsoft.com/office/powerpoint/2010/main" val="40187518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8664AE0-16B2-4C18-8489-4A3EB55AEEC8}" type="datetimeFigureOut">
              <a:rPr lang="es-GT" smtClean="0"/>
              <a:t>7/10/2025</a:t>
            </a:fld>
            <a:endParaRPr lang="es-GT"/>
          </a:p>
        </p:txBody>
      </p:sp>
      <p:sp>
        <p:nvSpPr>
          <p:cNvPr id="4"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9EFE8E4D-0199-400F-ABCD-CD700603E9E7}" type="slidenum">
              <a:rPr lang="es-GT" smtClean="0"/>
              <a:t>‹Nº›</a:t>
            </a:fld>
            <a:endParaRPr lang="es-GT"/>
          </a:p>
        </p:txBody>
      </p:sp>
    </p:spTree>
    <p:extLst>
      <p:ext uri="{BB962C8B-B14F-4D97-AF65-F5344CB8AC3E}">
        <p14:creationId xmlns:p14="http://schemas.microsoft.com/office/powerpoint/2010/main" val="10021919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8664AE0-16B2-4C18-8489-4A3EB55AEEC8}"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9EFE8E4D-0199-400F-ABCD-CD700603E9E7}" type="slidenum">
              <a:rPr lang="es-GT" smtClean="0"/>
              <a:t>‹Nº›</a:t>
            </a:fld>
            <a:endParaRPr lang="es-GT"/>
          </a:p>
        </p:txBody>
      </p:sp>
    </p:spTree>
    <p:extLst>
      <p:ext uri="{BB962C8B-B14F-4D97-AF65-F5344CB8AC3E}">
        <p14:creationId xmlns:p14="http://schemas.microsoft.com/office/powerpoint/2010/main" val="24111354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8664AE0-16B2-4C18-8489-4A3EB55AEEC8}"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9EFE8E4D-0199-400F-ABCD-CD700603E9E7}" type="slidenum">
              <a:rPr lang="es-GT" smtClean="0"/>
              <a:t>‹Nº›</a:t>
            </a:fld>
            <a:endParaRPr lang="es-GT"/>
          </a:p>
        </p:txBody>
      </p:sp>
    </p:spTree>
    <p:extLst>
      <p:ext uri="{BB962C8B-B14F-4D97-AF65-F5344CB8AC3E}">
        <p14:creationId xmlns:p14="http://schemas.microsoft.com/office/powerpoint/2010/main" val="552758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3"/>
          <p:cNvSpPr>
            <a:spLocks noGrp="1"/>
          </p:cNvSpPr>
          <p:nvPr>
            <p:ph type="dt" sz="half" idx="10"/>
          </p:nvPr>
        </p:nvSpPr>
        <p:spPr/>
        <p:txBody>
          <a:bodyPr/>
          <a:lstStyle/>
          <a:p>
            <a:fld id="{F8664AE0-16B2-4C18-8489-4A3EB55AEEC8}"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9EFE8E4D-0199-400F-ABCD-CD700603E9E7}" type="slidenum">
              <a:rPr lang="es-GT" smtClean="0"/>
              <a:t>‹Nº›</a:t>
            </a:fld>
            <a:endParaRPr lang="es-GT"/>
          </a:p>
        </p:txBody>
      </p:sp>
    </p:spTree>
    <p:extLst>
      <p:ext uri="{BB962C8B-B14F-4D97-AF65-F5344CB8AC3E}">
        <p14:creationId xmlns:p14="http://schemas.microsoft.com/office/powerpoint/2010/main" val="1640657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8664AE0-16B2-4C18-8489-4A3EB55AEEC8}"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9EFE8E4D-0199-400F-ABCD-CD700603E9E7}" type="slidenum">
              <a:rPr lang="es-GT" smtClean="0"/>
              <a:t>‹Nº›</a:t>
            </a:fld>
            <a:endParaRPr lang="es-GT"/>
          </a:p>
        </p:txBody>
      </p:sp>
    </p:spTree>
    <p:extLst>
      <p:ext uri="{BB962C8B-B14F-4D97-AF65-F5344CB8AC3E}">
        <p14:creationId xmlns:p14="http://schemas.microsoft.com/office/powerpoint/2010/main" val="2541508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F8664AE0-16B2-4C18-8489-4A3EB55AEEC8}" type="datetimeFigureOut">
              <a:rPr lang="es-GT" smtClean="0"/>
              <a:t>7/10/2025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9EFE8E4D-0199-400F-ABCD-CD700603E9E7}" type="slidenum">
              <a:rPr lang="es-GT" smtClean="0"/>
              <a:t>‹Nº›</a:t>
            </a:fld>
            <a:endParaRPr lang="es-GT"/>
          </a:p>
        </p:txBody>
      </p:sp>
    </p:spTree>
    <p:extLst>
      <p:ext uri="{BB962C8B-B14F-4D97-AF65-F5344CB8AC3E}">
        <p14:creationId xmlns:p14="http://schemas.microsoft.com/office/powerpoint/2010/main" val="2851855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F8664AE0-16B2-4C18-8489-4A3EB55AEEC8}" type="datetimeFigureOut">
              <a:rPr lang="es-GT" smtClean="0"/>
              <a:t>7/10/2025</a:t>
            </a:fld>
            <a:endParaRPr lang="es-GT"/>
          </a:p>
        </p:txBody>
      </p:sp>
      <p:sp>
        <p:nvSpPr>
          <p:cNvPr id="8" name="Footer Placeholder 7"/>
          <p:cNvSpPr>
            <a:spLocks noGrp="1"/>
          </p:cNvSpPr>
          <p:nvPr>
            <p:ph type="ftr" sz="quarter" idx="11"/>
          </p:nvPr>
        </p:nvSpPr>
        <p:spPr/>
        <p:txBody>
          <a:bodyPr/>
          <a:lstStyle/>
          <a:p>
            <a:endParaRPr lang="es-GT"/>
          </a:p>
        </p:txBody>
      </p:sp>
      <p:sp>
        <p:nvSpPr>
          <p:cNvPr id="9" name="Slide Number Placeholder 8"/>
          <p:cNvSpPr>
            <a:spLocks noGrp="1"/>
          </p:cNvSpPr>
          <p:nvPr>
            <p:ph type="sldNum" sz="quarter" idx="12"/>
          </p:nvPr>
        </p:nvSpPr>
        <p:spPr/>
        <p:txBody>
          <a:bodyPr/>
          <a:lstStyle/>
          <a:p>
            <a:fld id="{9EFE8E4D-0199-400F-ABCD-CD700603E9E7}" type="slidenum">
              <a:rPr lang="es-GT" smtClean="0"/>
              <a:t>‹Nº›</a:t>
            </a:fld>
            <a:endParaRPr lang="es-GT"/>
          </a:p>
        </p:txBody>
      </p:sp>
    </p:spTree>
    <p:extLst>
      <p:ext uri="{BB962C8B-B14F-4D97-AF65-F5344CB8AC3E}">
        <p14:creationId xmlns:p14="http://schemas.microsoft.com/office/powerpoint/2010/main" val="749756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7" name="Date Placeholder 2"/>
          <p:cNvSpPr>
            <a:spLocks noGrp="1"/>
          </p:cNvSpPr>
          <p:nvPr>
            <p:ph type="dt" sz="half" idx="10"/>
          </p:nvPr>
        </p:nvSpPr>
        <p:spPr/>
        <p:txBody>
          <a:bodyPr/>
          <a:lstStyle/>
          <a:p>
            <a:fld id="{F8664AE0-16B2-4C18-8489-4A3EB55AEEC8}" type="datetimeFigureOut">
              <a:rPr lang="es-GT" smtClean="0"/>
              <a:t>7/10/2025</a:t>
            </a:fld>
            <a:endParaRPr lang="es-GT"/>
          </a:p>
        </p:txBody>
      </p:sp>
      <p:sp>
        <p:nvSpPr>
          <p:cNvPr id="5" name="Footer Placeholder 3"/>
          <p:cNvSpPr>
            <a:spLocks noGrp="1"/>
          </p:cNvSpPr>
          <p:nvPr>
            <p:ph type="ftr" sz="quarter" idx="11"/>
          </p:nvPr>
        </p:nvSpPr>
        <p:spPr/>
        <p:txBody>
          <a:bodyPr/>
          <a:lstStyle/>
          <a:p>
            <a:endParaRPr lang="es-GT"/>
          </a:p>
        </p:txBody>
      </p:sp>
      <p:sp>
        <p:nvSpPr>
          <p:cNvPr id="6" name="Slide Number Placeholder 4"/>
          <p:cNvSpPr>
            <a:spLocks noGrp="1"/>
          </p:cNvSpPr>
          <p:nvPr>
            <p:ph type="sldNum" sz="quarter" idx="12"/>
          </p:nvPr>
        </p:nvSpPr>
        <p:spPr/>
        <p:txBody>
          <a:bodyPr/>
          <a:lstStyle/>
          <a:p>
            <a:fld id="{9EFE8E4D-0199-400F-ABCD-CD700603E9E7}" type="slidenum">
              <a:rPr lang="es-GT" smtClean="0"/>
              <a:t>‹Nº›</a:t>
            </a:fld>
            <a:endParaRPr lang="es-GT"/>
          </a:p>
        </p:txBody>
      </p:sp>
    </p:spTree>
    <p:extLst>
      <p:ext uri="{BB962C8B-B14F-4D97-AF65-F5344CB8AC3E}">
        <p14:creationId xmlns:p14="http://schemas.microsoft.com/office/powerpoint/2010/main" val="3226649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8664AE0-16B2-4C18-8489-4A3EB55AEEC8}" type="datetimeFigureOut">
              <a:rPr lang="es-GT" smtClean="0"/>
              <a:t>7/10/2025</a:t>
            </a:fld>
            <a:endParaRPr lang="es-GT"/>
          </a:p>
        </p:txBody>
      </p:sp>
      <p:sp>
        <p:nvSpPr>
          <p:cNvPr id="5" name="Footer Placeholder 2"/>
          <p:cNvSpPr>
            <a:spLocks noGrp="1"/>
          </p:cNvSpPr>
          <p:nvPr>
            <p:ph type="ftr" sz="quarter" idx="11"/>
          </p:nvPr>
        </p:nvSpPr>
        <p:spPr/>
        <p:txBody>
          <a:bodyPr/>
          <a:lstStyle/>
          <a:p>
            <a:endParaRPr lang="es-GT"/>
          </a:p>
        </p:txBody>
      </p:sp>
      <p:sp>
        <p:nvSpPr>
          <p:cNvPr id="6" name="Slide Number Placeholder 3"/>
          <p:cNvSpPr>
            <a:spLocks noGrp="1"/>
          </p:cNvSpPr>
          <p:nvPr>
            <p:ph type="sldNum" sz="quarter" idx="12"/>
          </p:nvPr>
        </p:nvSpPr>
        <p:spPr/>
        <p:txBody>
          <a:bodyPr/>
          <a:lstStyle/>
          <a:p>
            <a:fld id="{9EFE8E4D-0199-400F-ABCD-CD700603E9E7}" type="slidenum">
              <a:rPr lang="es-GT" smtClean="0"/>
              <a:t>‹Nº›</a:t>
            </a:fld>
            <a:endParaRPr lang="es-GT"/>
          </a:p>
        </p:txBody>
      </p:sp>
    </p:spTree>
    <p:extLst>
      <p:ext uri="{BB962C8B-B14F-4D97-AF65-F5344CB8AC3E}">
        <p14:creationId xmlns:p14="http://schemas.microsoft.com/office/powerpoint/2010/main" val="3449312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7" name="Date Placeholder 4"/>
          <p:cNvSpPr>
            <a:spLocks noGrp="1"/>
          </p:cNvSpPr>
          <p:nvPr>
            <p:ph type="dt" sz="half" idx="10"/>
          </p:nvPr>
        </p:nvSpPr>
        <p:spPr/>
        <p:txBody>
          <a:bodyPr/>
          <a:lstStyle/>
          <a:p>
            <a:fld id="{F8664AE0-16B2-4C18-8489-4A3EB55AEEC8}" type="datetimeFigureOut">
              <a:rPr lang="es-GT" smtClean="0"/>
              <a:t>7/10/2025</a:t>
            </a:fld>
            <a:endParaRPr lang="es-GT"/>
          </a:p>
        </p:txBody>
      </p:sp>
      <p:sp>
        <p:nvSpPr>
          <p:cNvPr id="5" name="Footer Placeholder 5"/>
          <p:cNvSpPr>
            <a:spLocks noGrp="1"/>
          </p:cNvSpPr>
          <p:nvPr>
            <p:ph type="ftr" sz="quarter" idx="11"/>
          </p:nvPr>
        </p:nvSpPr>
        <p:spPr/>
        <p:txBody>
          <a:bodyPr/>
          <a:lstStyle/>
          <a:p>
            <a:endParaRPr lang="es-GT"/>
          </a:p>
        </p:txBody>
      </p:sp>
      <p:sp>
        <p:nvSpPr>
          <p:cNvPr id="6" name="Slide Number Placeholder 6"/>
          <p:cNvSpPr>
            <a:spLocks noGrp="1"/>
          </p:cNvSpPr>
          <p:nvPr>
            <p:ph type="sldNum" sz="quarter" idx="12"/>
          </p:nvPr>
        </p:nvSpPr>
        <p:spPr/>
        <p:txBody>
          <a:bodyPr/>
          <a:lstStyle/>
          <a:p>
            <a:fld id="{9EFE8E4D-0199-400F-ABCD-CD700603E9E7}" type="slidenum">
              <a:rPr lang="es-GT" smtClean="0"/>
              <a:t>‹Nº›</a:t>
            </a:fld>
            <a:endParaRPr lang="es-GT"/>
          </a:p>
        </p:txBody>
      </p:sp>
    </p:spTree>
    <p:extLst>
      <p:ext uri="{BB962C8B-B14F-4D97-AF65-F5344CB8AC3E}">
        <p14:creationId xmlns:p14="http://schemas.microsoft.com/office/powerpoint/2010/main" val="1162302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8664AE0-16B2-4C18-8489-4A3EB55AEEC8}" type="datetimeFigureOut">
              <a:rPr lang="es-GT" smtClean="0"/>
              <a:t>7/10/2025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9EFE8E4D-0199-400F-ABCD-CD700603E9E7}" type="slidenum">
              <a:rPr lang="es-GT" smtClean="0"/>
              <a:t>‹Nº›</a:t>
            </a:fld>
            <a:endParaRPr lang="es-GT"/>
          </a:p>
        </p:txBody>
      </p:sp>
    </p:spTree>
    <p:extLst>
      <p:ext uri="{BB962C8B-B14F-4D97-AF65-F5344CB8AC3E}">
        <p14:creationId xmlns:p14="http://schemas.microsoft.com/office/powerpoint/2010/main" val="183880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8664AE0-16B2-4C18-8489-4A3EB55AEEC8}" type="datetimeFigureOut">
              <a:rPr lang="es-GT" smtClean="0"/>
              <a:t>7/10/2025</a:t>
            </a:fld>
            <a:endParaRPr lang="es-GT"/>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s-GT"/>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9EFE8E4D-0199-400F-ABCD-CD700603E9E7}" type="slidenum">
              <a:rPr lang="es-GT" smtClean="0"/>
              <a:t>‹Nº›</a:t>
            </a:fld>
            <a:endParaRPr lang="es-GT"/>
          </a:p>
        </p:txBody>
      </p:sp>
    </p:spTree>
    <p:extLst>
      <p:ext uri="{BB962C8B-B14F-4D97-AF65-F5344CB8AC3E}">
        <p14:creationId xmlns:p14="http://schemas.microsoft.com/office/powerpoint/2010/main" val="2981780318"/>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es.wikipedia.org/wiki/Medio_ambiente_natural#cite_note-4" TargetMode="External"/><Relationship Id="rId3" Type="http://schemas.openxmlformats.org/officeDocument/2006/relationships/hyperlink" Target="https://es.wikipedia.org/wiki/Ser_vivo" TargetMode="External"/><Relationship Id="rId7" Type="http://schemas.openxmlformats.org/officeDocument/2006/relationships/hyperlink" Target="https://es.wikipedia.org/wiki/Medio_ambiente_natural#cite_note-3" TargetMode="External"/><Relationship Id="rId2" Type="http://schemas.openxmlformats.org/officeDocument/2006/relationships/hyperlink" Target="https://es.wikipedia.org/wiki/Medio_ambiente_natural#cite_note-:12-1" TargetMode="External"/><Relationship Id="rId1" Type="http://schemas.openxmlformats.org/officeDocument/2006/relationships/slideLayout" Target="../slideLayouts/slideLayout2.xml"/><Relationship Id="rId6" Type="http://schemas.openxmlformats.org/officeDocument/2006/relationships/hyperlink" Target="https://es.wikipedia.org/wiki/Clima" TargetMode="External"/><Relationship Id="rId5" Type="http://schemas.openxmlformats.org/officeDocument/2006/relationships/hyperlink" Target="https://es.wikipedia.org/wiki/Especie" TargetMode="External"/><Relationship Id="rId4" Type="http://schemas.openxmlformats.org/officeDocument/2006/relationships/hyperlink" Target="https://es.wikipedia.org/wiki/Medio_ambiente_natural#cite_note-2"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es.wikipedia.org/wiki/Mineralog%C3%ADa" TargetMode="External"/><Relationship Id="rId2" Type="http://schemas.openxmlformats.org/officeDocument/2006/relationships/hyperlink" Target="https://es.wikipedia.org/wiki/Medio_ambiente_natural#cite_note-5" TargetMode="External"/><Relationship Id="rId1" Type="http://schemas.openxmlformats.org/officeDocument/2006/relationships/slideLayout" Target="../slideLayouts/slideLayout2.xml"/><Relationship Id="rId4" Type="http://schemas.openxmlformats.org/officeDocument/2006/relationships/hyperlink" Target="https://es.wikipedia.org/wiki/Estructura_del_suelo"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es.wikipedia.org/wiki/Radiois%C3%B3topo" TargetMode="External"/><Relationship Id="rId13" Type="http://schemas.openxmlformats.org/officeDocument/2006/relationships/hyperlink" Target="https://es.wikipedia.org/wiki/Subducci%C3%B3n" TargetMode="External"/><Relationship Id="rId3" Type="http://schemas.openxmlformats.org/officeDocument/2006/relationships/hyperlink" Target="https://es.wikipedia.org/wiki/Litosfera" TargetMode="External"/><Relationship Id="rId7" Type="http://schemas.openxmlformats.org/officeDocument/2006/relationships/hyperlink" Target="https://es.wikipedia.org/wiki/Radiactividad" TargetMode="External"/><Relationship Id="rId12" Type="http://schemas.openxmlformats.org/officeDocument/2006/relationships/hyperlink" Target="https://es.wikipedia.org/wiki/Volc%C3%A1n" TargetMode="External"/><Relationship Id="rId2" Type="http://schemas.openxmlformats.org/officeDocument/2006/relationships/hyperlink" Target="https://es.wikipedia.org/wiki/Corteza_(geolog%C3%ADa)" TargetMode="External"/><Relationship Id="rId1" Type="http://schemas.openxmlformats.org/officeDocument/2006/relationships/slideLayout" Target="../slideLayouts/slideLayout2.xml"/><Relationship Id="rId6" Type="http://schemas.openxmlformats.org/officeDocument/2006/relationships/hyperlink" Target="https://es.wikipedia.org/wiki/Magma" TargetMode="External"/><Relationship Id="rId11" Type="http://schemas.openxmlformats.org/officeDocument/2006/relationships/hyperlink" Target="https://es.wikipedia.org/wiki/Tect%C3%B3nica_de_placas" TargetMode="External"/><Relationship Id="rId5" Type="http://schemas.openxmlformats.org/officeDocument/2006/relationships/hyperlink" Target="https://es.wikipedia.org/wiki/Roca_%C3%ADgnea" TargetMode="External"/><Relationship Id="rId15" Type="http://schemas.openxmlformats.org/officeDocument/2006/relationships/hyperlink" Target="https://es.wikipedia.org/wiki/Pluma_mant%C3%A9lica" TargetMode="External"/><Relationship Id="rId10" Type="http://schemas.openxmlformats.org/officeDocument/2006/relationships/hyperlink" Target="https://es.wikipedia.org/wiki/Reolog%C3%ADa" TargetMode="External"/><Relationship Id="rId4" Type="http://schemas.openxmlformats.org/officeDocument/2006/relationships/hyperlink" Target="https://es.wikipedia.org/wiki/Manto_terrestre" TargetMode="External"/><Relationship Id="rId9" Type="http://schemas.openxmlformats.org/officeDocument/2006/relationships/hyperlink" Target="https://es.wikipedia.org/wiki/Convecci%C3%B3n_del_manto" TargetMode="External"/><Relationship Id="rId14" Type="http://schemas.openxmlformats.org/officeDocument/2006/relationships/hyperlink" Target="https://es.wikipedia.org/wiki/Dorsal_mediooce%C3%A1nica"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es.wikipedia.org/wiki/Precipitaci%C3%B3n_(meteorolog%C3%ADa)" TargetMode="External"/><Relationship Id="rId3" Type="http://schemas.openxmlformats.org/officeDocument/2006/relationships/hyperlink" Target="https://es.wikipedia.org/wiki/Cauce" TargetMode="External"/><Relationship Id="rId7" Type="http://schemas.openxmlformats.org/officeDocument/2006/relationships/hyperlink" Target="https://es.wikipedia.org/wiki/Ciclo_hidrol%C3%B3gico" TargetMode="External"/><Relationship Id="rId12" Type="http://schemas.openxmlformats.org/officeDocument/2006/relationships/hyperlink" Target="https://es.wikipedia.org/wiki/Glaciar" TargetMode="External"/><Relationship Id="rId2" Type="http://schemas.openxmlformats.org/officeDocument/2006/relationships/hyperlink" Target="https://es.wikipedia.org/wiki/Canal_natural" TargetMode="External"/><Relationship Id="rId1" Type="http://schemas.openxmlformats.org/officeDocument/2006/relationships/slideLayout" Target="../slideLayouts/slideLayout2.xml"/><Relationship Id="rId6" Type="http://schemas.openxmlformats.org/officeDocument/2006/relationships/hyperlink" Target="https://es.wikipedia.org/wiki/Terreno_inundable" TargetMode="External"/><Relationship Id="rId11" Type="http://schemas.openxmlformats.org/officeDocument/2006/relationships/hyperlink" Target="https://es.wikipedia.org/wiki/Manantial" TargetMode="External"/><Relationship Id="rId5" Type="http://schemas.openxmlformats.org/officeDocument/2006/relationships/hyperlink" Target="https://es.wikipedia.org/wiki/Banco_(geograf%C3%ADa)" TargetMode="External"/><Relationship Id="rId10" Type="http://schemas.openxmlformats.org/officeDocument/2006/relationships/hyperlink" Target="https://es.wikipedia.org/w/index.php?title=Recarga_de_aguas_subterr%C3%A1neas&amp;action=edit&amp;redlink=1" TargetMode="External"/><Relationship Id="rId4" Type="http://schemas.openxmlformats.org/officeDocument/2006/relationships/hyperlink" Target="https://es.wikipedia.org/wiki/Arroyo" TargetMode="External"/><Relationship Id="rId9" Type="http://schemas.openxmlformats.org/officeDocument/2006/relationships/hyperlink" Target="https://es.wikipedia.org/wiki/Escorrent%C3%AD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Rudy de </a:t>
            </a:r>
            <a:r>
              <a:rPr lang="es-ES" dirty="0" err="1"/>
              <a:t>J</a:t>
            </a:r>
            <a:r>
              <a:rPr lang="es-ES" dirty="0" err="1" smtClean="0"/>
              <a:t>esus</a:t>
            </a:r>
            <a:r>
              <a:rPr lang="es-ES" dirty="0" smtClean="0"/>
              <a:t> Aguilar Ruano</a:t>
            </a:r>
            <a:endParaRPr lang="es-GT" dirty="0"/>
          </a:p>
        </p:txBody>
      </p:sp>
      <p:sp>
        <p:nvSpPr>
          <p:cNvPr id="3" name="Subtítulo 2"/>
          <p:cNvSpPr>
            <a:spLocks noGrp="1"/>
          </p:cNvSpPr>
          <p:nvPr>
            <p:ph type="subTitle" idx="1"/>
          </p:nvPr>
        </p:nvSpPr>
        <p:spPr/>
        <p:txBody>
          <a:bodyPr/>
          <a:lstStyle/>
          <a:p>
            <a:r>
              <a:rPr lang="es-ES" dirty="0" smtClean="0"/>
              <a:t>Cuarto </a:t>
            </a:r>
            <a:r>
              <a:rPr lang="es-ES" dirty="0" err="1" smtClean="0"/>
              <a:t>mecanica</a:t>
            </a:r>
            <a:endParaRPr lang="es-GT" dirty="0"/>
          </a:p>
        </p:txBody>
      </p:sp>
    </p:spTree>
    <p:extLst>
      <p:ext uri="{BB962C8B-B14F-4D97-AF65-F5344CB8AC3E}">
        <p14:creationId xmlns:p14="http://schemas.microsoft.com/office/powerpoint/2010/main" val="376439010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mph" presetSubtype="0" fill="hold" grpId="1" nodeType="clickEffect">
                                  <p:stCondLst>
                                    <p:cond delay="0"/>
                                  </p:stCondLst>
                                  <p:childTnLst>
                                    <p:animEffect transition="out" filter="fade">
                                      <p:cBhvr>
                                        <p:cTn id="14" dur="500" tmFilter="0, 0; .2, .5; .8, .5; 1, 0"/>
                                        <p:tgtEl>
                                          <p:spTgt spid="2"/>
                                        </p:tgtEl>
                                      </p:cBhvr>
                                    </p:animEffect>
                                    <p:animScale>
                                      <p:cBhvr>
                                        <p:cTn id="15" dur="250" autoRev="1" fill="hold"/>
                                        <p:tgtEl>
                                          <p:spTgt spid="2"/>
                                        </p:tgtEl>
                                      </p:cBhvr>
                                      <p:by x="105000" y="105000"/>
                                    </p:animScale>
                                  </p:childTnLst>
                                </p:cTn>
                              </p:par>
                              <p:par>
                                <p:cTn id="16" presetID="26" presetClass="emph" presetSubtype="0" fill="hold" grpId="1" nodeType="withEffect">
                                  <p:stCondLst>
                                    <p:cond delay="0"/>
                                  </p:stCondLst>
                                  <p:childTnLst>
                                    <p:animEffect transition="out" filter="fade">
                                      <p:cBhvr>
                                        <p:cTn id="17" dur="500" tmFilter="0, 0; .2, .5; .8, .5; 1, 0"/>
                                        <p:tgtEl>
                                          <p:spTgt spid="3">
                                            <p:txEl>
                                              <p:pRg st="0" end="0"/>
                                            </p:txEl>
                                          </p:spTgt>
                                        </p:tgtEl>
                                      </p:cBhvr>
                                    </p:animEffect>
                                    <p:animScale>
                                      <p:cBhvr>
                                        <p:cTn id="18" dur="250" autoRev="1" fill="hold"/>
                                        <p:tgtEl>
                                          <p:spTgt spid="3">
                                            <p:txEl>
                                              <p:pRg st="0" end="0"/>
                                            </p:txEl>
                                          </p:spTgt>
                                        </p:tgtEl>
                                      </p:cBhvr>
                                      <p:by x="105000" y="105000"/>
                                    </p:animScale>
                                  </p:childTnLst>
                                </p:cTn>
                              </p:par>
                            </p:childTnLst>
                          </p:cTn>
                        </p:par>
                      </p:childTnLst>
                    </p:cTn>
                  </p:par>
                  <p:par>
                    <p:cTn id="19" fill="hold">
                      <p:stCondLst>
                        <p:cond delay="indefinite"/>
                      </p:stCondLst>
                      <p:childTnLst>
                        <p:par>
                          <p:cTn id="20" fill="hold">
                            <p:stCondLst>
                              <p:cond delay="0"/>
                            </p:stCondLst>
                            <p:childTnLst>
                              <p:par>
                                <p:cTn id="21" presetID="10" presetClass="exit" presetSubtype="0" fill="hold" grpId="2" nodeType="clickEffect">
                                  <p:stCondLst>
                                    <p:cond delay="0"/>
                                  </p:stCondLst>
                                  <p:childTnLst>
                                    <p:animEffect transition="out" filter="fade">
                                      <p:cBhvr>
                                        <p:cTn id="22" dur="500"/>
                                        <p:tgtEl>
                                          <p:spTgt spid="2"/>
                                        </p:tgtEl>
                                      </p:cBhvr>
                                    </p:animEffect>
                                    <p:set>
                                      <p:cBhvr>
                                        <p:cTn id="23" dur="1" fill="hold">
                                          <p:stCondLst>
                                            <p:cond delay="499"/>
                                          </p:stCondLst>
                                        </p:cTn>
                                        <p:tgtEl>
                                          <p:spTgt spid="2"/>
                                        </p:tgtEl>
                                        <p:attrNameLst>
                                          <p:attrName>style.visibility</p:attrName>
                                        </p:attrNameLst>
                                      </p:cBhvr>
                                      <p:to>
                                        <p:strVal val="hidden"/>
                                      </p:to>
                                    </p:set>
                                  </p:childTnLst>
                                </p:cTn>
                              </p:par>
                              <p:par>
                                <p:cTn id="24" presetID="10" presetClass="exit" presetSubtype="0" fill="hold" grpId="2" nodeType="withEffect">
                                  <p:stCondLst>
                                    <p:cond delay="0"/>
                                  </p:stCondLst>
                                  <p:childTnLst>
                                    <p:animEffect transition="out" filter="fade">
                                      <p:cBhvr>
                                        <p:cTn id="25" dur="500"/>
                                        <p:tgtEl>
                                          <p:spTgt spid="3">
                                            <p:txEl>
                                              <p:pRg st="0" end="0"/>
                                            </p:txEl>
                                          </p:spTgt>
                                        </p:tgtEl>
                                      </p:cBhvr>
                                    </p:animEffect>
                                    <p:set>
                                      <p:cBhvr>
                                        <p:cTn id="26"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P spid="3" grpId="1" build="p"/>
      <p:bldP spid="3" grpId="2"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Medio ambiente</a:t>
            </a:r>
            <a:endParaRPr lang="es-GT" dirty="0"/>
          </a:p>
        </p:txBody>
      </p:sp>
      <p:sp>
        <p:nvSpPr>
          <p:cNvPr id="3" name="Marcador de contenido 2"/>
          <p:cNvSpPr>
            <a:spLocks noGrp="1"/>
          </p:cNvSpPr>
          <p:nvPr>
            <p:ph idx="1"/>
          </p:nvPr>
        </p:nvSpPr>
        <p:spPr/>
        <p:txBody>
          <a:bodyPr/>
          <a:lstStyle/>
          <a:p>
            <a:r>
              <a:rPr lang="es-GT" dirty="0" smtClean="0"/>
              <a:t>El </a:t>
            </a:r>
            <a:r>
              <a:rPr lang="es-GT" b="1" dirty="0" smtClean="0"/>
              <a:t>medio ambiente natural</a:t>
            </a:r>
            <a:r>
              <a:rPr lang="es-GT" dirty="0" smtClean="0"/>
              <a:t> (también escrito </a:t>
            </a:r>
            <a:r>
              <a:rPr lang="es-GT" b="1" dirty="0" smtClean="0"/>
              <a:t>medioambiente</a:t>
            </a:r>
            <a:r>
              <a:rPr lang="es-GT" dirty="0" smtClean="0"/>
              <a:t>)</a:t>
            </a:r>
            <a:r>
              <a:rPr lang="es-GT" baseline="30000" dirty="0" smtClean="0">
                <a:hlinkClick r:id="rId2"/>
              </a:rPr>
              <a:t>[1]</a:t>
            </a:r>
            <a:r>
              <a:rPr lang="es-GT" dirty="0" smtClean="0"/>
              <a:t>​ o </a:t>
            </a:r>
            <a:r>
              <a:rPr lang="es-GT" b="1" dirty="0" smtClean="0"/>
              <a:t>entorno natural</a:t>
            </a:r>
            <a:r>
              <a:rPr lang="es-GT" dirty="0" smtClean="0"/>
              <a:t> es el conjunto de componentes físicos, químicos y biológicos externos con los que interactúan los </a:t>
            </a:r>
            <a:r>
              <a:rPr lang="es-GT" dirty="0" smtClean="0">
                <a:hlinkClick r:id="rId3" tooltip="Ser vivo"/>
              </a:rPr>
              <a:t>seres vivos</a:t>
            </a:r>
            <a:r>
              <a:rPr lang="es-GT" dirty="0" smtClean="0"/>
              <a:t>.</a:t>
            </a:r>
            <a:r>
              <a:rPr lang="es-GT" baseline="30000" dirty="0" smtClean="0">
                <a:hlinkClick r:id="rId4"/>
              </a:rPr>
              <a:t>[2]</a:t>
            </a:r>
            <a:r>
              <a:rPr lang="es-GT" dirty="0" smtClean="0"/>
              <a:t>​ Dicho entorno abarca la interacción de todas las </a:t>
            </a:r>
            <a:r>
              <a:rPr lang="es-GT" dirty="0" smtClean="0">
                <a:hlinkClick r:id="rId5" tooltip="Especie"/>
              </a:rPr>
              <a:t>especies</a:t>
            </a:r>
            <a:r>
              <a:rPr lang="es-GT" dirty="0" smtClean="0"/>
              <a:t> vivas, el </a:t>
            </a:r>
            <a:r>
              <a:rPr lang="es-GT" dirty="0" smtClean="0">
                <a:hlinkClick r:id="rId6" tooltip="Clima"/>
              </a:rPr>
              <a:t>clima</a:t>
            </a:r>
            <a:r>
              <a:rPr lang="es-GT" dirty="0" smtClean="0"/>
              <a:t>, y los recursos naturales que afectan la supervivencia humana y la actividad económica.</a:t>
            </a:r>
            <a:r>
              <a:rPr lang="es-GT" baseline="30000" dirty="0" smtClean="0">
                <a:hlinkClick r:id="rId7"/>
              </a:rPr>
              <a:t>[3]</a:t>
            </a:r>
            <a:r>
              <a:rPr lang="es-GT" dirty="0" smtClean="0"/>
              <a:t>​</a:t>
            </a:r>
            <a:r>
              <a:rPr lang="es-GT" baseline="30000" dirty="0" smtClean="0">
                <a:hlinkClick r:id="rId8"/>
              </a:rPr>
              <a:t>[4]</a:t>
            </a:r>
            <a:r>
              <a:rPr lang="es-GT" dirty="0" smtClean="0"/>
              <a:t>​ Se pueden distinguir como componentes del medio ambiente: </a:t>
            </a:r>
          </a:p>
          <a:p>
            <a:endParaRPr lang="es-GT" dirty="0"/>
          </a:p>
        </p:txBody>
      </p:sp>
    </p:spTree>
    <p:extLst>
      <p:ext uri="{BB962C8B-B14F-4D97-AF65-F5344CB8AC3E}">
        <p14:creationId xmlns:p14="http://schemas.microsoft.com/office/powerpoint/2010/main" val="165233898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21" presetClass="entr" presetSubtype="1"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Ambiente social</a:t>
            </a:r>
            <a:endParaRPr lang="es-GT" dirty="0"/>
          </a:p>
        </p:txBody>
      </p:sp>
      <p:sp>
        <p:nvSpPr>
          <p:cNvPr id="3" name="Marcador de contenido 2"/>
          <p:cNvSpPr>
            <a:spLocks noGrp="1"/>
          </p:cNvSpPr>
          <p:nvPr>
            <p:ph idx="1"/>
          </p:nvPr>
        </p:nvSpPr>
        <p:spPr/>
        <p:txBody>
          <a:bodyPr/>
          <a:lstStyle/>
          <a:p>
            <a:r>
              <a:rPr lang="es-GT" dirty="0" smtClean="0"/>
              <a:t>Las personas rara vez encuentran ambientes </a:t>
            </a:r>
            <a:r>
              <a:rPr lang="es-GT" i="1" dirty="0" smtClean="0"/>
              <a:t>absolutamente naturales</a:t>
            </a:r>
            <a:r>
              <a:rPr lang="es-GT" dirty="0" smtClean="0"/>
              <a:t> en la Tierra, y la naturalidad generalmente varía en un continuo, desde el 100 % natural en un extremo hasta el 0 % natural en el otro. Más precisamente, podemos considerar los diferentes aspectos o componentes de un entorno, y ver que su grado de naturalidad no es uniforme.</a:t>
            </a:r>
            <a:r>
              <a:rPr lang="es-GT" baseline="30000" dirty="0" smtClean="0">
                <a:hlinkClick r:id="rId2"/>
              </a:rPr>
              <a:t>[5]</a:t>
            </a:r>
            <a:r>
              <a:rPr lang="es-GT" dirty="0" smtClean="0"/>
              <a:t>​ Si, por ejemplo, en un campo agrícola, la </a:t>
            </a:r>
            <a:r>
              <a:rPr lang="es-GT" dirty="0" smtClean="0">
                <a:hlinkClick r:id="rId3" tooltip="Mineralogía"/>
              </a:rPr>
              <a:t>composición mineralógica</a:t>
            </a:r>
            <a:r>
              <a:rPr lang="es-GT" dirty="0" smtClean="0"/>
              <a:t> y la </a:t>
            </a:r>
            <a:r>
              <a:rPr lang="es-GT" dirty="0" smtClean="0">
                <a:hlinkClick r:id="rId4" tooltip="Estructura del suelo"/>
              </a:rPr>
              <a:t>estructura</a:t>
            </a:r>
            <a:r>
              <a:rPr lang="es-GT" dirty="0" smtClean="0"/>
              <a:t> de su suelo son similares a las de un suelo de bosque no perturbado, pero la estructura es bastante diferente. </a:t>
            </a:r>
          </a:p>
          <a:p>
            <a:endParaRPr lang="es-GT" dirty="0"/>
          </a:p>
        </p:txBody>
      </p:sp>
    </p:spTree>
    <p:extLst>
      <p:ext uri="{BB962C8B-B14F-4D97-AF65-F5344CB8AC3E}">
        <p14:creationId xmlns:p14="http://schemas.microsoft.com/office/powerpoint/2010/main" val="2658432828"/>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45" presetClass="exit" presetSubtype="0" fill="hold" grpId="0" nodeType="withEffect">
                                  <p:stCondLst>
                                    <p:cond delay="0"/>
                                  </p:stCondLst>
                                  <p:childTnLst>
                                    <p:animEffect transition="out" filter="fade">
                                      <p:cBhvr>
                                        <p:cTn id="9" dur="2000"/>
                                        <p:tgtEl>
                                          <p:spTgt spid="3">
                                            <p:txEl>
                                              <p:pRg st="0" end="0"/>
                                            </p:txEl>
                                          </p:spTgt>
                                        </p:tgtEl>
                                      </p:cBhvr>
                                    </p:animEffect>
                                    <p:anim calcmode="lin" valueType="num">
                                      <p:cBhvr>
                                        <p:cTn id="10" dur="2000"/>
                                        <p:tgtEl>
                                          <p:spTgt spid="3">
                                            <p:txEl>
                                              <p:pRg st="0" end="0"/>
                                            </p:txEl>
                                          </p:spTgt>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1" dur="2000"/>
                                        <p:tgtEl>
                                          <p:spTgt spid="3">
                                            <p:txEl>
                                              <p:pRg st="0" end="0"/>
                                            </p:txEl>
                                          </p:spTgt>
                                        </p:tgtEl>
                                        <p:attrNameLst>
                                          <p:attrName>ppt_h</p:attrName>
                                        </p:attrNameLst>
                                      </p:cBhvr>
                                      <p:tavLst>
                                        <p:tav tm="0">
                                          <p:val>
                                            <p:strVal val="ppt_h"/>
                                          </p:val>
                                        </p:tav>
                                        <p:tav tm="100000">
                                          <p:val>
                                            <p:strVal val="ppt_h"/>
                                          </p:val>
                                        </p:tav>
                                      </p:tavLst>
                                    </p:anim>
                                    <p:set>
                                      <p:cBhvr>
                                        <p:cTn id="12"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Actividad </a:t>
            </a:r>
            <a:r>
              <a:rPr lang="es-ES" dirty="0" err="1" smtClean="0"/>
              <a:t>geologica</a:t>
            </a:r>
            <a:endParaRPr lang="es-GT" dirty="0"/>
          </a:p>
        </p:txBody>
      </p:sp>
      <p:sp>
        <p:nvSpPr>
          <p:cNvPr id="3" name="Marcador de contenido 2"/>
          <p:cNvSpPr>
            <a:spLocks noGrp="1"/>
          </p:cNvSpPr>
          <p:nvPr>
            <p:ph idx="1"/>
          </p:nvPr>
        </p:nvSpPr>
        <p:spPr/>
        <p:txBody>
          <a:bodyPr>
            <a:normAutofit lnSpcReduction="10000"/>
          </a:bodyPr>
          <a:lstStyle/>
          <a:p>
            <a:r>
              <a:rPr lang="es-GT" dirty="0" smtClean="0"/>
              <a:t>La </a:t>
            </a:r>
            <a:r>
              <a:rPr lang="es-GT" dirty="0" smtClean="0">
                <a:hlinkClick r:id="rId2" tooltip="Corteza (geología)"/>
              </a:rPr>
              <a:t>corteza terrestre</a:t>
            </a:r>
            <a:r>
              <a:rPr lang="es-GT" dirty="0" smtClean="0"/>
              <a:t>, o </a:t>
            </a:r>
            <a:r>
              <a:rPr lang="es-GT" dirty="0" smtClean="0">
                <a:hlinkClick r:id="rId3" tooltip="Litosfera"/>
              </a:rPr>
              <a:t>litosfera</a:t>
            </a:r>
            <a:r>
              <a:rPr lang="es-GT" dirty="0" smtClean="0"/>
              <a:t>, es la superficie sólida más externa del planeta y es química y mecánicamente diferente del </a:t>
            </a:r>
            <a:r>
              <a:rPr lang="es-GT" dirty="0" smtClean="0">
                <a:hlinkClick r:id="rId4" tooltip="Manto terrestre"/>
              </a:rPr>
              <a:t>manto</a:t>
            </a:r>
            <a:r>
              <a:rPr lang="es-GT" dirty="0" smtClean="0"/>
              <a:t> subyacente. Es la capa de roca de la Tierra con la que interaccionan la vida y los seres humanos. Se ha generado en gran medida por procesos </a:t>
            </a:r>
            <a:r>
              <a:rPr lang="es-GT" dirty="0" smtClean="0">
                <a:hlinkClick r:id="rId5" tooltip="Roca ígnea"/>
              </a:rPr>
              <a:t>ígneos</a:t>
            </a:r>
            <a:r>
              <a:rPr lang="es-GT" dirty="0" smtClean="0"/>
              <a:t> en los que el </a:t>
            </a:r>
            <a:r>
              <a:rPr lang="es-GT" dirty="0" smtClean="0">
                <a:hlinkClick r:id="rId6" tooltip="Magma"/>
              </a:rPr>
              <a:t>magma</a:t>
            </a:r>
            <a:r>
              <a:rPr lang="es-GT" dirty="0" smtClean="0"/>
              <a:t> se enfría y se solidifica para formar roca sólida. Debajo de la litosfera se encuentra el manto que se calienta por la </a:t>
            </a:r>
            <a:r>
              <a:rPr lang="es-GT" dirty="0" smtClean="0">
                <a:hlinkClick r:id="rId7" tooltip="Radiactividad"/>
              </a:rPr>
              <a:t>descomposición</a:t>
            </a:r>
            <a:r>
              <a:rPr lang="es-GT" dirty="0" smtClean="0"/>
              <a:t> de los </a:t>
            </a:r>
            <a:r>
              <a:rPr lang="es-GT" dirty="0" smtClean="0">
                <a:hlinkClick r:id="rId8" tooltip="Radioisótopo"/>
              </a:rPr>
              <a:t>elementos radiactivos</a:t>
            </a:r>
            <a:r>
              <a:rPr lang="es-GT" dirty="0" smtClean="0"/>
              <a:t>. El manto, aunque sólido, se encuentra en un estado de </a:t>
            </a:r>
            <a:r>
              <a:rPr lang="es-GT" dirty="0" smtClean="0">
                <a:hlinkClick r:id="rId9" tooltip="Convección del manto"/>
              </a:rPr>
              <a:t>convección</a:t>
            </a:r>
            <a:r>
              <a:rPr lang="es-GT" dirty="0" smtClean="0"/>
              <a:t> </a:t>
            </a:r>
            <a:r>
              <a:rPr lang="es-GT" dirty="0" err="1" smtClean="0">
                <a:hlinkClick r:id="rId10" tooltip="Reología"/>
              </a:rPr>
              <a:t>reológica</a:t>
            </a:r>
            <a:r>
              <a:rPr lang="es-GT" dirty="0" smtClean="0"/>
              <a:t>. Este proceso de convección hace que las placas </a:t>
            </a:r>
            <a:r>
              <a:rPr lang="es-GT" dirty="0" err="1" smtClean="0"/>
              <a:t>litosféricas</a:t>
            </a:r>
            <a:r>
              <a:rPr lang="es-GT" dirty="0" smtClean="0"/>
              <a:t> se muevan, aunque lentamente. El proceso resultante se conoce como </a:t>
            </a:r>
            <a:r>
              <a:rPr lang="es-GT" dirty="0" smtClean="0">
                <a:hlinkClick r:id="rId11" tooltip="Tectónica de placas"/>
              </a:rPr>
              <a:t>tectónica de placas</a:t>
            </a:r>
            <a:r>
              <a:rPr lang="es-GT" dirty="0" smtClean="0"/>
              <a:t>. Los </a:t>
            </a:r>
            <a:r>
              <a:rPr lang="es-GT" dirty="0" smtClean="0">
                <a:hlinkClick r:id="rId12" tooltip="Volcán"/>
              </a:rPr>
              <a:t>volcanes</a:t>
            </a:r>
            <a:r>
              <a:rPr lang="es-GT" dirty="0" smtClean="0"/>
              <a:t> resultan principalmente de la fusión del material de la corteza </a:t>
            </a:r>
            <a:r>
              <a:rPr lang="es-GT" dirty="0" err="1" smtClean="0">
                <a:hlinkClick r:id="rId13" tooltip="Subducción"/>
              </a:rPr>
              <a:t>subducida</a:t>
            </a:r>
            <a:r>
              <a:rPr lang="es-GT" dirty="0" smtClean="0"/>
              <a:t> o del manto ascendente en las </a:t>
            </a:r>
            <a:r>
              <a:rPr lang="es-GT" dirty="0" smtClean="0">
                <a:hlinkClick r:id="rId14" tooltip="Dorsal mediooceánica"/>
              </a:rPr>
              <a:t>cordilleras </a:t>
            </a:r>
            <a:r>
              <a:rPr lang="es-GT" dirty="0" err="1" smtClean="0">
                <a:hlinkClick r:id="rId14" tooltip="Dorsal mediooceánica"/>
              </a:rPr>
              <a:t>medioocéanicas</a:t>
            </a:r>
            <a:r>
              <a:rPr lang="es-GT" dirty="0" smtClean="0"/>
              <a:t> y las </a:t>
            </a:r>
            <a:r>
              <a:rPr lang="es-GT" dirty="0" smtClean="0">
                <a:hlinkClick r:id="rId15" tooltip="Pluma mantélica"/>
              </a:rPr>
              <a:t>plumas del manto</a:t>
            </a:r>
            <a:r>
              <a:rPr lang="es-GT" dirty="0" smtClean="0"/>
              <a:t>. </a:t>
            </a:r>
          </a:p>
          <a:p>
            <a:endParaRPr lang="es-GT" dirty="0"/>
          </a:p>
        </p:txBody>
      </p:sp>
    </p:spTree>
    <p:extLst>
      <p:ext uri="{BB962C8B-B14F-4D97-AF65-F5344CB8AC3E}">
        <p14:creationId xmlns:p14="http://schemas.microsoft.com/office/powerpoint/2010/main" val="370265742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wipe(down)">
                                      <p:cBhvr>
                                        <p:cTn id="1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err="1" smtClean="0"/>
              <a:t>rios</a:t>
            </a:r>
            <a:endParaRPr lang="es-GT" dirty="0"/>
          </a:p>
        </p:txBody>
      </p:sp>
      <p:sp>
        <p:nvSpPr>
          <p:cNvPr id="3" name="Marcador de contenido 2"/>
          <p:cNvSpPr>
            <a:spLocks noGrp="1"/>
          </p:cNvSpPr>
          <p:nvPr>
            <p:ph idx="1"/>
          </p:nvPr>
        </p:nvSpPr>
        <p:spPr/>
        <p:txBody>
          <a:bodyPr/>
          <a:lstStyle/>
          <a:p>
            <a:r>
              <a:rPr lang="es-GT" dirty="0" smtClean="0"/>
              <a:t>El agua en un río está generalmente en un </a:t>
            </a:r>
            <a:r>
              <a:rPr lang="es-GT" dirty="0" smtClean="0">
                <a:hlinkClick r:id="rId2" tooltip="Canal natural"/>
              </a:rPr>
              <a:t>canal</a:t>
            </a:r>
            <a:r>
              <a:rPr lang="es-GT" dirty="0" smtClean="0"/>
              <a:t>, formado por un </a:t>
            </a:r>
            <a:r>
              <a:rPr lang="es-GT" dirty="0" smtClean="0">
                <a:hlinkClick r:id="rId3" tooltip="Cauce"/>
              </a:rPr>
              <a:t>lecho</a:t>
            </a:r>
            <a:r>
              <a:rPr lang="es-GT" dirty="0" smtClean="0"/>
              <a:t> de un </a:t>
            </a:r>
            <a:r>
              <a:rPr lang="es-GT" dirty="0" smtClean="0">
                <a:hlinkClick r:id="rId4" tooltip="Arroyo"/>
              </a:rPr>
              <a:t>arroyo</a:t>
            </a:r>
            <a:r>
              <a:rPr lang="es-GT" dirty="0" smtClean="0"/>
              <a:t> entre las </a:t>
            </a:r>
            <a:r>
              <a:rPr lang="es-GT" dirty="0" smtClean="0">
                <a:hlinkClick r:id="rId5" tooltip="Banco (geografía)"/>
              </a:rPr>
              <a:t>orillas</a:t>
            </a:r>
            <a:r>
              <a:rPr lang="es-GT" dirty="0" smtClean="0"/>
              <a:t>. En los ríos más grandes también hay una </a:t>
            </a:r>
            <a:r>
              <a:rPr lang="es-GT" dirty="0" smtClean="0">
                <a:hlinkClick r:id="rId6" tooltip="Terreno inundable"/>
              </a:rPr>
              <a:t>llanura de inundación</a:t>
            </a:r>
            <a:r>
              <a:rPr lang="es-GT" dirty="0" smtClean="0"/>
              <a:t> más amplia formada por aguas que cubren el canal. Las llanuras de inundación pueden ser muy anchas en relación con el tamaño del canal del río. Los ríos son parte del </a:t>
            </a:r>
            <a:r>
              <a:rPr lang="es-GT" dirty="0" smtClean="0">
                <a:hlinkClick r:id="rId7" tooltip="Ciclo hidrológico"/>
              </a:rPr>
              <a:t>ciclo hidrológico</a:t>
            </a:r>
            <a:r>
              <a:rPr lang="es-GT" dirty="0" smtClean="0"/>
              <a:t>. El agua dentro de un río generalmente se recolecta de la </a:t>
            </a:r>
            <a:r>
              <a:rPr lang="es-GT" dirty="0" smtClean="0">
                <a:hlinkClick r:id="rId8" tooltip="Precipitación (meteorología)"/>
              </a:rPr>
              <a:t>precipitación</a:t>
            </a:r>
            <a:r>
              <a:rPr lang="es-GT" dirty="0" smtClean="0"/>
              <a:t> a través de la </a:t>
            </a:r>
            <a:r>
              <a:rPr lang="es-GT" dirty="0" smtClean="0">
                <a:hlinkClick r:id="rId9" tooltip="Escorrentía"/>
              </a:rPr>
              <a:t>escorrentía</a:t>
            </a:r>
            <a:r>
              <a:rPr lang="es-GT" dirty="0" smtClean="0"/>
              <a:t> superficial, la </a:t>
            </a:r>
            <a:r>
              <a:rPr lang="es-GT" dirty="0" smtClean="0">
                <a:hlinkClick r:id="rId10" tooltip="Recarga de aguas subterráneas (aún no redactado)"/>
              </a:rPr>
              <a:t>recarga de aguas subterráneas</a:t>
            </a:r>
            <a:r>
              <a:rPr lang="es-GT" dirty="0" smtClean="0"/>
              <a:t>, los </a:t>
            </a:r>
            <a:r>
              <a:rPr lang="es-GT" dirty="0" smtClean="0">
                <a:hlinkClick r:id="rId11" tooltip="Manantial"/>
              </a:rPr>
              <a:t>manantiales</a:t>
            </a:r>
            <a:r>
              <a:rPr lang="es-GT" dirty="0" smtClean="0"/>
              <a:t> y la liberación de agua almacenada en </a:t>
            </a:r>
            <a:r>
              <a:rPr lang="es-GT" dirty="0" smtClean="0">
                <a:hlinkClick r:id="rId12" tooltip="Glaciar"/>
              </a:rPr>
              <a:t>glaciares</a:t>
            </a:r>
            <a:r>
              <a:rPr lang="es-GT" dirty="0" smtClean="0"/>
              <a:t> y paquetes de nieve. </a:t>
            </a:r>
          </a:p>
          <a:p>
            <a:endParaRPr lang="es-GT" dirty="0"/>
          </a:p>
        </p:txBody>
      </p:sp>
    </p:spTree>
    <p:extLst>
      <p:ext uri="{BB962C8B-B14F-4D97-AF65-F5344CB8AC3E}">
        <p14:creationId xmlns:p14="http://schemas.microsoft.com/office/powerpoint/2010/main" val="96691101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par>
                                <p:cTn id="10" presetID="45"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anim calcmode="lin" valueType="num">
                                      <p:cBhvr>
                                        <p:cTn id="13"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19</TotalTime>
  <Words>382</Words>
  <Application>Microsoft Office PowerPoint</Application>
  <PresentationFormat>Panorámica</PresentationFormat>
  <Paragraphs>10</Paragraphs>
  <Slides>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5</vt:i4>
      </vt:variant>
    </vt:vector>
  </HeadingPairs>
  <TitlesOfParts>
    <vt:vector size="9" baseType="lpstr">
      <vt:lpstr>Arial</vt:lpstr>
      <vt:lpstr>Century Gothic</vt:lpstr>
      <vt:lpstr>Wingdings 3</vt:lpstr>
      <vt:lpstr>Ion</vt:lpstr>
      <vt:lpstr>Rudy de Jesus Aguilar Ruano</vt:lpstr>
      <vt:lpstr>Medio ambiente</vt:lpstr>
      <vt:lpstr>Ambiente social</vt:lpstr>
      <vt:lpstr>Actividad geologica</vt:lpstr>
      <vt:lpstr>rios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Rudy de Jesus Aguilar Ruano</dc:title>
  <dc:creator>GNet</dc:creator>
  <cp:lastModifiedBy>GNet</cp:lastModifiedBy>
  <cp:revision>3</cp:revision>
  <dcterms:created xsi:type="dcterms:W3CDTF">2025-10-07T18:17:33Z</dcterms:created>
  <dcterms:modified xsi:type="dcterms:W3CDTF">2025-10-07T18:37:16Z</dcterms:modified>
</cp:coreProperties>
</file>