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p:scale>
          <a:sx n="50" d="100"/>
          <a:sy n="50" d="100"/>
        </p:scale>
        <p:origin x="1602" y="9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EA01B85E-E5C9-4B83-903C-EC1004307AC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13DE5-87EF-4245-8D24-2F3D865CB6B7}" type="slidenum">
              <a:rPr lang="en-US" smtClean="0"/>
              <a:t>‹Nº›</a:t>
            </a:fld>
            <a:endParaRPr lang="en-US"/>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454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A01B85E-E5C9-4B83-903C-EC1004307AC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2867201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A01B85E-E5C9-4B83-903C-EC1004307AC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13DE5-87EF-4245-8D24-2F3D865CB6B7}" type="slidenum">
              <a:rPr lang="en-US" smtClean="0"/>
              <a:t>‹Nº›</a:t>
            </a:fld>
            <a:endParaRPr lang="en-US"/>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3621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A01B85E-E5C9-4B83-903C-EC1004307AC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3003311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A01B85E-E5C9-4B83-903C-EC1004307AC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13DE5-87EF-4245-8D24-2F3D865CB6B7}"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29504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A01B85E-E5C9-4B83-903C-EC1004307AC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176391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Editar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A01B85E-E5C9-4B83-903C-EC1004307ACB}"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3506612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A01B85E-E5C9-4B83-903C-EC1004307ACB}" type="datetimeFigureOut">
              <a:rPr lang="en-US" smtClean="0"/>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2623796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1B85E-E5C9-4B83-903C-EC1004307ACB}" type="datetimeFigureOut">
              <a:rPr lang="en-US" smtClean="0"/>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693413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A01B85E-E5C9-4B83-903C-EC1004307AC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13DE5-87EF-4245-8D24-2F3D865CB6B7}" type="slidenum">
              <a:rPr lang="en-US" smtClean="0"/>
              <a:t>‹Nº›</a:t>
            </a:fld>
            <a:endParaRPr lang="en-US"/>
          </a:p>
        </p:txBody>
      </p:sp>
    </p:spTree>
    <p:extLst>
      <p:ext uri="{BB962C8B-B14F-4D97-AF65-F5344CB8AC3E}">
        <p14:creationId xmlns:p14="http://schemas.microsoft.com/office/powerpoint/2010/main" val="402025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A01B85E-E5C9-4B83-903C-EC1004307AC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13DE5-87EF-4245-8D24-2F3D865CB6B7}"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426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A01B85E-E5C9-4B83-903C-EC1004307ACB}" type="datetimeFigureOut">
              <a:rPr lang="en-US" smtClean="0"/>
              <a:t>11/24/2025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6013DE5-87EF-4245-8D24-2F3D865CB6B7}" type="slidenum">
              <a:rPr lang="en-US" smtClean="0"/>
              <a:t>‹Nº›</a:t>
            </a:fld>
            <a:endParaRPr lang="en-US"/>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09113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smtClean="0"/>
              <a:t>bajo rendimiento de notas en la actualidad</a:t>
            </a:r>
            <a:endParaRPr lang="en-US" dirty="0"/>
          </a:p>
        </p:txBody>
      </p:sp>
      <p:sp>
        <p:nvSpPr>
          <p:cNvPr id="3" name="Subtítulo 2"/>
          <p:cNvSpPr>
            <a:spLocks noGrp="1"/>
          </p:cNvSpPr>
          <p:nvPr>
            <p:ph type="subTitle" idx="1"/>
          </p:nvPr>
        </p:nvSpPr>
        <p:spPr/>
        <p:txBody>
          <a:bodyPr/>
          <a:lstStyle/>
          <a:p>
            <a:r>
              <a:rPr lang="es-GT" dirty="0" smtClean="0"/>
              <a:t>Kevin </a:t>
            </a:r>
            <a:r>
              <a:rPr lang="es-GT" dirty="0" err="1" smtClean="0"/>
              <a:t>Mejia</a:t>
            </a:r>
            <a:r>
              <a:rPr lang="es-GT" dirty="0" smtClean="0"/>
              <a:t> </a:t>
            </a:r>
          </a:p>
          <a:p>
            <a:r>
              <a:rPr lang="es-GT" dirty="0" smtClean="0"/>
              <a:t>A2382</a:t>
            </a:r>
          </a:p>
          <a:p>
            <a:r>
              <a:rPr lang="es-GT" dirty="0" smtClean="0"/>
              <a:t>4to mecánica</a:t>
            </a:r>
            <a:endParaRPr lang="en-US" dirty="0"/>
          </a:p>
        </p:txBody>
      </p:sp>
    </p:spTree>
    <p:extLst>
      <p:ext uri="{BB962C8B-B14F-4D97-AF65-F5344CB8AC3E}">
        <p14:creationId xmlns:p14="http://schemas.microsoft.com/office/powerpoint/2010/main" val="404003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2"/>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30" presetClass="emph" presetSubtype="0" fill="hold" nodeType="clickEffect">
                                  <p:stCondLst>
                                    <p:cond delay="0"/>
                                  </p:stCondLst>
                                  <p:childTnLst>
                                    <p:animClr clrSpc="hsl" dir="cw">
                                      <p:cBhvr override="childStyle">
                                        <p:cTn id="10" dur="500" fill="hold"/>
                                        <p:tgtEl>
                                          <p:spTgt spid="3">
                                            <p:txEl>
                                              <p:pRg st="0" end="0"/>
                                            </p:txEl>
                                          </p:spTgt>
                                        </p:tgtEl>
                                        <p:attrNameLst>
                                          <p:attrName>style.color</p:attrName>
                                        </p:attrNameLst>
                                      </p:cBhvr>
                                      <p:by>
                                        <p:hsl h="0" s="12549" l="25098"/>
                                      </p:by>
                                    </p:animClr>
                                    <p:animClr clrSpc="hsl" dir="cw">
                                      <p:cBhvr>
                                        <p:cTn id="11" dur="500" fill="hold"/>
                                        <p:tgtEl>
                                          <p:spTgt spid="3">
                                            <p:txEl>
                                              <p:pRg st="0" end="0"/>
                                            </p:txEl>
                                          </p:spTgt>
                                        </p:tgtEl>
                                        <p:attrNameLst>
                                          <p:attrName>fillcolor</p:attrName>
                                        </p:attrNameLst>
                                      </p:cBhvr>
                                      <p:by>
                                        <p:hsl h="0" s="12549" l="25098"/>
                                      </p:by>
                                    </p:animClr>
                                    <p:animClr clrSpc="hsl" dir="cw">
                                      <p:cBhvr>
                                        <p:cTn id="12" dur="500" fill="hold"/>
                                        <p:tgtEl>
                                          <p:spTgt spid="3">
                                            <p:txEl>
                                              <p:pRg st="0" end="0"/>
                                            </p:txEl>
                                          </p:spTgt>
                                        </p:tgtEl>
                                        <p:attrNameLst>
                                          <p:attrName>stroke.color</p:attrName>
                                        </p:attrNameLst>
                                      </p:cBhvr>
                                      <p:by>
                                        <p:hsl h="0" s="12549" l="25098"/>
                                      </p:by>
                                    </p:animClr>
                                    <p:set>
                                      <p:cBhvr>
                                        <p:cTn id="13" dur="500" fill="hold"/>
                                        <p:tgtEl>
                                          <p:spTgt spid="3">
                                            <p:txEl>
                                              <p:pRg st="0" end="0"/>
                                            </p:txEl>
                                          </p:spTgt>
                                        </p:tgtEl>
                                        <p:attrNameLst>
                                          <p:attrName>fill.type</p:attrName>
                                        </p:attrNameLst>
                                      </p:cBhvr>
                                      <p:to>
                                        <p:strVal val="solid"/>
                                      </p:to>
                                    </p:set>
                                  </p:childTnLst>
                                </p:cTn>
                              </p:par>
                              <p:par>
                                <p:cTn id="14" presetID="30" presetClass="emph" presetSubtype="0" fill="hold" nodeType="withEffect">
                                  <p:stCondLst>
                                    <p:cond delay="0"/>
                                  </p:stCondLst>
                                  <p:childTnLst>
                                    <p:animClr clrSpc="hsl" dir="cw">
                                      <p:cBhvr override="childStyle">
                                        <p:cTn id="15" dur="500" fill="hold"/>
                                        <p:tgtEl>
                                          <p:spTgt spid="3">
                                            <p:txEl>
                                              <p:pRg st="1" end="1"/>
                                            </p:txEl>
                                          </p:spTgt>
                                        </p:tgtEl>
                                        <p:attrNameLst>
                                          <p:attrName>style.color</p:attrName>
                                        </p:attrNameLst>
                                      </p:cBhvr>
                                      <p:by>
                                        <p:hsl h="0" s="12549" l="25098"/>
                                      </p:by>
                                    </p:animClr>
                                    <p:animClr clrSpc="hsl" dir="cw">
                                      <p:cBhvr>
                                        <p:cTn id="16" dur="500" fill="hold"/>
                                        <p:tgtEl>
                                          <p:spTgt spid="3">
                                            <p:txEl>
                                              <p:pRg st="1" end="1"/>
                                            </p:txEl>
                                          </p:spTgt>
                                        </p:tgtEl>
                                        <p:attrNameLst>
                                          <p:attrName>fillcolor</p:attrName>
                                        </p:attrNameLst>
                                      </p:cBhvr>
                                      <p:by>
                                        <p:hsl h="0" s="12549" l="25098"/>
                                      </p:by>
                                    </p:animClr>
                                    <p:animClr clrSpc="hsl" dir="cw">
                                      <p:cBhvr>
                                        <p:cTn id="17" dur="500" fill="hold"/>
                                        <p:tgtEl>
                                          <p:spTgt spid="3">
                                            <p:txEl>
                                              <p:pRg st="1" end="1"/>
                                            </p:txEl>
                                          </p:spTgt>
                                        </p:tgtEl>
                                        <p:attrNameLst>
                                          <p:attrName>stroke.color</p:attrName>
                                        </p:attrNameLst>
                                      </p:cBhvr>
                                      <p:by>
                                        <p:hsl h="0" s="12549" l="25098"/>
                                      </p:by>
                                    </p:animClr>
                                    <p:set>
                                      <p:cBhvr>
                                        <p:cTn id="18" dur="500" fill="hold"/>
                                        <p:tgtEl>
                                          <p:spTgt spid="3">
                                            <p:txEl>
                                              <p:pRg st="1" end="1"/>
                                            </p:txEl>
                                          </p:spTgt>
                                        </p:tgtEl>
                                        <p:attrNameLst>
                                          <p:attrName>fill.type</p:attrName>
                                        </p:attrNameLst>
                                      </p:cBhvr>
                                      <p:to>
                                        <p:strVal val="solid"/>
                                      </p:to>
                                    </p:set>
                                  </p:childTnLst>
                                </p:cTn>
                              </p:par>
                              <p:par>
                                <p:cTn id="19" presetID="30" presetClass="emph" presetSubtype="0" fill="hold" nodeType="withEffect">
                                  <p:stCondLst>
                                    <p:cond delay="0"/>
                                  </p:stCondLst>
                                  <p:childTnLst>
                                    <p:animClr clrSpc="hsl" dir="cw">
                                      <p:cBhvr override="childStyle">
                                        <p:cTn id="20" dur="500" fill="hold"/>
                                        <p:tgtEl>
                                          <p:spTgt spid="3">
                                            <p:txEl>
                                              <p:pRg st="2" end="2"/>
                                            </p:txEl>
                                          </p:spTgt>
                                        </p:tgtEl>
                                        <p:attrNameLst>
                                          <p:attrName>style.color</p:attrName>
                                        </p:attrNameLst>
                                      </p:cBhvr>
                                      <p:by>
                                        <p:hsl h="0" s="12549" l="25098"/>
                                      </p:by>
                                    </p:animClr>
                                    <p:animClr clrSpc="hsl" dir="cw">
                                      <p:cBhvr>
                                        <p:cTn id="21" dur="500" fill="hold"/>
                                        <p:tgtEl>
                                          <p:spTgt spid="3">
                                            <p:txEl>
                                              <p:pRg st="2" end="2"/>
                                            </p:txEl>
                                          </p:spTgt>
                                        </p:tgtEl>
                                        <p:attrNameLst>
                                          <p:attrName>fillcolor</p:attrName>
                                        </p:attrNameLst>
                                      </p:cBhvr>
                                      <p:by>
                                        <p:hsl h="0" s="12549" l="25098"/>
                                      </p:by>
                                    </p:animClr>
                                    <p:animClr clrSpc="hsl" dir="cw">
                                      <p:cBhvr>
                                        <p:cTn id="22" dur="500" fill="hold"/>
                                        <p:tgtEl>
                                          <p:spTgt spid="3">
                                            <p:txEl>
                                              <p:pRg st="2" end="2"/>
                                            </p:txEl>
                                          </p:spTgt>
                                        </p:tgtEl>
                                        <p:attrNameLst>
                                          <p:attrName>stroke.color</p:attrName>
                                        </p:attrNameLst>
                                      </p:cBhvr>
                                      <p:by>
                                        <p:hsl h="0" s="12549" l="25098"/>
                                      </p:by>
                                    </p:animClr>
                                    <p:set>
                                      <p:cBhvr>
                                        <p:cTn id="23" dur="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1024128" y="404040"/>
            <a:ext cx="9683741" cy="1861976"/>
          </a:xfrm>
          <a:prstGeom prst="rect">
            <a:avLst/>
          </a:prstGeom>
          <a:noFill/>
          <a:ln>
            <a:noFill/>
          </a:ln>
          <a:effectLst/>
        </p:spPr>
        <p:txBody>
          <a:bodyPr vert="horz" wrap="none" lIns="0" tIns="76176"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800" b="1" i="0" u="none" strike="noStrike" cap="none" normalizeH="0" baseline="0" dirty="0" smtClean="0">
                <a:ln>
                  <a:noFill/>
                </a:ln>
                <a:solidFill>
                  <a:schemeClr val="tx1"/>
                </a:solidFill>
                <a:effectLst/>
                <a:latin typeface="Google Sans"/>
              </a:rPr>
              <a:t>¿</a:t>
            </a:r>
            <a:r>
              <a:rPr kumimoji="0" lang="en-US" altLang="en-US" sz="4800" b="1" i="0" u="none" strike="noStrike" cap="none" normalizeH="0" baseline="0" dirty="0" err="1" smtClean="0">
                <a:ln>
                  <a:noFill/>
                </a:ln>
                <a:solidFill>
                  <a:schemeClr val="tx1"/>
                </a:solidFill>
                <a:effectLst/>
                <a:latin typeface="Google Sans"/>
              </a:rPr>
              <a:t>Cómo</a:t>
            </a:r>
            <a:r>
              <a:rPr kumimoji="0" lang="en-US" altLang="en-US" sz="4800" b="1" i="0" u="none" strike="noStrike" cap="none" normalizeH="0" baseline="0" dirty="0" smtClean="0">
                <a:ln>
                  <a:noFill/>
                </a:ln>
                <a:solidFill>
                  <a:schemeClr val="tx1"/>
                </a:solidFill>
                <a:effectLst/>
                <a:latin typeface="Google Sans"/>
              </a:rPr>
              <a:t> </a:t>
            </a:r>
            <a:r>
              <a:rPr kumimoji="0" lang="en-US" altLang="en-US" sz="4800" b="1" i="0" u="none" strike="noStrike" cap="none" normalizeH="0" baseline="0" dirty="0" err="1" smtClean="0">
                <a:ln>
                  <a:noFill/>
                </a:ln>
                <a:solidFill>
                  <a:schemeClr val="tx1"/>
                </a:solidFill>
                <a:effectLst/>
                <a:latin typeface="Google Sans"/>
              </a:rPr>
              <a:t>mejorar</a:t>
            </a:r>
            <a:r>
              <a:rPr kumimoji="0" lang="en-US" altLang="en-US" sz="4800" b="1" i="0" u="none" strike="noStrike" cap="none" normalizeH="0" baseline="0" dirty="0" smtClean="0">
                <a:ln>
                  <a:noFill/>
                </a:ln>
                <a:solidFill>
                  <a:schemeClr val="tx1"/>
                </a:solidFill>
                <a:effectLst/>
                <a:latin typeface="Google Sans"/>
              </a:rPr>
              <a:t> el </a:t>
            </a:r>
            <a:r>
              <a:rPr kumimoji="0" lang="en-US" altLang="en-US" sz="4800" b="1" i="0" u="none" strike="noStrike" cap="none" normalizeH="0" baseline="0" dirty="0" err="1" smtClean="0">
                <a:ln>
                  <a:noFill/>
                </a:ln>
                <a:solidFill>
                  <a:schemeClr val="tx1"/>
                </a:solidFill>
                <a:effectLst/>
                <a:latin typeface="Google Sans"/>
              </a:rPr>
              <a:t>rendimiento</a:t>
            </a:r>
            <a:r>
              <a:rPr kumimoji="0" lang="en-US" altLang="en-US" sz="4800" b="1" i="0" u="none" strike="noStrike" cap="none" normalizeH="0" baseline="0" dirty="0" smtClean="0">
                <a:ln>
                  <a:noFill/>
                </a:ln>
                <a:solidFill>
                  <a:schemeClr val="tx1"/>
                </a:solidFill>
                <a:effectLst/>
                <a:latin typeface="Google Sans"/>
              </a:rPr>
              <a:t>?</a:t>
            </a:r>
            <a:endParaRPr kumimoji="0" lang="en-US" altLang="en-US" sz="4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A0A0A"/>
                </a:solidFill>
                <a:effectLst/>
                <a:latin typeface="Google Sans"/>
              </a:rPr>
              <a:t/>
            </a:r>
            <a:br>
              <a:rPr kumimoji="0" lang="en-US" altLang="en-US" sz="2000" b="0" i="0" u="none" strike="noStrike" cap="none" normalizeH="0" baseline="0" dirty="0" smtClean="0">
                <a:ln>
                  <a:noFill/>
                </a:ln>
                <a:solidFill>
                  <a:srgbClr val="0A0A0A"/>
                </a:solidFill>
                <a:effectLst/>
                <a:latin typeface="Google Sans"/>
              </a:rPr>
            </a:br>
            <a:endParaRPr kumimoji="0" lang="en-US" altLang="en-US" sz="2000" b="0" i="0" u="none" strike="noStrike" cap="none" normalizeH="0" baseline="0" dirty="0" smtClean="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1027" name="Picture 3" descr="Cómo mejorar el rendimiento de los empleados - Introduc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164" y="2849879"/>
            <a:ext cx="4876800" cy="2743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8705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500" fill="hold"/>
                                        <p:tgtEl>
                                          <p:spTgt spid="1027"/>
                                        </p:tgtEl>
                                        <p:attrNameLst>
                                          <p:attrName>ppt_w</p:attrName>
                                        </p:attrNameLst>
                                      </p:cBhvr>
                                      <p:tavLst>
                                        <p:tav tm="0">
                                          <p:val>
                                            <p:fltVal val="0"/>
                                          </p:val>
                                        </p:tav>
                                        <p:tav tm="100000">
                                          <p:val>
                                            <p:strVal val="#ppt_w"/>
                                          </p:val>
                                        </p:tav>
                                      </p:tavLst>
                                    </p:anim>
                                    <p:anim calcmode="lin" valueType="num">
                                      <p:cBhvr>
                                        <p:cTn id="13" dur="500" fill="hold"/>
                                        <p:tgtEl>
                                          <p:spTgt spid="1027"/>
                                        </p:tgtEl>
                                        <p:attrNameLst>
                                          <p:attrName>ppt_h</p:attrName>
                                        </p:attrNameLst>
                                      </p:cBhvr>
                                      <p:tavLst>
                                        <p:tav tm="0">
                                          <p:val>
                                            <p:fltVal val="0"/>
                                          </p:val>
                                        </p:tav>
                                        <p:tav tm="100000">
                                          <p:val>
                                            <p:strVal val="#ppt_h"/>
                                          </p:val>
                                        </p:tav>
                                      </p:tavLst>
                                    </p:anim>
                                    <p:animEffect transition="in" filter="fade">
                                      <p:cBhvr>
                                        <p:cTn id="14"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t>¿</a:t>
            </a:r>
            <a:r>
              <a:rPr lang="en-US" b="1" dirty="0" err="1"/>
              <a:t>Cómo</a:t>
            </a:r>
            <a:r>
              <a:rPr lang="en-US" b="1" dirty="0"/>
              <a:t> </a:t>
            </a:r>
            <a:r>
              <a:rPr lang="en-US" b="1" dirty="0" err="1"/>
              <a:t>mejorar</a:t>
            </a:r>
            <a:r>
              <a:rPr lang="en-US" b="1" dirty="0"/>
              <a:t> el </a:t>
            </a:r>
            <a:r>
              <a:rPr lang="en-US" b="1" dirty="0" err="1"/>
              <a:t>rendimiento</a:t>
            </a:r>
            <a:r>
              <a:rPr lang="en-US" b="1" dirty="0"/>
              <a:t>?</a:t>
            </a:r>
            <a:endParaRPr lang="en-US" dirty="0"/>
          </a:p>
        </p:txBody>
      </p:sp>
      <p:sp>
        <p:nvSpPr>
          <p:cNvPr id="3" name="Marcador de contenido 2"/>
          <p:cNvSpPr>
            <a:spLocks noGrp="1"/>
          </p:cNvSpPr>
          <p:nvPr>
            <p:ph idx="1"/>
          </p:nvPr>
        </p:nvSpPr>
        <p:spPr/>
        <p:txBody>
          <a:bodyPr/>
          <a:lstStyle/>
          <a:p>
            <a:r>
              <a:rPr lang="es-MX" b="1" dirty="0"/>
              <a:t>Apoyo familiar:</a:t>
            </a:r>
            <a:r>
              <a:rPr lang="es-MX" dirty="0"/>
              <a:t> Crear un ambiente de estudio tranquilo, establecer límites y horarios claros, y ofrecer apoyo y comprensión.</a:t>
            </a:r>
          </a:p>
          <a:p>
            <a:r>
              <a:rPr lang="es-MX" b="1" dirty="0"/>
              <a:t>Apoyo profesional:</a:t>
            </a:r>
            <a:r>
              <a:rPr lang="es-MX" dirty="0"/>
              <a:t> Considerar la evaluación de un especialista para descartar trastornos del aprendizaje o problemas emocionales.</a:t>
            </a:r>
          </a:p>
          <a:p>
            <a:r>
              <a:rPr lang="es-MX" b="1" dirty="0"/>
              <a:t>Desarrollo de hábitos de estudio:</a:t>
            </a:r>
            <a:r>
              <a:rPr lang="es-MX" dirty="0"/>
              <a:t> Aprender a organizar el tiempo, tomar apuntes efectivos y planificar adecuadamente para estudiar.</a:t>
            </a:r>
          </a:p>
          <a:p>
            <a:r>
              <a:rPr lang="es-MX" b="1" dirty="0"/>
              <a:t>Fomentar la motivación:</a:t>
            </a:r>
            <a:r>
              <a:rPr lang="es-MX" dirty="0"/>
              <a:t> Apoyar al estudiante para que desarrolle confianza en sí mismo y disfrute del proceso de aprendizaje</a:t>
            </a:r>
          </a:p>
          <a:p>
            <a:endParaRPr lang="en-US" dirty="0"/>
          </a:p>
        </p:txBody>
      </p:sp>
    </p:spTree>
    <p:extLst>
      <p:ext uri="{BB962C8B-B14F-4D97-AF65-F5344CB8AC3E}">
        <p14:creationId xmlns:p14="http://schemas.microsoft.com/office/powerpoint/2010/main" val="4054957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2" end="2"/>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367284"/>
            <a:ext cx="9720072" cy="1499616"/>
          </a:xfrm>
        </p:spPr>
        <p:txBody>
          <a:bodyPr/>
          <a:lstStyle/>
          <a:p>
            <a:r>
              <a:rPr lang="es-GT" dirty="0" err="1" smtClean="0"/>
              <a:t>Analisis</a:t>
            </a:r>
            <a:endParaRPr lang="en-US" dirty="0"/>
          </a:p>
        </p:txBody>
      </p:sp>
      <p:sp>
        <p:nvSpPr>
          <p:cNvPr id="3" name="Marcador de contenido 2"/>
          <p:cNvSpPr>
            <a:spLocks noGrp="1"/>
          </p:cNvSpPr>
          <p:nvPr>
            <p:ph idx="1"/>
          </p:nvPr>
        </p:nvSpPr>
        <p:spPr/>
        <p:txBody>
          <a:bodyPr>
            <a:normAutofit lnSpcReduction="10000"/>
          </a:bodyPr>
          <a:lstStyle/>
          <a:p>
            <a:r>
              <a:rPr lang="es-MX" dirty="0" smtClean="0"/>
              <a:t>La verdad, siento que hoy en día sacar buenas notas se ha vuelto más complicado, no porque seamos menos capaces, sino porque tenemos demasiadas cosas encima. Entre el celular, las redes, los trabajos que algunos tenemos y los problemas del día a día, es difícil concentrarse de verdad. A veces estoy en clase, pero mi mente está en otro lado.</a:t>
            </a:r>
          </a:p>
          <a:p>
            <a:r>
              <a:rPr lang="es-MX" dirty="0" smtClean="0"/>
              <a:t>También pasa que muchas materias se enseñan de una forma que no engancha. Todo es muy teórico, repetitivo, y cuesta ver para qué sirve en la vida real. Entonces uno estudia más por obligación que por interés, y al final eso se nota en los resultados.</a:t>
            </a:r>
          </a:p>
          <a:p>
            <a:r>
              <a:rPr lang="es-MX" dirty="0" smtClean="0"/>
              <a:t>Además, la presión es fuerte. Profesores, familia y hasta nosotros mismos esperamos rendir bien siempre, y cuando no lo logramos, la ansiedad se acumula y rendimos peor. Es como un círculo vicioso.</a:t>
            </a:r>
          </a:p>
          <a:p>
            <a:pPr marL="0" indent="0">
              <a:buNone/>
            </a:pPr>
            <a:endParaRPr lang="en-US" dirty="0"/>
          </a:p>
        </p:txBody>
      </p:sp>
    </p:spTree>
    <p:extLst>
      <p:ext uri="{BB962C8B-B14F-4D97-AF65-F5344CB8AC3E}">
        <p14:creationId xmlns:p14="http://schemas.microsoft.com/office/powerpoint/2010/main" val="425583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bajo rendimiento de notas en la actualidad</a:t>
            </a:r>
            <a:endParaRPr lang="en-US" dirty="0"/>
          </a:p>
        </p:txBody>
      </p:sp>
      <p:sp>
        <p:nvSpPr>
          <p:cNvPr id="3" name="Marcador de contenido 2"/>
          <p:cNvSpPr>
            <a:spLocks noGrp="1"/>
          </p:cNvSpPr>
          <p:nvPr>
            <p:ph idx="1"/>
          </p:nvPr>
        </p:nvSpPr>
        <p:spPr>
          <a:xfrm>
            <a:off x="5378824" y="2286000"/>
            <a:ext cx="5365377" cy="4023360"/>
          </a:xfrm>
        </p:spPr>
        <p:txBody>
          <a:bodyPr>
            <a:normAutofit fontScale="92500"/>
          </a:bodyPr>
          <a:lstStyle/>
          <a:p>
            <a:r>
              <a:rPr lang="es-MX" dirty="0" smtClean="0"/>
              <a:t>El bajo rendimiento académico actual se manifiesta en calificaciones bajas, desmotivación y falta de participación, y sus causas pueden ser individuales (salud, problemas emocionales), familiares (contexto socioeconómico) o educativas (malos hábitos de estudio, falta de habilidades)</a:t>
            </a:r>
            <a:r>
              <a:rPr lang="es-MX" dirty="0"/>
              <a:t>. Las consecuencias incluyen menor autoestima y mayor riesgo de abandono escolar. Para mejorarlo, se necesita un apoyo integral que puede incluir atención especializada, apoyo familiar con normas claras y un ambiente de estudio adecuado. </a:t>
            </a:r>
            <a:endParaRPr lang="en-US" dirty="0"/>
          </a:p>
        </p:txBody>
      </p:sp>
      <p:pic>
        <p:nvPicPr>
          <p:cNvPr id="2050" name="Picture 2" descr="Bajo rendimiento escol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521" y="2511654"/>
            <a:ext cx="4780392" cy="3186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44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050"/>
                                        </p:tgtEl>
                                        <p:attrNameLst>
                                          <p:attrName>style.visibility</p:attrName>
                                        </p:attrNameLst>
                                      </p:cBhvr>
                                      <p:to>
                                        <p:strVal val="visible"/>
                                      </p:to>
                                    </p:set>
                                    <p:anim calcmode="lin" valueType="num">
                                      <p:cBhvr>
                                        <p:cTn id="20" dur="500" fill="hold"/>
                                        <p:tgtEl>
                                          <p:spTgt spid="2050"/>
                                        </p:tgtEl>
                                        <p:attrNameLst>
                                          <p:attrName>ppt_w</p:attrName>
                                        </p:attrNameLst>
                                      </p:cBhvr>
                                      <p:tavLst>
                                        <p:tav tm="0">
                                          <p:val>
                                            <p:fltVal val="0"/>
                                          </p:val>
                                        </p:tav>
                                        <p:tav tm="100000">
                                          <p:val>
                                            <p:strVal val="#ppt_w"/>
                                          </p:val>
                                        </p:tav>
                                      </p:tavLst>
                                    </p:anim>
                                    <p:anim calcmode="lin" valueType="num">
                                      <p:cBhvr>
                                        <p:cTn id="21" dur="500" fill="hold"/>
                                        <p:tgtEl>
                                          <p:spTgt spid="2050"/>
                                        </p:tgtEl>
                                        <p:attrNameLst>
                                          <p:attrName>ppt_h</p:attrName>
                                        </p:attrNameLst>
                                      </p:cBhvr>
                                      <p:tavLst>
                                        <p:tav tm="0">
                                          <p:val>
                                            <p:fltVal val="0"/>
                                          </p:val>
                                        </p:tav>
                                        <p:tav tm="100000">
                                          <p:val>
                                            <p:strVal val="#ppt_h"/>
                                          </p:val>
                                        </p:tav>
                                      </p:tavLst>
                                    </p:anim>
                                    <p:animEffect transition="in" filter="fade">
                                      <p:cBhvr>
                                        <p:cTn id="2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b="1" dirty="0"/>
              <a:t>Causas comunes del bajo rendimiento académico</a:t>
            </a:r>
            <a:endParaRPr lang="en-US" dirty="0"/>
          </a:p>
        </p:txBody>
      </p:sp>
      <p:sp>
        <p:nvSpPr>
          <p:cNvPr id="3" name="Marcador de contenido 2"/>
          <p:cNvSpPr>
            <a:spLocks noGrp="1"/>
          </p:cNvSpPr>
          <p:nvPr>
            <p:ph idx="1"/>
          </p:nvPr>
        </p:nvSpPr>
        <p:spPr/>
        <p:txBody>
          <a:bodyPr/>
          <a:lstStyle/>
          <a:p>
            <a:r>
              <a:rPr lang="es-MX" b="1" dirty="0"/>
              <a:t>Factores individuales:</a:t>
            </a:r>
            <a:r>
              <a:rPr lang="es-MX" dirty="0"/>
              <a:t> Problemas de salud, ansiedad, depresión, baja autoestima, falta de motivación y problemas de aprendizaje específicos (lenguaje, matemáticas, motricidad).</a:t>
            </a:r>
          </a:p>
        </p:txBody>
      </p:sp>
      <p:pic>
        <p:nvPicPr>
          <p:cNvPr id="3074" name="Picture 2" descr="Factores individuales que inciden en la sobrecarga de horas de trabaj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6802" y="3291078"/>
            <a:ext cx="4292599" cy="3219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177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074"/>
                                        </p:tgtEl>
                                        <p:attrNameLst>
                                          <p:attrName>style.visibility</p:attrName>
                                        </p:attrNameLst>
                                      </p:cBhvr>
                                      <p:to>
                                        <p:strVal val="visible"/>
                                      </p:to>
                                    </p:set>
                                    <p:anim calcmode="lin" valueType="num">
                                      <p:cBhvr>
                                        <p:cTn id="20" dur="500" fill="hold"/>
                                        <p:tgtEl>
                                          <p:spTgt spid="3074"/>
                                        </p:tgtEl>
                                        <p:attrNameLst>
                                          <p:attrName>ppt_w</p:attrName>
                                        </p:attrNameLst>
                                      </p:cBhvr>
                                      <p:tavLst>
                                        <p:tav tm="0">
                                          <p:val>
                                            <p:fltVal val="0"/>
                                          </p:val>
                                        </p:tav>
                                        <p:tav tm="100000">
                                          <p:val>
                                            <p:strVal val="#ppt_w"/>
                                          </p:val>
                                        </p:tav>
                                      </p:tavLst>
                                    </p:anim>
                                    <p:anim calcmode="lin" valueType="num">
                                      <p:cBhvr>
                                        <p:cTn id="21" dur="500" fill="hold"/>
                                        <p:tgtEl>
                                          <p:spTgt spid="3074"/>
                                        </p:tgtEl>
                                        <p:attrNameLst>
                                          <p:attrName>ppt_h</p:attrName>
                                        </p:attrNameLst>
                                      </p:cBhvr>
                                      <p:tavLst>
                                        <p:tav tm="0">
                                          <p:val>
                                            <p:fltVal val="0"/>
                                          </p:val>
                                        </p:tav>
                                        <p:tav tm="100000">
                                          <p:val>
                                            <p:strVal val="#ppt_h"/>
                                          </p:val>
                                        </p:tav>
                                      </p:tavLst>
                                    </p:anim>
                                    <p:animEffect transition="in" filter="fade">
                                      <p:cBhvr>
                                        <p:cTn id="22"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err="1"/>
              <a:t>Factores</a:t>
            </a:r>
            <a:r>
              <a:rPr lang="en-US" b="1" dirty="0"/>
              <a:t> </a:t>
            </a:r>
            <a:r>
              <a:rPr lang="en-US" b="1" dirty="0" err="1"/>
              <a:t>familiares</a:t>
            </a:r>
            <a:r>
              <a:rPr lang="en-US" b="1" dirty="0"/>
              <a:t>:</a:t>
            </a:r>
            <a:endParaRPr lang="en-US" dirty="0"/>
          </a:p>
        </p:txBody>
      </p:sp>
      <p:sp>
        <p:nvSpPr>
          <p:cNvPr id="3" name="Marcador de contenido 2"/>
          <p:cNvSpPr>
            <a:spLocks noGrp="1"/>
          </p:cNvSpPr>
          <p:nvPr>
            <p:ph idx="1"/>
          </p:nvPr>
        </p:nvSpPr>
        <p:spPr/>
        <p:txBody>
          <a:bodyPr/>
          <a:lstStyle/>
          <a:p>
            <a:r>
              <a:rPr lang="es-MX" dirty="0"/>
              <a:t>Contexto socioeconómico desfavorable y una falta de apoyo o acompañamiento en casa.</a:t>
            </a:r>
            <a:endParaRPr lang="en-US" dirty="0"/>
          </a:p>
        </p:txBody>
      </p:sp>
      <p:pic>
        <p:nvPicPr>
          <p:cNvPr id="4098" name="Picture 2" descr="Los factores familiares, principal causa de estrés | CuídatePl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4074" y="3494786"/>
            <a:ext cx="5026025" cy="2814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8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098"/>
                                        </p:tgtEl>
                                        <p:attrNameLst>
                                          <p:attrName>style.visibility</p:attrName>
                                        </p:attrNameLst>
                                      </p:cBhvr>
                                      <p:to>
                                        <p:strVal val="visible"/>
                                      </p:to>
                                    </p:set>
                                    <p:anim calcmode="lin" valueType="num">
                                      <p:cBhvr>
                                        <p:cTn id="20" dur="500" fill="hold"/>
                                        <p:tgtEl>
                                          <p:spTgt spid="4098"/>
                                        </p:tgtEl>
                                        <p:attrNameLst>
                                          <p:attrName>ppt_w</p:attrName>
                                        </p:attrNameLst>
                                      </p:cBhvr>
                                      <p:tavLst>
                                        <p:tav tm="0">
                                          <p:val>
                                            <p:fltVal val="0"/>
                                          </p:val>
                                        </p:tav>
                                        <p:tav tm="100000">
                                          <p:val>
                                            <p:strVal val="#ppt_w"/>
                                          </p:val>
                                        </p:tav>
                                      </p:tavLst>
                                    </p:anim>
                                    <p:anim calcmode="lin" valueType="num">
                                      <p:cBhvr>
                                        <p:cTn id="21" dur="500" fill="hold"/>
                                        <p:tgtEl>
                                          <p:spTgt spid="4098"/>
                                        </p:tgtEl>
                                        <p:attrNameLst>
                                          <p:attrName>ppt_h</p:attrName>
                                        </p:attrNameLst>
                                      </p:cBhvr>
                                      <p:tavLst>
                                        <p:tav tm="0">
                                          <p:val>
                                            <p:fltVal val="0"/>
                                          </p:val>
                                        </p:tav>
                                        <p:tav tm="100000">
                                          <p:val>
                                            <p:strVal val="#ppt_h"/>
                                          </p:val>
                                        </p:tav>
                                      </p:tavLst>
                                    </p:anim>
                                    <p:animEffect transition="in" filter="fade">
                                      <p:cBhvr>
                                        <p:cTn id="22"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err="1"/>
              <a:t>Malos</a:t>
            </a:r>
            <a:r>
              <a:rPr lang="en-US" b="1" dirty="0"/>
              <a:t> </a:t>
            </a:r>
            <a:r>
              <a:rPr lang="en-US" b="1" dirty="0" err="1"/>
              <a:t>hábitos</a:t>
            </a:r>
            <a:r>
              <a:rPr lang="en-US" b="1" dirty="0"/>
              <a:t> de </a:t>
            </a:r>
            <a:r>
              <a:rPr lang="en-US" b="1" dirty="0" err="1"/>
              <a:t>estudio</a:t>
            </a:r>
            <a:endParaRPr lang="en-US" dirty="0"/>
          </a:p>
        </p:txBody>
      </p:sp>
      <p:sp>
        <p:nvSpPr>
          <p:cNvPr id="3" name="Marcador de contenido 2"/>
          <p:cNvSpPr>
            <a:spLocks noGrp="1"/>
          </p:cNvSpPr>
          <p:nvPr>
            <p:ph idx="1"/>
          </p:nvPr>
        </p:nvSpPr>
        <p:spPr/>
        <p:txBody>
          <a:bodyPr/>
          <a:lstStyle/>
          <a:p>
            <a:r>
              <a:rPr lang="es-MX" dirty="0"/>
              <a:t>Falta de organización del tiempo, mala toma de apuntes, dificultad para preparar exámenes y </a:t>
            </a:r>
            <a:r>
              <a:rPr lang="es-MX" dirty="0" err="1"/>
              <a:t>procrastinación</a:t>
            </a:r>
            <a:r>
              <a:rPr lang="es-MX" dirty="0"/>
              <a:t>.</a:t>
            </a:r>
            <a:endParaRPr lang="en-US" dirty="0"/>
          </a:p>
        </p:txBody>
      </p:sp>
      <p:pic>
        <p:nvPicPr>
          <p:cNvPr id="5122" name="Picture 2" descr="Cómo identificar Malos Hábitos Escolares | Colegio Del Va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3478" y="3052641"/>
            <a:ext cx="5433822" cy="3457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18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122"/>
                                        </p:tgtEl>
                                        <p:attrNameLst>
                                          <p:attrName>style.visibility</p:attrName>
                                        </p:attrNameLst>
                                      </p:cBhvr>
                                      <p:to>
                                        <p:strVal val="visible"/>
                                      </p:to>
                                    </p:set>
                                    <p:anim calcmode="lin" valueType="num">
                                      <p:cBhvr>
                                        <p:cTn id="20" dur="500" fill="hold"/>
                                        <p:tgtEl>
                                          <p:spTgt spid="5122"/>
                                        </p:tgtEl>
                                        <p:attrNameLst>
                                          <p:attrName>ppt_w</p:attrName>
                                        </p:attrNameLst>
                                      </p:cBhvr>
                                      <p:tavLst>
                                        <p:tav tm="0">
                                          <p:val>
                                            <p:fltVal val="0"/>
                                          </p:val>
                                        </p:tav>
                                        <p:tav tm="100000">
                                          <p:val>
                                            <p:strVal val="#ppt_w"/>
                                          </p:val>
                                        </p:tav>
                                      </p:tavLst>
                                    </p:anim>
                                    <p:anim calcmode="lin" valueType="num">
                                      <p:cBhvr>
                                        <p:cTn id="21" dur="500" fill="hold"/>
                                        <p:tgtEl>
                                          <p:spTgt spid="5122"/>
                                        </p:tgtEl>
                                        <p:attrNameLst>
                                          <p:attrName>ppt_h</p:attrName>
                                        </p:attrNameLst>
                                      </p:cBhvr>
                                      <p:tavLst>
                                        <p:tav tm="0">
                                          <p:val>
                                            <p:fltVal val="0"/>
                                          </p:val>
                                        </p:tav>
                                        <p:tav tm="100000">
                                          <p:val>
                                            <p:strVal val="#ppt_h"/>
                                          </p:val>
                                        </p:tav>
                                      </p:tavLst>
                                    </p:anim>
                                    <p:animEffect transition="in" filter="fade">
                                      <p:cBhvr>
                                        <p:cTn id="22"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err="1"/>
              <a:t>Problemas</a:t>
            </a:r>
            <a:r>
              <a:rPr lang="en-US" b="1" dirty="0"/>
              <a:t> de </a:t>
            </a:r>
            <a:r>
              <a:rPr lang="en-US" b="1" dirty="0" err="1"/>
              <a:t>aprendizaje</a:t>
            </a:r>
            <a:r>
              <a:rPr lang="en-US" b="1" dirty="0"/>
              <a:t>:</a:t>
            </a:r>
            <a:endParaRPr lang="en-US" dirty="0"/>
          </a:p>
        </p:txBody>
      </p:sp>
      <p:sp>
        <p:nvSpPr>
          <p:cNvPr id="3" name="Marcador de contenido 2"/>
          <p:cNvSpPr>
            <a:spLocks noGrp="1"/>
          </p:cNvSpPr>
          <p:nvPr>
            <p:ph idx="1"/>
          </p:nvPr>
        </p:nvSpPr>
        <p:spPr/>
        <p:txBody>
          <a:bodyPr/>
          <a:lstStyle/>
          <a:p>
            <a:r>
              <a:rPr lang="en-US" dirty="0" err="1"/>
              <a:t>Dificultades</a:t>
            </a:r>
            <a:r>
              <a:rPr lang="en-US" dirty="0"/>
              <a:t> para leer, </a:t>
            </a:r>
            <a:r>
              <a:rPr lang="en-US" dirty="0" err="1"/>
              <a:t>escribir</a:t>
            </a:r>
            <a:r>
              <a:rPr lang="en-US" dirty="0"/>
              <a:t> o </a:t>
            </a:r>
            <a:r>
              <a:rPr lang="en-US" dirty="0" err="1"/>
              <a:t>realizar</a:t>
            </a:r>
            <a:r>
              <a:rPr lang="en-US" dirty="0"/>
              <a:t> </a:t>
            </a:r>
            <a:r>
              <a:rPr lang="en-US" dirty="0" err="1"/>
              <a:t>cálculos</a:t>
            </a:r>
            <a:r>
              <a:rPr lang="en-US" dirty="0"/>
              <a:t>.</a:t>
            </a:r>
          </a:p>
        </p:txBody>
      </p:sp>
      <p:pic>
        <p:nvPicPr>
          <p:cNvPr id="6146" name="Picture 2" descr="Dificultades de aprendizaje - Psicoterapeut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811" y="2727960"/>
            <a:ext cx="7429500" cy="361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816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6146"/>
                                        </p:tgtEl>
                                        <p:attrNameLst>
                                          <p:attrName>style.visibility</p:attrName>
                                        </p:attrNameLst>
                                      </p:cBhvr>
                                      <p:to>
                                        <p:strVal val="visible"/>
                                      </p:to>
                                    </p:set>
                                    <p:anim calcmode="lin" valueType="num">
                                      <p:cBhvr>
                                        <p:cTn id="20" dur="500" fill="hold"/>
                                        <p:tgtEl>
                                          <p:spTgt spid="6146"/>
                                        </p:tgtEl>
                                        <p:attrNameLst>
                                          <p:attrName>ppt_w</p:attrName>
                                        </p:attrNameLst>
                                      </p:cBhvr>
                                      <p:tavLst>
                                        <p:tav tm="0">
                                          <p:val>
                                            <p:fltVal val="0"/>
                                          </p:val>
                                        </p:tav>
                                        <p:tav tm="100000">
                                          <p:val>
                                            <p:strVal val="#ppt_w"/>
                                          </p:val>
                                        </p:tav>
                                      </p:tavLst>
                                    </p:anim>
                                    <p:anim calcmode="lin" valueType="num">
                                      <p:cBhvr>
                                        <p:cTn id="21" dur="500" fill="hold"/>
                                        <p:tgtEl>
                                          <p:spTgt spid="6146"/>
                                        </p:tgtEl>
                                        <p:attrNameLst>
                                          <p:attrName>ppt_h</p:attrName>
                                        </p:attrNameLst>
                                      </p:cBhvr>
                                      <p:tavLst>
                                        <p:tav tm="0">
                                          <p:val>
                                            <p:fltVal val="0"/>
                                          </p:val>
                                        </p:tav>
                                        <p:tav tm="100000">
                                          <p:val>
                                            <p:strVal val="#ppt_h"/>
                                          </p:val>
                                        </p:tav>
                                      </p:tavLst>
                                    </p:anim>
                                    <p:animEffect transition="in" filter="fade">
                                      <p:cBhvr>
                                        <p:cTn id="22"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t>El </a:t>
            </a:r>
            <a:r>
              <a:rPr lang="en-US" b="1" dirty="0" err="1"/>
              <a:t>sistema</a:t>
            </a:r>
            <a:r>
              <a:rPr lang="en-US" b="1" dirty="0"/>
              <a:t> </a:t>
            </a:r>
            <a:r>
              <a:rPr lang="en-US" b="1" dirty="0" err="1"/>
              <a:t>educativo</a:t>
            </a:r>
            <a:r>
              <a:rPr lang="en-US" b="1" dirty="0"/>
              <a:t>:</a:t>
            </a:r>
            <a:endParaRPr lang="en-US" dirty="0"/>
          </a:p>
        </p:txBody>
      </p:sp>
      <p:sp>
        <p:nvSpPr>
          <p:cNvPr id="3" name="Marcador de contenido 2"/>
          <p:cNvSpPr>
            <a:spLocks noGrp="1"/>
          </p:cNvSpPr>
          <p:nvPr>
            <p:ph idx="1"/>
          </p:nvPr>
        </p:nvSpPr>
        <p:spPr/>
        <p:txBody>
          <a:bodyPr/>
          <a:lstStyle/>
          <a:p>
            <a:r>
              <a:rPr lang="es-MX" dirty="0"/>
              <a:t>En algunas regiones, se han reportado niveles históricos bajos en las calificaciones, incluso en áreas básicas como la lectura. </a:t>
            </a:r>
            <a:endParaRPr lang="en-US" dirty="0"/>
          </a:p>
        </p:txBody>
      </p:sp>
      <p:pic>
        <p:nvPicPr>
          <p:cNvPr id="7170" name="Picture 2" descr="La educación en Guatemala: algunos datos para describir su situación -  Distintas Latitud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0051" y="3638169"/>
            <a:ext cx="4848225" cy="2828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64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7170"/>
                                        </p:tgtEl>
                                        <p:attrNameLst>
                                          <p:attrName>style.visibility</p:attrName>
                                        </p:attrNameLst>
                                      </p:cBhvr>
                                      <p:to>
                                        <p:strVal val="visible"/>
                                      </p:to>
                                    </p:set>
                                    <p:anim calcmode="lin" valueType="num">
                                      <p:cBhvr>
                                        <p:cTn id="20" dur="500" fill="hold"/>
                                        <p:tgtEl>
                                          <p:spTgt spid="7170"/>
                                        </p:tgtEl>
                                        <p:attrNameLst>
                                          <p:attrName>ppt_w</p:attrName>
                                        </p:attrNameLst>
                                      </p:cBhvr>
                                      <p:tavLst>
                                        <p:tav tm="0">
                                          <p:val>
                                            <p:fltVal val="0"/>
                                          </p:val>
                                        </p:tav>
                                        <p:tav tm="100000">
                                          <p:val>
                                            <p:strVal val="#ppt_w"/>
                                          </p:val>
                                        </p:tav>
                                      </p:tavLst>
                                    </p:anim>
                                    <p:anim calcmode="lin" valueType="num">
                                      <p:cBhvr>
                                        <p:cTn id="21" dur="500" fill="hold"/>
                                        <p:tgtEl>
                                          <p:spTgt spid="7170"/>
                                        </p:tgtEl>
                                        <p:attrNameLst>
                                          <p:attrName>ppt_h</p:attrName>
                                        </p:attrNameLst>
                                      </p:cBhvr>
                                      <p:tavLst>
                                        <p:tav tm="0">
                                          <p:val>
                                            <p:fltVal val="0"/>
                                          </p:val>
                                        </p:tav>
                                        <p:tav tm="100000">
                                          <p:val>
                                            <p:strVal val="#ppt_h"/>
                                          </p:val>
                                        </p:tav>
                                      </p:tavLst>
                                    </p:anim>
                                    <p:animEffect transition="in" filter="fade">
                                      <p:cBhvr>
                                        <p:cTn id="22"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err="1"/>
              <a:t>Consecuencias</a:t>
            </a:r>
            <a:r>
              <a:rPr lang="en-US" b="1" dirty="0"/>
              <a:t> del </a:t>
            </a:r>
            <a:r>
              <a:rPr lang="en-US" b="1" dirty="0" err="1"/>
              <a:t>bajo</a:t>
            </a:r>
            <a:r>
              <a:rPr lang="en-US" b="1" dirty="0"/>
              <a:t> </a:t>
            </a:r>
            <a:r>
              <a:rPr lang="en-US" b="1" dirty="0" err="1"/>
              <a:t>rendimiento</a:t>
            </a:r>
            <a:endParaRPr lang="en-US" dirty="0"/>
          </a:p>
        </p:txBody>
      </p:sp>
      <p:pic>
        <p:nvPicPr>
          <p:cNvPr id="8194" name="Picture 2" descr="El fracaso escolar: causas y consecuencias - Cipsia Psicólog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5814" y="2683192"/>
            <a:ext cx="4838700" cy="3228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6057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8194"/>
                                        </p:tgtEl>
                                        <p:attrNameLst>
                                          <p:attrName>style.visibility</p:attrName>
                                        </p:attrNameLst>
                                      </p:cBhvr>
                                      <p:to>
                                        <p:strVal val="visible"/>
                                      </p:to>
                                    </p:set>
                                    <p:anim calcmode="lin" valueType="num">
                                      <p:cBhvr>
                                        <p:cTn id="12" dur="500" fill="hold"/>
                                        <p:tgtEl>
                                          <p:spTgt spid="8194"/>
                                        </p:tgtEl>
                                        <p:attrNameLst>
                                          <p:attrName>ppt_w</p:attrName>
                                        </p:attrNameLst>
                                      </p:cBhvr>
                                      <p:tavLst>
                                        <p:tav tm="0">
                                          <p:val>
                                            <p:fltVal val="0"/>
                                          </p:val>
                                        </p:tav>
                                        <p:tav tm="100000">
                                          <p:val>
                                            <p:strVal val="#ppt_w"/>
                                          </p:val>
                                        </p:tav>
                                      </p:tavLst>
                                    </p:anim>
                                    <p:anim calcmode="lin" valueType="num">
                                      <p:cBhvr>
                                        <p:cTn id="13" dur="500" fill="hold"/>
                                        <p:tgtEl>
                                          <p:spTgt spid="8194"/>
                                        </p:tgtEl>
                                        <p:attrNameLst>
                                          <p:attrName>ppt_h</p:attrName>
                                        </p:attrNameLst>
                                      </p:cBhvr>
                                      <p:tavLst>
                                        <p:tav tm="0">
                                          <p:val>
                                            <p:fltVal val="0"/>
                                          </p:val>
                                        </p:tav>
                                        <p:tav tm="100000">
                                          <p:val>
                                            <p:strVal val="#ppt_h"/>
                                          </p:val>
                                        </p:tav>
                                      </p:tavLst>
                                    </p:anim>
                                    <p:animEffect transition="in" filter="fade">
                                      <p:cBhvr>
                                        <p:cTn id="14"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MX" dirty="0"/>
              <a:t>Baja autoestima</a:t>
            </a:r>
          </a:p>
          <a:p>
            <a:r>
              <a:rPr lang="es-MX" dirty="0"/>
              <a:t>Mayor riesgo de problemas emocionales y conductuales</a:t>
            </a:r>
          </a:p>
          <a:p>
            <a:r>
              <a:rPr lang="es-MX" dirty="0"/>
              <a:t>Abandono escolar temprano</a:t>
            </a:r>
          </a:p>
          <a:p>
            <a:r>
              <a:rPr lang="es-MX" dirty="0"/>
              <a:t>Dificultades en las relaciones sociales </a:t>
            </a:r>
          </a:p>
          <a:p>
            <a:endParaRPr lang="en-US" dirty="0"/>
          </a:p>
        </p:txBody>
      </p:sp>
    </p:spTree>
    <p:extLst>
      <p:ext uri="{BB962C8B-B14F-4D97-AF65-F5344CB8AC3E}">
        <p14:creationId xmlns:p14="http://schemas.microsoft.com/office/powerpoint/2010/main" val="2796142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docProps/app.xml><?xml version="1.0" encoding="utf-8"?>
<Properties xmlns="http://schemas.openxmlformats.org/officeDocument/2006/extended-properties" xmlns:vt="http://schemas.openxmlformats.org/officeDocument/2006/docPropsVTypes">
  <Template>Integral</Template>
  <TotalTime>6</TotalTime>
  <Words>308</Words>
  <Application>Microsoft Office PowerPoint</Application>
  <PresentationFormat>Panorámica</PresentationFormat>
  <Paragraphs>32</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Google Sans</vt:lpstr>
      <vt:lpstr>Tw Cen MT</vt:lpstr>
      <vt:lpstr>Tw Cen MT Condensed</vt:lpstr>
      <vt:lpstr>Wingdings 3</vt:lpstr>
      <vt:lpstr>Integral</vt:lpstr>
      <vt:lpstr>bajo rendimiento de notas en la actualidad</vt:lpstr>
      <vt:lpstr>bajo rendimiento de notas en la actualidad</vt:lpstr>
      <vt:lpstr>Causas comunes del bajo rendimiento académico</vt:lpstr>
      <vt:lpstr>Factores familiares:</vt:lpstr>
      <vt:lpstr>Malos hábitos de estudio</vt:lpstr>
      <vt:lpstr>Problemas de aprendizaje:</vt:lpstr>
      <vt:lpstr>El sistema educativo:</vt:lpstr>
      <vt:lpstr>Consecuencias del bajo rendimiento</vt:lpstr>
      <vt:lpstr>Presentación de PowerPoint</vt:lpstr>
      <vt:lpstr>¿Cómo mejorar el rendimiento?   </vt:lpstr>
      <vt:lpstr>¿Cómo mejorar el rendimiento?</vt:lpstr>
      <vt:lpstr>Analisis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bajo rendimiento de notas en la actualidad</dc:title>
  <dc:creator>Personal</dc:creator>
  <cp:lastModifiedBy>Personal</cp:lastModifiedBy>
  <cp:revision>2</cp:revision>
  <dcterms:created xsi:type="dcterms:W3CDTF">2025-11-24T15:12:39Z</dcterms:created>
  <dcterms:modified xsi:type="dcterms:W3CDTF">2025-11-24T15:18:48Z</dcterms:modified>
</cp:coreProperties>
</file>