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G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GT"/>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3649716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293950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923084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2888479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947294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fecha 4"/>
          <p:cNvSpPr>
            <a:spLocks noGrp="1"/>
          </p:cNvSpPr>
          <p:nvPr>
            <p:ph type="dt" sz="half" idx="10"/>
          </p:nvPr>
        </p:nvSpPr>
        <p:spPr/>
        <p:txBody>
          <a:bodyPr/>
          <a:lstStyle/>
          <a:p>
            <a:fld id="{4C717AA6-C7F7-4B15-BADC-81AB524CD5F6}"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643487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Marcador de fecha 6"/>
          <p:cNvSpPr>
            <a:spLocks noGrp="1"/>
          </p:cNvSpPr>
          <p:nvPr>
            <p:ph type="dt" sz="half" idx="10"/>
          </p:nvPr>
        </p:nvSpPr>
        <p:spPr/>
        <p:txBody>
          <a:bodyPr/>
          <a:lstStyle/>
          <a:p>
            <a:fld id="{4C717AA6-C7F7-4B15-BADC-81AB524CD5F6}" type="datetimeFigureOut">
              <a:rPr lang="es-GT" smtClean="0"/>
              <a:t>28/10/2025</a:t>
            </a:fld>
            <a:endParaRPr lang="es-GT"/>
          </a:p>
        </p:txBody>
      </p:sp>
      <p:sp>
        <p:nvSpPr>
          <p:cNvPr id="8" name="Marcador de pie de página 7"/>
          <p:cNvSpPr>
            <a:spLocks noGrp="1"/>
          </p:cNvSpPr>
          <p:nvPr>
            <p:ph type="ftr" sz="quarter" idx="11"/>
          </p:nvPr>
        </p:nvSpPr>
        <p:spPr/>
        <p:txBody>
          <a:bodyPr/>
          <a:lstStyle/>
          <a:p>
            <a:endParaRPr lang="es-GT"/>
          </a:p>
        </p:txBody>
      </p:sp>
      <p:sp>
        <p:nvSpPr>
          <p:cNvPr id="9" name="Marcador de número de diapositiva 8"/>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4222063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fecha 2"/>
          <p:cNvSpPr>
            <a:spLocks noGrp="1"/>
          </p:cNvSpPr>
          <p:nvPr>
            <p:ph type="dt" sz="half" idx="10"/>
          </p:nvPr>
        </p:nvSpPr>
        <p:spPr/>
        <p:txBody>
          <a:bodyPr/>
          <a:lstStyle/>
          <a:p>
            <a:fld id="{4C717AA6-C7F7-4B15-BADC-81AB524CD5F6}" type="datetimeFigureOut">
              <a:rPr lang="es-GT" smtClean="0"/>
              <a:t>28/10/2025</a:t>
            </a:fld>
            <a:endParaRPr lang="es-GT"/>
          </a:p>
        </p:txBody>
      </p:sp>
      <p:sp>
        <p:nvSpPr>
          <p:cNvPr id="4" name="Marcador de pie de página 3"/>
          <p:cNvSpPr>
            <a:spLocks noGrp="1"/>
          </p:cNvSpPr>
          <p:nvPr>
            <p:ph type="ftr" sz="quarter" idx="11"/>
          </p:nvPr>
        </p:nvSpPr>
        <p:spPr/>
        <p:txBody>
          <a:bodyPr/>
          <a:lstStyle/>
          <a:p>
            <a:endParaRPr lang="es-GT"/>
          </a:p>
        </p:txBody>
      </p:sp>
      <p:sp>
        <p:nvSpPr>
          <p:cNvPr id="5" name="Marcador de número de diapositiva 4"/>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3548347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C717AA6-C7F7-4B15-BADC-81AB524CD5F6}" type="datetimeFigureOut">
              <a:rPr lang="es-GT" smtClean="0"/>
              <a:t>28/10/2025</a:t>
            </a:fld>
            <a:endParaRPr lang="es-GT"/>
          </a:p>
        </p:txBody>
      </p:sp>
      <p:sp>
        <p:nvSpPr>
          <p:cNvPr id="3" name="Marcador de pie de página 2"/>
          <p:cNvSpPr>
            <a:spLocks noGrp="1"/>
          </p:cNvSpPr>
          <p:nvPr>
            <p:ph type="ftr" sz="quarter" idx="11"/>
          </p:nvPr>
        </p:nvSpPr>
        <p:spPr/>
        <p:txBody>
          <a:bodyPr/>
          <a:lstStyle/>
          <a:p>
            <a:endParaRPr lang="es-GT"/>
          </a:p>
        </p:txBody>
      </p:sp>
      <p:sp>
        <p:nvSpPr>
          <p:cNvPr id="4" name="Marcador de número de diapositiva 3"/>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740630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717AA6-C7F7-4B15-BADC-81AB524CD5F6}"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3301973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717AA6-C7F7-4B15-BADC-81AB524CD5F6}"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1197852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717AA6-C7F7-4B15-BADC-81AB524CD5F6}" type="datetimeFigureOut">
              <a:rPr lang="es-GT" smtClean="0"/>
              <a:t>28/10/2025</a:t>
            </a:fld>
            <a:endParaRPr lang="es-GT"/>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25E7C-3808-43A4-A859-94935FB00875}" type="slidenum">
              <a:rPr lang="es-GT" smtClean="0"/>
              <a:t>‹Nº›</a:t>
            </a:fld>
            <a:endParaRPr lang="es-GT"/>
          </a:p>
        </p:txBody>
      </p:sp>
    </p:spTree>
    <p:extLst>
      <p:ext uri="{BB962C8B-B14F-4D97-AF65-F5344CB8AC3E}">
        <p14:creationId xmlns:p14="http://schemas.microsoft.com/office/powerpoint/2010/main" val="1811326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google.com/search?client=firefox-b-d&amp;sca_esv=81b9b8c5170cc920&amp;q=Tarjeta+de+sonido&amp;sa=X&amp;ved=2ahUKEwiqn9quoMeQAxWXSDABHfyCJ7sQxccNegUIuwEQAQ&amp;mstk=AUtExfAKL5o9Xhi0Kq7MBAGMCYd4cFFDccP49cSUzC5o-5b4Zof7vHzoRnOpCDsbgMLuLAJkleCXvooKTY07RlyAF2M3xBuxm7rYodDePWn0QsNN4C-HoUvtE7YACBXlb0dS1Gk&amp;csui=3" TargetMode="External"/><Relationship Id="rId3" Type="http://schemas.openxmlformats.org/officeDocument/2006/relationships/hyperlink" Target="https://www.google.com/search?client=firefox-b-d&amp;sca_esv=81b9b8c5170cc920&amp;q=Placa+base+%28motherboard%29&amp;sa=X&amp;ved=2ahUKEwiqn9quoMeQAxWXSDABHfyCJ7sQxccNegQIQBAB&amp;mstk=AUtExfAKL5o9Xhi0Kq7MBAGMCYd4cFFDccP49cSUzC5o-5b4Zof7vHzoRnOpCDsbgMLuLAJkleCXvooKTY07RlyAF2M3xBuxm7rYodDePWn0QsNN4C-HoUvtE7YACBXlb0dS1Gk&amp;csui=3" TargetMode="External"/><Relationship Id="rId7" Type="http://schemas.openxmlformats.org/officeDocument/2006/relationships/hyperlink" Target="https://www.google.com/search?client=firefox-b-d&amp;sca_esv=81b9b8c5170cc920&amp;q=Tarjeta+de+video+%28GPU%29&amp;sa=X&amp;ved=2ahUKEwiqn9quoMeQAxWXSDABHfyCJ7sQxccNegQISRAB&amp;mstk=AUtExfAKL5o9Xhi0Kq7MBAGMCYd4cFFDccP49cSUzC5o-5b4Zof7vHzoRnOpCDsbgMLuLAJkleCXvooKTY07RlyAF2M3xBuxm7rYodDePWn0QsNN4C-HoUvtE7YACBXlb0dS1Gk&amp;csui=3" TargetMode="External"/><Relationship Id="rId2" Type="http://schemas.openxmlformats.org/officeDocument/2006/relationships/hyperlink" Target="https://www.google.com/search?client=firefox-b-d&amp;sca_esv=81b9b8c5170cc920&amp;q=Unidad+Central+de+Procesamiento+%28CPU%29&amp;sa=X&amp;ved=2ahUKEwiqn9quoMeQAxWXSDABHfyCJ7sQxccNegQIPxAB&amp;mstk=AUtExfAKL5o9Xhi0Kq7MBAGMCYd4cFFDccP49cSUzC5o-5b4Zof7vHzoRnOpCDsbgMLuLAJkleCXvooKTY07RlyAF2M3xBuxm7rYodDePWn0QsNN4C-HoUvtE7YACBXlb0dS1Gk&amp;csui=3" TargetMode="External"/><Relationship Id="rId1" Type="http://schemas.openxmlformats.org/officeDocument/2006/relationships/slideLayout" Target="../slideLayouts/slideLayout2.xml"/><Relationship Id="rId6" Type="http://schemas.openxmlformats.org/officeDocument/2006/relationships/hyperlink" Target="https://www.google.com/search?client=firefox-b-d&amp;sca_esv=81b9b8c5170cc920&amp;q=Fuente+de+poder&amp;sa=X&amp;ved=2ahUKEwiqn9quoMeQAxWXSDABHfyCJ7sQxccNegQISBAB&amp;mstk=AUtExfAKL5o9Xhi0Kq7MBAGMCYd4cFFDccP49cSUzC5o-5b4Zof7vHzoRnOpCDsbgMLuLAJkleCXvooKTY07RlyAF2M3xBuxm7rYodDePWn0QsNN4C-HoUvtE7YACBXlb0dS1Gk&amp;csui=3" TargetMode="External"/><Relationship Id="rId5" Type="http://schemas.openxmlformats.org/officeDocument/2006/relationships/hyperlink" Target="https://www.google.com/search?client=firefox-b-d&amp;sca_esv=81b9b8c5170cc920&amp;q=Disco+duro+%28o+SSD%29&amp;sa=X&amp;ved=2ahUKEwiqn9quoMeQAxWXSDABHfyCJ7sQxccNegQIShAB&amp;mstk=AUtExfAKL5o9Xhi0Kq7MBAGMCYd4cFFDccP49cSUzC5o-5b4Zof7vHzoRnOpCDsbgMLuLAJkleCXvooKTY07RlyAF2M3xBuxm7rYodDePWn0QsNN4C-HoUvtE7YACBXlb0dS1Gk&amp;csui=3" TargetMode="External"/><Relationship Id="rId4" Type="http://schemas.openxmlformats.org/officeDocument/2006/relationships/hyperlink" Target="https://www.google.com/search?client=firefox-b-d&amp;sca_esv=81b9b8c5170cc920&amp;q=Memoria+RAM&amp;sa=X&amp;ved=2ahUKEwiqn9quoMeQAxWXSDABHfyCJ7sQxccNegQIQxAB&amp;mstk=AUtExfAKL5o9Xhi0Kq7MBAGMCYd4cFFDccP49cSUzC5o-5b4Zof7vHzoRnOpCDsbgMLuLAJkleCXvooKTY07RlyAF2M3xBuxm7rYodDePWn0QsNN4C-HoUvtE7YACBXlb0dS1Gk&amp;csui=3"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Edwin </a:t>
            </a:r>
            <a:r>
              <a:rPr lang="es-ES" dirty="0" err="1" smtClean="0"/>
              <a:t>Josue</a:t>
            </a:r>
            <a:r>
              <a:rPr lang="es-ES" dirty="0" smtClean="0"/>
              <a:t> </a:t>
            </a:r>
            <a:r>
              <a:rPr lang="es-ES" dirty="0" err="1" smtClean="0"/>
              <a:t>mejia</a:t>
            </a:r>
            <a:endParaRPr lang="es-GT" dirty="0"/>
          </a:p>
        </p:txBody>
      </p:sp>
      <p:sp>
        <p:nvSpPr>
          <p:cNvPr id="3" name="Subtítulo 2"/>
          <p:cNvSpPr>
            <a:spLocks noGrp="1"/>
          </p:cNvSpPr>
          <p:nvPr>
            <p:ph type="subTitle" idx="1"/>
          </p:nvPr>
        </p:nvSpPr>
        <p:spPr/>
        <p:txBody>
          <a:bodyPr/>
          <a:lstStyle/>
          <a:p>
            <a:r>
              <a:rPr lang="es-ES" dirty="0" smtClean="0"/>
              <a:t>4to </a:t>
            </a:r>
            <a:r>
              <a:rPr lang="es-ES" dirty="0" err="1" smtClean="0"/>
              <a:t>computacion</a:t>
            </a:r>
            <a:endParaRPr lang="es-GT" dirty="0"/>
          </a:p>
        </p:txBody>
      </p:sp>
    </p:spTree>
    <p:extLst>
      <p:ext uri="{BB962C8B-B14F-4D97-AF65-F5344CB8AC3E}">
        <p14:creationId xmlns:p14="http://schemas.microsoft.com/office/powerpoint/2010/main" val="917441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32" presetClass="emph" presetSubtype="0" fill="hold" grpId="0" nodeType="withEffect">
                                  <p:stCondLst>
                                    <p:cond delay="0"/>
                                  </p:stCondLst>
                                  <p:childTnLst>
                                    <p:animRot by="120000">
                                      <p:cBhvr>
                                        <p:cTn id="12" dur="100" fill="hold">
                                          <p:stCondLst>
                                            <p:cond delay="0"/>
                                          </p:stCondLst>
                                        </p:cTn>
                                        <p:tgtEl>
                                          <p:spTgt spid="3">
                                            <p:txEl>
                                              <p:pRg st="0" end="0"/>
                                            </p:txEl>
                                          </p:spTgt>
                                        </p:tgtEl>
                                        <p:attrNameLst>
                                          <p:attrName>r</p:attrName>
                                        </p:attrNameLst>
                                      </p:cBhvr>
                                    </p:animRot>
                                    <p:animRot by="-240000">
                                      <p:cBhvr>
                                        <p:cTn id="13" dur="200" fill="hold">
                                          <p:stCondLst>
                                            <p:cond delay="200"/>
                                          </p:stCondLst>
                                        </p:cTn>
                                        <p:tgtEl>
                                          <p:spTgt spid="3">
                                            <p:txEl>
                                              <p:pRg st="0" end="0"/>
                                            </p:txEl>
                                          </p:spTgt>
                                        </p:tgtEl>
                                        <p:attrNameLst>
                                          <p:attrName>r</p:attrName>
                                        </p:attrNameLst>
                                      </p:cBhvr>
                                    </p:animRot>
                                    <p:animRot by="240000">
                                      <p:cBhvr>
                                        <p:cTn id="14" dur="200" fill="hold">
                                          <p:stCondLst>
                                            <p:cond delay="400"/>
                                          </p:stCondLst>
                                        </p:cTn>
                                        <p:tgtEl>
                                          <p:spTgt spid="3">
                                            <p:txEl>
                                              <p:pRg st="0" end="0"/>
                                            </p:txEl>
                                          </p:spTgt>
                                        </p:tgtEl>
                                        <p:attrNameLst>
                                          <p:attrName>r</p:attrName>
                                        </p:attrNameLst>
                                      </p:cBhvr>
                                    </p:animRot>
                                    <p:animRot by="-240000">
                                      <p:cBhvr>
                                        <p:cTn id="15" dur="200" fill="hold">
                                          <p:stCondLst>
                                            <p:cond delay="600"/>
                                          </p:stCondLst>
                                        </p:cTn>
                                        <p:tgtEl>
                                          <p:spTgt spid="3">
                                            <p:txEl>
                                              <p:pRg st="0" end="0"/>
                                            </p:txEl>
                                          </p:spTgt>
                                        </p:tgtEl>
                                        <p:attrNameLst>
                                          <p:attrName>r</p:attrName>
                                        </p:attrNameLst>
                                      </p:cBhvr>
                                    </p:animRot>
                                    <p:animRot by="120000">
                                      <p:cBhvr>
                                        <p:cTn id="16"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14325"/>
            <a:ext cx="10515600" cy="1325563"/>
          </a:xfrm>
        </p:spPr>
        <p:txBody>
          <a:bodyPr/>
          <a:lstStyle/>
          <a:p>
            <a:r>
              <a:rPr lang="es-ES" dirty="0" smtClean="0"/>
              <a:t>MONITOR</a:t>
            </a:r>
            <a:endParaRPr lang="es-GT" dirty="0"/>
          </a:p>
        </p:txBody>
      </p:sp>
      <p:sp>
        <p:nvSpPr>
          <p:cNvPr id="3" name="Marcador de contenido 2"/>
          <p:cNvSpPr>
            <a:spLocks noGrp="1"/>
          </p:cNvSpPr>
          <p:nvPr>
            <p:ph idx="1"/>
          </p:nvPr>
        </p:nvSpPr>
        <p:spPr>
          <a:xfrm>
            <a:off x="838200" y="1774825"/>
            <a:ext cx="10515600" cy="4351338"/>
          </a:xfrm>
        </p:spPr>
        <p:txBody>
          <a:bodyPr/>
          <a:lstStyle/>
          <a:p>
            <a:r>
              <a:rPr lang="es-ES" dirty="0" smtClean="0"/>
              <a:t>Un monitor de computadora es un dispositivo de salida que muestra información visual generada por el ordenador. Funciona como una interfaz entre la máquina y el usuario, permitiéndole ver y manipular datos, desde navegar por internet hasta editar documentos. </a:t>
            </a:r>
          </a:p>
          <a:p>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9550" y="4135437"/>
            <a:ext cx="2705100" cy="1685925"/>
          </a:xfrm>
          <a:prstGeom prst="rect">
            <a:avLst/>
          </a:prstGeom>
        </p:spPr>
      </p:pic>
    </p:spTree>
    <p:extLst>
      <p:ext uri="{BB962C8B-B14F-4D97-AF65-F5344CB8AC3E}">
        <p14:creationId xmlns:p14="http://schemas.microsoft.com/office/powerpoint/2010/main" val="2786177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2000"/>
                                        <p:tgtEl>
                                          <p:spTgt spid="4"/>
                                        </p:tgtEl>
                                      </p:cBhvr>
                                    </p:animEffect>
                                    <p:anim calcmode="lin" valueType="num">
                                      <p:cBhvr>
                                        <p:cTn id="18" dur="2000" fill="hold"/>
                                        <p:tgtEl>
                                          <p:spTgt spid="4"/>
                                        </p:tgtEl>
                                        <p:attrNameLst>
                                          <p:attrName>ppt_w</p:attrName>
                                        </p:attrNameLst>
                                      </p:cBhvr>
                                      <p:tavLst>
                                        <p:tav tm="0" fmla="#ppt_w*sin(2.5*pi*$)">
                                          <p:val>
                                            <p:fltVal val="0"/>
                                          </p:val>
                                        </p:tav>
                                        <p:tav tm="100000">
                                          <p:val>
                                            <p:fltVal val="1"/>
                                          </p:val>
                                        </p:tav>
                                      </p:tavLst>
                                    </p:anim>
                                    <p:anim calcmode="lin" valueType="num">
                                      <p:cBhvr>
                                        <p:cTn id="1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50825"/>
            <a:ext cx="10515600" cy="1325563"/>
          </a:xfrm>
        </p:spPr>
        <p:txBody>
          <a:bodyPr/>
          <a:lstStyle/>
          <a:p>
            <a:r>
              <a:rPr lang="es-ES" dirty="0" smtClean="0"/>
              <a:t>GABINETE</a:t>
            </a:r>
            <a:endParaRPr lang="es-GT" dirty="0"/>
          </a:p>
        </p:txBody>
      </p:sp>
      <p:sp>
        <p:nvSpPr>
          <p:cNvPr id="3" name="Marcador de contenido 2"/>
          <p:cNvSpPr>
            <a:spLocks noGrp="1"/>
          </p:cNvSpPr>
          <p:nvPr>
            <p:ph idx="1"/>
          </p:nvPr>
        </p:nvSpPr>
        <p:spPr>
          <a:xfrm>
            <a:off x="838200" y="1711326"/>
            <a:ext cx="10515600" cy="3111500"/>
          </a:xfrm>
        </p:spPr>
        <p:txBody>
          <a:bodyPr>
            <a:normAutofit fontScale="92500" lnSpcReduction="10000"/>
          </a:bodyPr>
          <a:lstStyle/>
          <a:p>
            <a:r>
              <a:rPr lang="es-ES" dirty="0" smtClean="0"/>
              <a:t>Un gabinete de computadora es la estructura o carcasa que protege y alberga los componentes internos de una PC, como la placa base, el procesador, la memoria RAM, el disco duro y la fuente de alimentación. Además de protegerlos del polvo y daños físicos, también es crucial para la ventilación, ya que ayuda a disipar el calor que generan los componentes. Los gabinetes vienen en diversos tamaños (como Mini Torre, Media Torre y Full Torre), materiales (acero, aluminio, plástico) y diseños, incluyendo los tipos "</a:t>
            </a:r>
            <a:r>
              <a:rPr lang="es-ES" dirty="0" err="1" smtClean="0"/>
              <a:t>gaming</a:t>
            </a:r>
            <a:r>
              <a:rPr lang="es-ES" dirty="0" smtClean="0"/>
              <a:t>" y "dual </a:t>
            </a:r>
            <a:r>
              <a:rPr lang="es-ES" dirty="0" err="1" smtClean="0"/>
              <a:t>chamber</a:t>
            </a:r>
            <a:r>
              <a:rPr lang="es-ES" dirty="0" smtClean="0"/>
              <a:t>" para optimizar el rendimiento y la estética. </a:t>
            </a:r>
          </a:p>
          <a:p>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3012" y="4657725"/>
            <a:ext cx="2619375" cy="1743075"/>
          </a:xfrm>
          <a:prstGeom prst="rect">
            <a:avLst/>
          </a:prstGeom>
        </p:spPr>
      </p:pic>
    </p:spTree>
    <p:extLst>
      <p:ext uri="{BB962C8B-B14F-4D97-AF65-F5344CB8AC3E}">
        <p14:creationId xmlns:p14="http://schemas.microsoft.com/office/powerpoint/2010/main" val="1929933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1)">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76225"/>
            <a:ext cx="10515600" cy="1325563"/>
          </a:xfrm>
        </p:spPr>
        <p:txBody>
          <a:bodyPr/>
          <a:lstStyle/>
          <a:p>
            <a:r>
              <a:rPr lang="es-ES" dirty="0" smtClean="0"/>
              <a:t>TECLADO</a:t>
            </a:r>
            <a:endParaRPr lang="es-GT" dirty="0"/>
          </a:p>
        </p:txBody>
      </p:sp>
      <p:sp>
        <p:nvSpPr>
          <p:cNvPr id="3" name="Marcador de contenido 2"/>
          <p:cNvSpPr>
            <a:spLocks noGrp="1"/>
          </p:cNvSpPr>
          <p:nvPr>
            <p:ph idx="1"/>
          </p:nvPr>
        </p:nvSpPr>
        <p:spPr/>
        <p:txBody>
          <a:bodyPr/>
          <a:lstStyle/>
          <a:p>
            <a:r>
              <a:rPr lang="es-ES" dirty="0" smtClean="0"/>
              <a:t>El teclado de la computadora es un dispositivo de entrada con teclas que se presionan para escribir letras, números, símbolos y comandos en una computadora u otro dispositivo electrónico. Es una de las principales herramientas de hardware para interactuar con un equipo, permitiendo introducir información y realizar acciones a través del sistema operativo y las aplicaciones. </a:t>
            </a:r>
            <a:endParaRPr lang="es-ES" dirty="0"/>
          </a:p>
          <a:p>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7775" y="4762500"/>
            <a:ext cx="3524250" cy="1295400"/>
          </a:xfrm>
          <a:prstGeom prst="rect">
            <a:avLst/>
          </a:prstGeom>
        </p:spPr>
      </p:pic>
    </p:spTree>
    <p:extLst>
      <p:ext uri="{BB962C8B-B14F-4D97-AF65-F5344CB8AC3E}">
        <p14:creationId xmlns:p14="http://schemas.microsoft.com/office/powerpoint/2010/main" val="148214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0" dur="500"/>
                                        <p:tgtEl>
                                          <p:spTgt spid="3">
                                            <p:txEl>
                                              <p:pRg st="0" end="0"/>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lstStyle/>
          <a:p>
            <a:r>
              <a:rPr lang="es-ES" dirty="0" smtClean="0"/>
              <a:t>MOUSE</a:t>
            </a:r>
            <a:endParaRPr lang="es-GT" dirty="0"/>
          </a:p>
        </p:txBody>
      </p:sp>
      <p:sp>
        <p:nvSpPr>
          <p:cNvPr id="3" name="Marcador de contenido 2"/>
          <p:cNvSpPr>
            <a:spLocks noGrp="1"/>
          </p:cNvSpPr>
          <p:nvPr>
            <p:ph idx="1"/>
          </p:nvPr>
        </p:nvSpPr>
        <p:spPr>
          <a:xfrm>
            <a:off x="838200" y="1587500"/>
            <a:ext cx="10515600" cy="2901950"/>
          </a:xfrm>
        </p:spPr>
        <p:txBody>
          <a:bodyPr/>
          <a:lstStyle/>
          <a:p>
            <a:r>
              <a:rPr lang="es-ES" dirty="0" smtClean="0"/>
              <a:t>Un mouse es un dispositivo de entrada de la computadora que permite controlar el cursor en la pantalla para interactuar con el entorno gráfico. Se mueve sobre una superficie plana y, al hacerlo, el cursor se desplaza en el monitor. Los modelos modernos suelen tener dos botones (izquierdo y derecho) y una rueda de desplazamiento, que puede ser utilizada para navegar hacia arriba y hacia abajo. El mouse puede conectarse por cable (USB) o de forma inalámbrica</a:t>
            </a:r>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6900" y="4624386"/>
            <a:ext cx="2438400" cy="1865313"/>
          </a:xfrm>
          <a:prstGeom prst="rect">
            <a:avLst/>
          </a:prstGeom>
        </p:spPr>
      </p:pic>
    </p:spTree>
    <p:extLst>
      <p:ext uri="{BB962C8B-B14F-4D97-AF65-F5344CB8AC3E}">
        <p14:creationId xmlns:p14="http://schemas.microsoft.com/office/powerpoint/2010/main" val="2951708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lstStyle/>
          <a:p>
            <a:r>
              <a:rPr lang="es-ES" dirty="0" smtClean="0"/>
              <a:t>BOCINAS</a:t>
            </a:r>
            <a:endParaRPr lang="es-GT" dirty="0"/>
          </a:p>
        </p:txBody>
      </p:sp>
      <p:sp>
        <p:nvSpPr>
          <p:cNvPr id="3" name="Marcador de contenido 2"/>
          <p:cNvSpPr>
            <a:spLocks noGrp="1"/>
          </p:cNvSpPr>
          <p:nvPr>
            <p:ph idx="1"/>
          </p:nvPr>
        </p:nvSpPr>
        <p:spPr>
          <a:xfrm>
            <a:off x="838200" y="1460500"/>
            <a:ext cx="10515600" cy="2720975"/>
          </a:xfrm>
        </p:spPr>
        <p:txBody>
          <a:bodyPr/>
          <a:lstStyle/>
          <a:p>
            <a:r>
              <a:rPr lang="es-ES" dirty="0" smtClean="0"/>
              <a:t>Las bocinas de computadora son dispositivos que convierten la señal eléctrica de la computadora en sonido, permitiendo al usuario escuchar audio como música, videos, o alertas del sistema. Funcionan como un transductor </a:t>
            </a:r>
            <a:r>
              <a:rPr lang="es-ES" dirty="0" err="1" smtClean="0"/>
              <a:t>electroacústico</a:t>
            </a:r>
            <a:r>
              <a:rPr lang="es-ES" dirty="0" smtClean="0"/>
              <a:t> y pueden venir integradas en la computadora portátil o como periféricos externos conectados a través de cables USB, Bluetooth, o el puerto de audio. </a:t>
            </a:r>
          </a:p>
          <a:p>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0837" y="3922712"/>
            <a:ext cx="2143125" cy="2143125"/>
          </a:xfrm>
          <a:prstGeom prst="rect">
            <a:avLst/>
          </a:prstGeom>
        </p:spPr>
      </p:pic>
    </p:spTree>
    <p:extLst>
      <p:ext uri="{BB962C8B-B14F-4D97-AF65-F5344CB8AC3E}">
        <p14:creationId xmlns:p14="http://schemas.microsoft.com/office/powerpoint/2010/main" val="218410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Gracias por ver mi presentación </a:t>
            </a:r>
            <a:endParaRPr lang="es-GT" dirty="0"/>
          </a:p>
        </p:txBody>
      </p:sp>
      <p:sp>
        <p:nvSpPr>
          <p:cNvPr id="3" name="Marcador de contenido 2"/>
          <p:cNvSpPr>
            <a:spLocks noGrp="1"/>
          </p:cNvSpPr>
          <p:nvPr>
            <p:ph idx="1"/>
          </p:nvPr>
        </p:nvSpPr>
        <p:spPr/>
        <p:txBody>
          <a:bodyPr/>
          <a:lstStyle/>
          <a:p>
            <a:endParaRPr lang="es-GT"/>
          </a:p>
        </p:txBody>
      </p:sp>
    </p:spTree>
    <p:extLst>
      <p:ext uri="{BB962C8B-B14F-4D97-AF65-F5344CB8AC3E}">
        <p14:creationId xmlns:p14="http://schemas.microsoft.com/office/powerpoint/2010/main" val="1314796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37" presetClass="path" presetSubtype="0" accel="50000" decel="50000" fill="hold" grpId="2" nodeType="clickEffect">
                                  <p:stCondLst>
                                    <p:cond delay="0"/>
                                  </p:stCondLst>
                                  <p:childTnLst>
                                    <p:animMotion origin="layout" path="M 0 0 L 0.067 0.04 C 0.081 0.049 0.102 0.054 0.124 0.054 C 0.149 0.054 0.169 0.049 0.183 0.04 L 0.25 0 E" pathEditMode="relative" ptsTypes="">
                                      <p:cBhvr>
                                        <p:cTn id="15"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Parter</a:t>
            </a:r>
            <a:r>
              <a:rPr lang="es-ES" dirty="0" smtClean="0"/>
              <a:t> internas y externas de la computadora </a:t>
            </a:r>
            <a:endParaRPr lang="es-GT" dirty="0"/>
          </a:p>
        </p:txBody>
      </p:sp>
      <p:sp>
        <p:nvSpPr>
          <p:cNvPr id="4" name="Rectangle 1"/>
          <p:cNvSpPr>
            <a:spLocks noGrp="1" noChangeArrowheads="1"/>
          </p:cNvSpPr>
          <p:nvPr>
            <p:ph idx="1"/>
          </p:nvPr>
        </p:nvSpPr>
        <p:spPr bwMode="auto">
          <a:xfrm>
            <a:off x="838200" y="2431633"/>
            <a:ext cx="10947400"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2"/>
              </a:rPr>
              <a:t>Unidad Central de Procesamiento (CPU)</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El "cerebro" de la computadora, responsable de ejecutar instrucciones y realizar cálculos.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3"/>
              </a:rPr>
              <a:t>Placa base (</a:t>
            </a:r>
            <a:r>
              <a:rPr kumimoji="0" lang="es-GT" altLang="es-GT" sz="1800" b="1" i="0" u="none" strike="noStrike" cap="none" normalizeH="0" baseline="0" dirty="0" err="1" smtClean="0">
                <a:ln>
                  <a:noFill/>
                </a:ln>
                <a:solidFill>
                  <a:schemeClr val="tx1"/>
                </a:solidFill>
                <a:effectLst/>
                <a:latin typeface="Arial" panose="020B0604020202020204" pitchFamily="34" charset="0"/>
                <a:hlinkClick r:id="rId3"/>
              </a:rPr>
              <a:t>motherboard</a:t>
            </a:r>
            <a:r>
              <a:rPr kumimoji="0" lang="es-GT" altLang="es-GT" sz="1800" b="1" i="0" u="none" strike="noStrike" cap="none" normalizeH="0" baseline="0" dirty="0" smtClean="0">
                <a:ln>
                  <a:noFill/>
                </a:ln>
                <a:solidFill>
                  <a:schemeClr val="tx1"/>
                </a:solidFill>
                <a:effectLst/>
                <a:latin typeface="Arial" panose="020B0604020202020204" pitchFamily="34" charset="0"/>
                <a:hlinkClick r:id="rId3"/>
              </a:rPr>
              <a:t>)</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Conecta todos los componentes internos y permite su comunicación. Es como la columna vertebral del sistema.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4"/>
              </a:rPr>
              <a:t>Memoria RAM</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Almacena temporalmente los datos y programas que se están usando activamente, afectando la velocidad del sistema.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5"/>
              </a:rPr>
              <a:t>Disco duro (o SSD)</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Almacena de forma permanente los archivos y el sistema operativo.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6"/>
              </a:rPr>
              <a:t>Fuente de poder</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Suministra la energía eléctrica a todos los componentes internos.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7"/>
              </a:rPr>
              <a:t>Tarjeta de video (GPU)</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Procesa y muestra la información gráfica en el monitor.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8"/>
              </a:rPr>
              <a:t>Tarjeta de sonido</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Gestiona la entrada y salida de audio.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81362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nodeType="clickEffect">
                                  <p:stCondLst>
                                    <p:cond delay="0"/>
                                  </p:stCondLst>
                                  <p:childTnLst>
                                    <p:animClr clrSpc="rgb" dir="cw">
                                      <p:cBhvr>
                                        <p:cTn id="6" dur="2000" fill="hold"/>
                                        <p:tgtEl>
                                          <p:spTgt spid="2"/>
                                        </p:tgtEl>
                                        <p:attrNameLst>
                                          <p:attrName>stroke.color</p:attrName>
                                        </p:attrNameLst>
                                      </p:cBhvr>
                                      <p:to>
                                        <a:schemeClr val="accent2"/>
                                      </p:to>
                                    </p:animClr>
                                    <p:set>
                                      <p:cBhvr>
                                        <p:cTn id="7" dur="2000" fill="hold"/>
                                        <p:tgtEl>
                                          <p:spTgt spid="2"/>
                                        </p:tgtEl>
                                        <p:attrNameLst>
                                          <p:attrName>stroke.on</p:attrName>
                                        </p:attrNameLst>
                                      </p:cBhvr>
                                      <p:to>
                                        <p:strVal val="true"/>
                                      </p:to>
                                    </p:set>
                                  </p:childTnLst>
                                </p:cTn>
                              </p:par>
                              <p:par>
                                <p:cTn id="8" presetID="7" presetClass="emph" presetSubtype="2" fill="hold" nodeType="withEffect">
                                  <p:stCondLst>
                                    <p:cond delay="0"/>
                                  </p:stCondLst>
                                  <p:childTnLst>
                                    <p:animClr clrSpc="rgb" dir="cw">
                                      <p:cBhvr>
                                        <p:cTn id="9" dur="2000" fill="hold"/>
                                        <p:tgtEl>
                                          <p:spTgt spid="4"/>
                                        </p:tgtEl>
                                        <p:attrNameLst>
                                          <p:attrName>stroke.color</p:attrName>
                                        </p:attrNameLst>
                                      </p:cBhvr>
                                      <p:to>
                                        <a:schemeClr val="accent2"/>
                                      </p:to>
                                    </p:animClr>
                                    <p:set>
                                      <p:cBhvr>
                                        <p:cTn id="10" dur="2000" fill="hold"/>
                                        <p:tgtEl>
                                          <p:spTgt spid="4"/>
                                        </p:tgtEl>
                                        <p:attrNameLst>
                                          <p:attrName>stroke.on</p:attrName>
                                        </p:attrNameLst>
                                      </p:cBhvr>
                                      <p:to>
                                        <p:strVal val="true"/>
                                      </p:to>
                                    </p:set>
                                  </p:childTnLst>
                                </p:cTn>
                              </p:par>
                            </p:childTnLst>
                          </p:cTn>
                        </p:par>
                      </p:childTnLst>
                    </p:cTn>
                  </p:par>
                  <p:par>
                    <p:cTn id="11" fill="hold">
                      <p:stCondLst>
                        <p:cond delay="indefinite"/>
                      </p:stCondLst>
                      <p:childTnLst>
                        <p:par>
                          <p:cTn id="12" fill="hold">
                            <p:stCondLst>
                              <p:cond delay="0"/>
                            </p:stCondLst>
                            <p:childTnLst>
                              <p:par>
                                <p:cTn id="13" presetID="26" presetClass="emph" presetSubtype="0" fill="hold" grpId="0" nodeType="clickEffect">
                                  <p:stCondLst>
                                    <p:cond delay="0"/>
                                  </p:stCondLst>
                                  <p:childTnLst>
                                    <p:animEffect transition="out" filter="fade">
                                      <p:cBhvr>
                                        <p:cTn id="14" dur="500" tmFilter="0, 0; .2, .5; .8, .5; 1, 0"/>
                                        <p:tgtEl>
                                          <p:spTgt spid="2"/>
                                        </p:tgtEl>
                                      </p:cBhvr>
                                    </p:animEffect>
                                    <p:animScale>
                                      <p:cBhvr>
                                        <p:cTn id="15" dur="250" autoRev="1" fill="hold"/>
                                        <p:tgtEl>
                                          <p:spTgt spid="2"/>
                                        </p:tgtEl>
                                      </p:cBhvr>
                                      <p:by x="105000" y="105000"/>
                                    </p:animScale>
                                  </p:childTnLst>
                                </p:cTn>
                              </p:par>
                              <p:par>
                                <p:cTn id="16" presetID="26" presetClass="emph" presetSubtype="0" fill="hold" grpId="0" nodeType="withEffect">
                                  <p:stCondLst>
                                    <p:cond delay="0"/>
                                  </p:stCondLst>
                                  <p:childTnLst>
                                    <p:animEffect transition="out" filter="fade">
                                      <p:cBhvr>
                                        <p:cTn id="17" dur="500" tmFilter="0, 0; .2, .5; .8, .5; 1, 0"/>
                                        <p:tgtEl>
                                          <p:spTgt spid="4">
                                            <p:txEl>
                                              <p:pRg st="0" end="0"/>
                                            </p:txEl>
                                          </p:spTgt>
                                        </p:tgtEl>
                                      </p:cBhvr>
                                    </p:animEffect>
                                    <p:animScale>
                                      <p:cBhvr>
                                        <p:cTn id="18" dur="250" autoRev="1" fill="hold"/>
                                        <p:tgtEl>
                                          <p:spTgt spid="4">
                                            <p:txEl>
                                              <p:pRg st="0" end="0"/>
                                            </p:txEl>
                                          </p:spTgt>
                                        </p:tgtEl>
                                      </p:cBhvr>
                                      <p:by x="105000" y="105000"/>
                                    </p:animScale>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grpId="0" nodeType="clickEffect">
                                  <p:stCondLst>
                                    <p:cond delay="0"/>
                                  </p:stCondLst>
                                  <p:childTnLst>
                                    <p:animEffect transition="out" filter="fade">
                                      <p:cBhvr>
                                        <p:cTn id="22" dur="500" tmFilter="0, 0; .2, .5; .8, .5; 1, 0"/>
                                        <p:tgtEl>
                                          <p:spTgt spid="4">
                                            <p:txEl>
                                              <p:pRg st="1" end="1"/>
                                            </p:txEl>
                                          </p:spTgt>
                                        </p:tgtEl>
                                      </p:cBhvr>
                                    </p:animEffect>
                                    <p:animScale>
                                      <p:cBhvr>
                                        <p:cTn id="23" dur="250" autoRev="1" fill="hold"/>
                                        <p:tgtEl>
                                          <p:spTgt spid="4">
                                            <p:txEl>
                                              <p:pRg st="1" end="1"/>
                                            </p:txEl>
                                          </p:spTgt>
                                        </p:tgtEl>
                                      </p:cBhvr>
                                      <p:by x="105000" y="105000"/>
                                    </p:animScale>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4">
                                            <p:txEl>
                                              <p:pRg st="2" end="2"/>
                                            </p:txEl>
                                          </p:spTgt>
                                        </p:tgtEl>
                                      </p:cBhvr>
                                    </p:animEffect>
                                    <p:animScale>
                                      <p:cBhvr>
                                        <p:cTn id="28" dur="250" autoRev="1" fill="hold"/>
                                        <p:tgtEl>
                                          <p:spTgt spid="4">
                                            <p:txEl>
                                              <p:pRg st="2" end="2"/>
                                            </p:txEl>
                                          </p:spTgt>
                                        </p:tgtEl>
                                      </p:cBhvr>
                                      <p:by x="105000" y="105000"/>
                                    </p:animScale>
                                  </p:childTnLst>
                                </p:cTn>
                              </p:par>
                            </p:childTnLst>
                          </p:cTn>
                        </p:par>
                      </p:childTnLst>
                    </p:cTn>
                  </p:par>
                  <p:par>
                    <p:cTn id="29" fill="hold">
                      <p:stCondLst>
                        <p:cond delay="indefinite"/>
                      </p:stCondLst>
                      <p:childTnLst>
                        <p:par>
                          <p:cTn id="30" fill="hold">
                            <p:stCondLst>
                              <p:cond delay="0"/>
                            </p:stCondLst>
                            <p:childTnLst>
                              <p:par>
                                <p:cTn id="31" presetID="26" presetClass="emph" presetSubtype="0" fill="hold" grpId="0" nodeType="clickEffect">
                                  <p:stCondLst>
                                    <p:cond delay="0"/>
                                  </p:stCondLst>
                                  <p:childTnLst>
                                    <p:animEffect transition="out" filter="fade">
                                      <p:cBhvr>
                                        <p:cTn id="32" dur="500" tmFilter="0, 0; .2, .5; .8, .5; 1, 0"/>
                                        <p:tgtEl>
                                          <p:spTgt spid="4">
                                            <p:txEl>
                                              <p:pRg st="3" end="3"/>
                                            </p:txEl>
                                          </p:spTgt>
                                        </p:tgtEl>
                                      </p:cBhvr>
                                    </p:animEffect>
                                    <p:animScale>
                                      <p:cBhvr>
                                        <p:cTn id="33" dur="250" autoRev="1" fill="hold"/>
                                        <p:tgtEl>
                                          <p:spTgt spid="4">
                                            <p:txEl>
                                              <p:pRg st="3" end="3"/>
                                            </p:txEl>
                                          </p:spTgt>
                                        </p:tgtEl>
                                      </p:cBhvr>
                                      <p:by x="105000" y="105000"/>
                                    </p:animScale>
                                  </p:childTnLst>
                                </p:cTn>
                              </p:par>
                            </p:childTnLst>
                          </p:cTn>
                        </p:par>
                      </p:childTnLst>
                    </p:cTn>
                  </p:par>
                  <p:par>
                    <p:cTn id="34" fill="hold">
                      <p:stCondLst>
                        <p:cond delay="indefinite"/>
                      </p:stCondLst>
                      <p:childTnLst>
                        <p:par>
                          <p:cTn id="35" fill="hold">
                            <p:stCondLst>
                              <p:cond delay="0"/>
                            </p:stCondLst>
                            <p:childTnLst>
                              <p:par>
                                <p:cTn id="36" presetID="26" presetClass="emph" presetSubtype="0" fill="hold" grpId="0" nodeType="clickEffect">
                                  <p:stCondLst>
                                    <p:cond delay="0"/>
                                  </p:stCondLst>
                                  <p:childTnLst>
                                    <p:animEffect transition="out" filter="fade">
                                      <p:cBhvr>
                                        <p:cTn id="37" dur="500" tmFilter="0, 0; .2, .5; .8, .5; 1, 0"/>
                                        <p:tgtEl>
                                          <p:spTgt spid="4">
                                            <p:txEl>
                                              <p:pRg st="4" end="4"/>
                                            </p:txEl>
                                          </p:spTgt>
                                        </p:tgtEl>
                                      </p:cBhvr>
                                    </p:animEffect>
                                    <p:animScale>
                                      <p:cBhvr>
                                        <p:cTn id="38" dur="250" autoRev="1" fill="hold"/>
                                        <p:tgtEl>
                                          <p:spTgt spid="4">
                                            <p:txEl>
                                              <p:pRg st="4" end="4"/>
                                            </p:txEl>
                                          </p:spTgt>
                                        </p:tgtEl>
                                      </p:cBhvr>
                                      <p:by x="105000" y="105000"/>
                                    </p:animScale>
                                  </p:childTnLst>
                                </p:cTn>
                              </p:par>
                            </p:childTnLst>
                          </p:cTn>
                        </p:par>
                      </p:childTnLst>
                    </p:cTn>
                  </p:par>
                  <p:par>
                    <p:cTn id="39" fill="hold">
                      <p:stCondLst>
                        <p:cond delay="indefinite"/>
                      </p:stCondLst>
                      <p:childTnLst>
                        <p:par>
                          <p:cTn id="40" fill="hold">
                            <p:stCondLst>
                              <p:cond delay="0"/>
                            </p:stCondLst>
                            <p:childTnLst>
                              <p:par>
                                <p:cTn id="41" presetID="26" presetClass="emph" presetSubtype="0" fill="hold" grpId="0" nodeType="clickEffect">
                                  <p:stCondLst>
                                    <p:cond delay="0"/>
                                  </p:stCondLst>
                                  <p:childTnLst>
                                    <p:animEffect transition="out" filter="fade">
                                      <p:cBhvr>
                                        <p:cTn id="42" dur="500" tmFilter="0, 0; .2, .5; .8, .5; 1, 0"/>
                                        <p:tgtEl>
                                          <p:spTgt spid="4">
                                            <p:txEl>
                                              <p:pRg st="5" end="5"/>
                                            </p:txEl>
                                          </p:spTgt>
                                        </p:tgtEl>
                                      </p:cBhvr>
                                    </p:animEffect>
                                    <p:animScale>
                                      <p:cBhvr>
                                        <p:cTn id="43" dur="250" autoRev="1" fill="hold"/>
                                        <p:tgtEl>
                                          <p:spTgt spid="4">
                                            <p:txEl>
                                              <p:pRg st="5" end="5"/>
                                            </p:txEl>
                                          </p:spTgt>
                                        </p:tgtEl>
                                      </p:cBhvr>
                                      <p:by x="105000" y="105000"/>
                                    </p:animScale>
                                  </p:childTnLst>
                                </p:cTn>
                              </p:par>
                            </p:childTnLst>
                          </p:cTn>
                        </p:par>
                      </p:childTnLst>
                    </p:cTn>
                  </p:par>
                  <p:par>
                    <p:cTn id="44" fill="hold">
                      <p:stCondLst>
                        <p:cond delay="indefinite"/>
                      </p:stCondLst>
                      <p:childTnLst>
                        <p:par>
                          <p:cTn id="45" fill="hold">
                            <p:stCondLst>
                              <p:cond delay="0"/>
                            </p:stCondLst>
                            <p:childTnLst>
                              <p:par>
                                <p:cTn id="46" presetID="26" presetClass="emph" presetSubtype="0" fill="hold" grpId="0" nodeType="clickEffect">
                                  <p:stCondLst>
                                    <p:cond delay="0"/>
                                  </p:stCondLst>
                                  <p:childTnLst>
                                    <p:animEffect transition="out" filter="fade">
                                      <p:cBhvr>
                                        <p:cTn id="47" dur="500" tmFilter="0, 0; .2, .5; .8, .5; 1, 0"/>
                                        <p:tgtEl>
                                          <p:spTgt spid="4">
                                            <p:txEl>
                                              <p:pRg st="6" end="6"/>
                                            </p:txEl>
                                          </p:spTgt>
                                        </p:tgtEl>
                                      </p:cBhvr>
                                    </p:animEffect>
                                    <p:animScale>
                                      <p:cBhvr>
                                        <p:cTn id="48" dur="250" autoRev="1" fill="hold"/>
                                        <p:tgtEl>
                                          <p:spTgt spid="4">
                                            <p:txEl>
                                              <p:pRg st="6" end="6"/>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a:t>
            </a:r>
            <a:endParaRPr lang="es-GT" dirty="0"/>
          </a:p>
        </p:txBody>
      </p:sp>
      <p:sp>
        <p:nvSpPr>
          <p:cNvPr id="4" name="Rectangle 1"/>
          <p:cNvSpPr>
            <a:spLocks noGrp="1" noChangeArrowheads="1"/>
          </p:cNvSpPr>
          <p:nvPr>
            <p:ph idx="1"/>
          </p:nvPr>
        </p:nvSpPr>
        <p:spPr bwMode="auto">
          <a:xfrm>
            <a:off x="863600" y="2729512"/>
            <a:ext cx="11049000" cy="2534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1" i="0" u="none" strike="noStrike" cap="none" normalizeH="0" baseline="0" dirty="0" smtClean="0">
              <a:ln>
                <a:noFill/>
              </a:ln>
              <a:solidFill>
                <a:schemeClr val="tx1"/>
              </a:solidFill>
              <a:effectLst/>
              <a:latin typeface="Arial" panose="020B0604020202020204" pitchFamily="34" charset="0"/>
            </a:endParaRPr>
          </a:p>
          <a:p>
            <a:r>
              <a:rPr lang="es-ES" sz="1800" dirty="0" smtClean="0"/>
              <a:t>Tarjeta madre. ... </a:t>
            </a:r>
          </a:p>
          <a:p>
            <a:r>
              <a:rPr lang="es-ES" sz="1800" dirty="0" smtClean="0"/>
              <a:t>Unidad Central de Procesamiento (CPU) ... </a:t>
            </a:r>
          </a:p>
          <a:p>
            <a:r>
              <a:rPr lang="es-ES" sz="1800" dirty="0" smtClean="0"/>
              <a:t>Unidad de Procesamiento Gráfico (GPU) ... </a:t>
            </a:r>
          </a:p>
          <a:p>
            <a:r>
              <a:rPr lang="es-ES" sz="1800" dirty="0" smtClean="0"/>
              <a:t>Memoria de Acceso Aleatorio (RAM) ... </a:t>
            </a:r>
          </a:p>
          <a:p>
            <a:r>
              <a:rPr lang="es-ES" sz="1800" dirty="0" smtClean="0"/>
              <a:t>Dispositivo de almacenamiento.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3279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par>
                                <p:cTn id="7" presetID="8" presetClass="emph" presetSubtype="0" fill="hold" grpId="0" nodeType="withEffect">
                                  <p:stCondLst>
                                    <p:cond delay="0"/>
                                  </p:stCondLst>
                                  <p:childTnLst>
                                    <p:animRot by="21600000">
                                      <p:cBhvr>
                                        <p:cTn id="8" dur="2000" fill="hold"/>
                                        <p:tgtEl>
                                          <p:spTgt spid="4">
                                            <p:txEl>
                                              <p:pRg st="1" end="1"/>
                                            </p:txEl>
                                          </p:spTgt>
                                        </p:tgtEl>
                                        <p:attrNameLst>
                                          <p:attrName>r</p:attrName>
                                        </p:attrNameLst>
                                      </p:cBhvr>
                                    </p:animRot>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grpId="0" nodeType="clickEffect">
                                  <p:stCondLst>
                                    <p:cond delay="0"/>
                                  </p:stCondLst>
                                  <p:childTnLst>
                                    <p:animRot by="21600000">
                                      <p:cBhvr>
                                        <p:cTn id="12" dur="2000" fill="hold"/>
                                        <p:tgtEl>
                                          <p:spTgt spid="4">
                                            <p:txEl>
                                              <p:pRg st="2" end="2"/>
                                            </p:txEl>
                                          </p:spTgt>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8" presetClass="emph" presetSubtype="0" fill="hold" grpId="0" nodeType="clickEffect">
                                  <p:stCondLst>
                                    <p:cond delay="0"/>
                                  </p:stCondLst>
                                  <p:childTnLst>
                                    <p:animRot by="21600000">
                                      <p:cBhvr>
                                        <p:cTn id="16" dur="2000" fill="hold"/>
                                        <p:tgtEl>
                                          <p:spTgt spid="4">
                                            <p:txEl>
                                              <p:pRg st="3" end="3"/>
                                            </p:txEl>
                                          </p:spTgt>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8" presetClass="emph" presetSubtype="0" fill="hold" grpId="0" nodeType="clickEffect">
                                  <p:stCondLst>
                                    <p:cond delay="0"/>
                                  </p:stCondLst>
                                  <p:childTnLst>
                                    <p:animRot by="21600000">
                                      <p:cBhvr>
                                        <p:cTn id="20" dur="2000" fill="hold"/>
                                        <p:tgtEl>
                                          <p:spTgt spid="4">
                                            <p:txEl>
                                              <p:pRg st="4" end="4"/>
                                            </p:txEl>
                                          </p:spTgt>
                                        </p:tgtEl>
                                        <p:attrNameLst>
                                          <p:attrName>r</p:attrName>
                                        </p:attrNameLst>
                                      </p:cBhvr>
                                    </p:animRot>
                                  </p:childTnLst>
                                </p:cTn>
                              </p:par>
                            </p:childTnLst>
                          </p:cTn>
                        </p:par>
                      </p:childTnLst>
                    </p:cTn>
                  </p:par>
                  <p:par>
                    <p:cTn id="21" fill="hold">
                      <p:stCondLst>
                        <p:cond delay="indefinite"/>
                      </p:stCondLst>
                      <p:childTnLst>
                        <p:par>
                          <p:cTn id="22" fill="hold">
                            <p:stCondLst>
                              <p:cond delay="0"/>
                            </p:stCondLst>
                            <p:childTnLst>
                              <p:par>
                                <p:cTn id="23" presetID="8" presetClass="emph" presetSubtype="0" fill="hold" grpId="0" nodeType="clickEffect">
                                  <p:stCondLst>
                                    <p:cond delay="0"/>
                                  </p:stCondLst>
                                  <p:childTnLst>
                                    <p:animRot by="21600000">
                                      <p:cBhvr>
                                        <p:cTn id="24" dur="2000" fill="hold"/>
                                        <p:tgtEl>
                                          <p:spTgt spid="4">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400" y="187325"/>
            <a:ext cx="10515600" cy="1325563"/>
          </a:xfrm>
        </p:spPr>
        <p:txBody>
          <a:bodyPr/>
          <a:lstStyle/>
          <a:p>
            <a:r>
              <a:rPr lang="es-ES" dirty="0" smtClean="0"/>
              <a:t>TARJETA MADRE</a:t>
            </a:r>
            <a:endParaRPr lang="es-GT" dirty="0"/>
          </a:p>
        </p:txBody>
      </p:sp>
      <p:sp>
        <p:nvSpPr>
          <p:cNvPr id="4" name="Rectangle 1"/>
          <p:cNvSpPr>
            <a:spLocks noGrp="1" noChangeArrowheads="1"/>
          </p:cNvSpPr>
          <p:nvPr>
            <p:ph idx="1"/>
          </p:nvPr>
        </p:nvSpPr>
        <p:spPr bwMode="auto">
          <a:xfrm>
            <a:off x="914400" y="2483839"/>
            <a:ext cx="95631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None/>
            </a:pPr>
            <a:r>
              <a:rPr lang="es-ES" sz="1800" dirty="0" smtClean="0"/>
              <a:t>La tarjeta madre es la placa de circuito impreso principal de una computadora, donde se conectan todos sus componentes, como el procesador (CPU), la memoria RAM, las tarjetas de expansión y los discos duros. Su función es permitir la comunicación entre todos estos elementos y actuar como el "centro de operaciones" de la computadora. Incluye el chipset, un conjunto de chips que controla las funciones más importantes y el firmware (BIOS) para las tareas básicas de arranque</a:t>
            </a:r>
          </a:p>
          <a:p>
            <a:pPr marL="0" lvl="0" indent="0" eaLnBrk="0" fontAlgn="base" hangingPunct="0">
              <a:lnSpc>
                <a:spcPct val="100000"/>
              </a:lnSpc>
              <a:spcBef>
                <a:spcPct val="0"/>
              </a:spcBef>
              <a:spcAft>
                <a:spcPct val="0"/>
              </a:spcAft>
              <a:buNone/>
            </a:pP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0825" y="4080405"/>
            <a:ext cx="4222750" cy="2040995"/>
          </a:xfrm>
          <a:prstGeom prst="rect">
            <a:avLst/>
          </a:prstGeom>
        </p:spPr>
      </p:pic>
    </p:spTree>
    <p:extLst>
      <p:ext uri="{BB962C8B-B14F-4D97-AF65-F5344CB8AC3E}">
        <p14:creationId xmlns:p14="http://schemas.microsoft.com/office/powerpoint/2010/main" val="87240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4">
                                            <p:txEl>
                                              <p:pRg st="0" end="0"/>
                                            </p:txEl>
                                          </p:spTgt>
                                        </p:tgtEl>
                                      </p:cBhvr>
                                    </p:animEffect>
                                    <p:set>
                                      <p:cBhvr>
                                        <p:cTn id="10" dur="1" fill="hold">
                                          <p:stCondLst>
                                            <p:cond delay="499"/>
                                          </p:stCondLst>
                                        </p:cTn>
                                        <p:tgtEl>
                                          <p:spTgt spid="4">
                                            <p:txEl>
                                              <p:pRg st="0" end="0"/>
                                            </p:txEl>
                                          </p:spTgt>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5"/>
                                        </p:tgtEl>
                                      </p:cBhvr>
                                    </p:animEffect>
                                    <p:set>
                                      <p:cBhvr>
                                        <p:cTn id="13" dur="1" fill="hold">
                                          <p:stCondLst>
                                            <p:cond delay="499"/>
                                          </p:stCondLst>
                                        </p:cTn>
                                        <p:tgtEl>
                                          <p:spTgt spid="5"/>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30" presetClass="emph" presetSubtype="0" fill="hold" grpId="1" nodeType="clickEffect">
                                  <p:stCondLst>
                                    <p:cond delay="0"/>
                                  </p:stCondLst>
                                  <p:childTnLst>
                                    <p:animClr clrSpc="hsl" dir="cw">
                                      <p:cBhvr override="childStyle">
                                        <p:cTn id="17" dur="500" fill="hold"/>
                                        <p:tgtEl>
                                          <p:spTgt spid="2"/>
                                        </p:tgtEl>
                                        <p:attrNameLst>
                                          <p:attrName>style.color</p:attrName>
                                        </p:attrNameLst>
                                      </p:cBhvr>
                                      <p:by>
                                        <p:hsl h="0" s="12549" l="25098"/>
                                      </p:by>
                                    </p:animClr>
                                    <p:animClr clrSpc="hsl" dir="cw">
                                      <p:cBhvr>
                                        <p:cTn id="18" dur="500" fill="hold"/>
                                        <p:tgtEl>
                                          <p:spTgt spid="2"/>
                                        </p:tgtEl>
                                        <p:attrNameLst>
                                          <p:attrName>fillcolor</p:attrName>
                                        </p:attrNameLst>
                                      </p:cBhvr>
                                      <p:by>
                                        <p:hsl h="0" s="12549" l="25098"/>
                                      </p:by>
                                    </p:animClr>
                                    <p:animClr clrSpc="hsl" dir="cw">
                                      <p:cBhvr>
                                        <p:cTn id="19" dur="500" fill="hold"/>
                                        <p:tgtEl>
                                          <p:spTgt spid="2"/>
                                        </p:tgtEl>
                                        <p:attrNameLst>
                                          <p:attrName>stroke.color</p:attrName>
                                        </p:attrNameLst>
                                      </p:cBhvr>
                                      <p:by>
                                        <p:hsl h="0" s="12549" l="25098"/>
                                      </p:by>
                                    </p:animClr>
                                    <p:set>
                                      <p:cBhvr>
                                        <p:cTn id="20" dur="500" fill="hold"/>
                                        <p:tgtEl>
                                          <p:spTgt spid="2"/>
                                        </p:tgtEl>
                                        <p:attrNameLst>
                                          <p:attrName>fill.type</p:attrName>
                                        </p:attrNameLst>
                                      </p:cBhvr>
                                      <p:to>
                                        <p:strVal val="solid"/>
                                      </p:to>
                                    </p:set>
                                  </p:childTnLst>
                                </p:cTn>
                              </p:par>
                              <p:par>
                                <p:cTn id="21" presetID="30" presetClass="emph" presetSubtype="0" fill="hold" grpId="1" nodeType="withEffect">
                                  <p:stCondLst>
                                    <p:cond delay="0"/>
                                  </p:stCondLst>
                                  <p:childTnLst>
                                    <p:animClr clrSpc="hsl" dir="cw">
                                      <p:cBhvr override="childStyle">
                                        <p:cTn id="22" dur="500" fill="hold"/>
                                        <p:tgtEl>
                                          <p:spTgt spid="4">
                                            <p:txEl>
                                              <p:pRg st="0" end="0"/>
                                            </p:txEl>
                                          </p:spTgt>
                                        </p:tgtEl>
                                        <p:attrNameLst>
                                          <p:attrName>style.color</p:attrName>
                                        </p:attrNameLst>
                                      </p:cBhvr>
                                      <p:by>
                                        <p:hsl h="0" s="12549" l="25098"/>
                                      </p:by>
                                    </p:animClr>
                                    <p:animClr clrSpc="hsl" dir="cw">
                                      <p:cBhvr>
                                        <p:cTn id="23" dur="500" fill="hold"/>
                                        <p:tgtEl>
                                          <p:spTgt spid="4">
                                            <p:txEl>
                                              <p:pRg st="0" end="0"/>
                                            </p:txEl>
                                          </p:spTgt>
                                        </p:tgtEl>
                                        <p:attrNameLst>
                                          <p:attrName>fillcolor</p:attrName>
                                        </p:attrNameLst>
                                      </p:cBhvr>
                                      <p:by>
                                        <p:hsl h="0" s="12549" l="25098"/>
                                      </p:by>
                                    </p:animClr>
                                    <p:animClr clrSpc="hsl" dir="cw">
                                      <p:cBhvr>
                                        <p:cTn id="24" dur="500" fill="hold"/>
                                        <p:tgtEl>
                                          <p:spTgt spid="4">
                                            <p:txEl>
                                              <p:pRg st="0" end="0"/>
                                            </p:txEl>
                                          </p:spTgt>
                                        </p:tgtEl>
                                        <p:attrNameLst>
                                          <p:attrName>stroke.color</p:attrName>
                                        </p:attrNameLst>
                                      </p:cBhvr>
                                      <p:by>
                                        <p:hsl h="0" s="12549" l="25098"/>
                                      </p:by>
                                    </p:animClr>
                                    <p:set>
                                      <p:cBhvr>
                                        <p:cTn id="25" dur="500" fill="hold"/>
                                        <p:tgtEl>
                                          <p:spTgt spid="4">
                                            <p:txEl>
                                              <p:pRg st="0" end="0"/>
                                            </p:txEl>
                                          </p:spTgt>
                                        </p:tgtEl>
                                        <p:attrNameLst>
                                          <p:attrName>fill.type</p:attrName>
                                        </p:attrNameLst>
                                      </p:cBhvr>
                                      <p:to>
                                        <p:strVal val="solid"/>
                                      </p:to>
                                    </p:set>
                                  </p:childTnLst>
                                </p:cTn>
                              </p:par>
                              <p:par>
                                <p:cTn id="26" presetID="30" presetClass="emph" presetSubtype="0" fill="hold" nodeType="withEffect">
                                  <p:stCondLst>
                                    <p:cond delay="0"/>
                                  </p:stCondLst>
                                  <p:childTnLst>
                                    <p:animClr clrSpc="hsl" dir="cw">
                                      <p:cBhvr override="childStyle">
                                        <p:cTn id="27" dur="500" fill="hold"/>
                                        <p:tgtEl>
                                          <p:spTgt spid="5"/>
                                        </p:tgtEl>
                                        <p:attrNameLst>
                                          <p:attrName>style.color</p:attrName>
                                        </p:attrNameLst>
                                      </p:cBhvr>
                                      <p:by>
                                        <p:hsl h="0" s="12549" l="25098"/>
                                      </p:by>
                                    </p:animClr>
                                    <p:animClr clrSpc="hsl" dir="cw">
                                      <p:cBhvr>
                                        <p:cTn id="28" dur="500" fill="hold"/>
                                        <p:tgtEl>
                                          <p:spTgt spid="5"/>
                                        </p:tgtEl>
                                        <p:attrNameLst>
                                          <p:attrName>fillcolor</p:attrName>
                                        </p:attrNameLst>
                                      </p:cBhvr>
                                      <p:by>
                                        <p:hsl h="0" s="12549" l="25098"/>
                                      </p:by>
                                    </p:animClr>
                                    <p:animClr clrSpc="hsl" dir="cw">
                                      <p:cBhvr>
                                        <p:cTn id="29" dur="500" fill="hold"/>
                                        <p:tgtEl>
                                          <p:spTgt spid="5"/>
                                        </p:tgtEl>
                                        <p:attrNameLst>
                                          <p:attrName>stroke.color</p:attrName>
                                        </p:attrNameLst>
                                      </p:cBhvr>
                                      <p:by>
                                        <p:hsl h="0" s="12549" l="25098"/>
                                      </p:by>
                                    </p:animClr>
                                    <p:set>
                                      <p:cBhvr>
                                        <p:cTn id="30" dur="500" fill="hold"/>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build="p"/>
      <p:bldP spid="4"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1700" y="263525"/>
            <a:ext cx="10515600" cy="1325563"/>
          </a:xfrm>
        </p:spPr>
        <p:txBody>
          <a:bodyPr/>
          <a:lstStyle/>
          <a:p>
            <a:r>
              <a:rPr lang="es-ES" dirty="0" smtClean="0"/>
              <a:t>UNIDAD SENTRAL DE PROCESAMIENTO (CPU)</a:t>
            </a:r>
            <a:endParaRPr lang="es-GT" dirty="0"/>
          </a:p>
        </p:txBody>
      </p:sp>
      <p:sp>
        <p:nvSpPr>
          <p:cNvPr id="3" name="Marcador de contenido 2"/>
          <p:cNvSpPr>
            <a:spLocks noGrp="1"/>
          </p:cNvSpPr>
          <p:nvPr>
            <p:ph idx="1"/>
          </p:nvPr>
        </p:nvSpPr>
        <p:spPr>
          <a:xfrm>
            <a:off x="901700" y="1447801"/>
            <a:ext cx="10515600" cy="3327399"/>
          </a:xfrm>
        </p:spPr>
        <p:txBody>
          <a:bodyPr/>
          <a:lstStyle/>
          <a:p>
            <a:r>
              <a:rPr lang="es-ES" dirty="0" smtClean="0"/>
              <a:t>La Unidad Central de Procesamiento (CPU) es el "cerebro" de un sistema informático, ya que procesa las instrucciones de programas y realiza cálculos. Se compone de una Unidad de Control (CU), que dirige las operaciones, una Unidad Aritmético-Lógica (ALU), que realiza operaciones matemáticas y lógicas, y registros, que almacenan datos temporales. La CPU coordina las funciones internas y es fundamental para el funcionamiento de cualquier dispositivo electrónico, desde computadoras hasta teléfonos inteligentes. </a:t>
            </a:r>
          </a:p>
          <a:p>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40200" y="4775200"/>
            <a:ext cx="3175000" cy="1739899"/>
          </a:xfrm>
          <a:prstGeom prst="rect">
            <a:avLst/>
          </a:prstGeom>
        </p:spPr>
      </p:pic>
    </p:spTree>
    <p:extLst>
      <p:ext uri="{BB962C8B-B14F-4D97-AF65-F5344CB8AC3E}">
        <p14:creationId xmlns:p14="http://schemas.microsoft.com/office/powerpoint/2010/main" val="128744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12549" l="-25098"/>
                                      </p:by>
                                    </p:animClr>
                                    <p:animClr clrSpc="hsl" dir="cw">
                                      <p:cBhvr>
                                        <p:cTn id="7" dur="500" fill="hold"/>
                                        <p:tgtEl>
                                          <p:spTgt spid="2"/>
                                        </p:tgtEl>
                                        <p:attrNameLst>
                                          <p:attrName>fillcolor</p:attrName>
                                        </p:attrNameLst>
                                      </p:cBhvr>
                                      <p:by>
                                        <p:hsl h="0" s="-12549" l="-25098"/>
                                      </p:by>
                                    </p:animClr>
                                    <p:animClr clrSpc="hsl" dir="cw">
                                      <p:cBhvr>
                                        <p:cTn id="8" dur="500" fill="hold"/>
                                        <p:tgtEl>
                                          <p:spTgt spid="2"/>
                                        </p:tgtEl>
                                        <p:attrNameLst>
                                          <p:attrName>stroke.color</p:attrName>
                                        </p:attrNameLst>
                                      </p:cBhvr>
                                      <p:by>
                                        <p:hsl h="0" s="-12549" l="-25098"/>
                                      </p:by>
                                    </p:animClr>
                                    <p:set>
                                      <p:cBhvr>
                                        <p:cTn id="9" dur="500" fill="hold"/>
                                        <p:tgtEl>
                                          <p:spTgt spid="2"/>
                                        </p:tgtEl>
                                        <p:attrNameLst>
                                          <p:attrName>fill.type</p:attrName>
                                        </p:attrNameLst>
                                      </p:cBhvr>
                                      <p:to>
                                        <p:strVal val="solid"/>
                                      </p:to>
                                    </p:set>
                                  </p:childTnLst>
                                </p:cTn>
                              </p:par>
                              <p:par>
                                <p:cTn id="10" presetID="24" presetClass="emph" presetSubtype="0" fill="hold" grpId="0" nodeType="withEffect">
                                  <p:stCondLst>
                                    <p:cond delay="0"/>
                                  </p:stCondLst>
                                  <p:childTnLst>
                                    <p:animClr clrSpc="hsl" dir="cw">
                                      <p:cBhvr override="childStyle">
                                        <p:cTn id="11" dur="500" fill="hold"/>
                                        <p:tgtEl>
                                          <p:spTgt spid="3">
                                            <p:txEl>
                                              <p:pRg st="0" end="0"/>
                                            </p:txEl>
                                          </p:spTgt>
                                        </p:tgtEl>
                                        <p:attrNameLst>
                                          <p:attrName>style.color</p:attrName>
                                        </p:attrNameLst>
                                      </p:cBhvr>
                                      <p:by>
                                        <p:hsl h="0" s="-12549" l="-25098"/>
                                      </p:by>
                                    </p:animClr>
                                    <p:animClr clrSpc="hsl" dir="cw">
                                      <p:cBhvr>
                                        <p:cTn id="12" dur="500" fill="hold"/>
                                        <p:tgtEl>
                                          <p:spTgt spid="3">
                                            <p:txEl>
                                              <p:pRg st="0" end="0"/>
                                            </p:txEl>
                                          </p:spTgt>
                                        </p:tgtEl>
                                        <p:attrNameLst>
                                          <p:attrName>fillcolor</p:attrName>
                                        </p:attrNameLst>
                                      </p:cBhvr>
                                      <p:by>
                                        <p:hsl h="0" s="-12549" l="-25098"/>
                                      </p:by>
                                    </p:animClr>
                                    <p:animClr clrSpc="hsl" dir="cw">
                                      <p:cBhvr>
                                        <p:cTn id="13" dur="500" fill="hold"/>
                                        <p:tgtEl>
                                          <p:spTgt spid="3">
                                            <p:txEl>
                                              <p:pRg st="0" end="0"/>
                                            </p:txEl>
                                          </p:spTgt>
                                        </p:tgtEl>
                                        <p:attrNameLst>
                                          <p:attrName>stroke.color</p:attrName>
                                        </p:attrNameLst>
                                      </p:cBhvr>
                                      <p:by>
                                        <p:hsl h="0" s="-12549" l="-25098"/>
                                      </p:by>
                                    </p:animClr>
                                    <p:set>
                                      <p:cBhvr>
                                        <p:cTn id="14" dur="500" fill="hold"/>
                                        <p:tgtEl>
                                          <p:spTgt spid="3">
                                            <p:txEl>
                                              <p:pRg st="0" end="0"/>
                                            </p:txEl>
                                          </p:spTgt>
                                        </p:tgtEl>
                                        <p:attrNameLst>
                                          <p:attrName>fill.type</p:attrName>
                                        </p:attrNameLst>
                                      </p:cBhvr>
                                      <p:to>
                                        <p:strVal val="solid"/>
                                      </p:to>
                                    </p:set>
                                  </p:childTnLst>
                                </p:cTn>
                              </p:par>
                              <p:par>
                                <p:cTn id="15" presetID="24" presetClass="emph" presetSubtype="0" fill="hold" nodeType="withEffect">
                                  <p:stCondLst>
                                    <p:cond delay="0"/>
                                  </p:stCondLst>
                                  <p:childTnLst>
                                    <p:animClr clrSpc="hsl" dir="cw">
                                      <p:cBhvr override="childStyle">
                                        <p:cTn id="16" dur="500" fill="hold"/>
                                        <p:tgtEl>
                                          <p:spTgt spid="4"/>
                                        </p:tgtEl>
                                        <p:attrNameLst>
                                          <p:attrName>style.color</p:attrName>
                                        </p:attrNameLst>
                                      </p:cBhvr>
                                      <p:by>
                                        <p:hsl h="0" s="-12549" l="-25098"/>
                                      </p:by>
                                    </p:animClr>
                                    <p:animClr clrSpc="hsl" dir="cw">
                                      <p:cBhvr>
                                        <p:cTn id="17" dur="500" fill="hold"/>
                                        <p:tgtEl>
                                          <p:spTgt spid="4"/>
                                        </p:tgtEl>
                                        <p:attrNameLst>
                                          <p:attrName>fillcolor</p:attrName>
                                        </p:attrNameLst>
                                      </p:cBhvr>
                                      <p:by>
                                        <p:hsl h="0" s="-12549" l="-25098"/>
                                      </p:by>
                                    </p:animClr>
                                    <p:animClr clrSpc="hsl" dir="cw">
                                      <p:cBhvr>
                                        <p:cTn id="18" dur="500" fill="hold"/>
                                        <p:tgtEl>
                                          <p:spTgt spid="4"/>
                                        </p:tgtEl>
                                        <p:attrNameLst>
                                          <p:attrName>stroke.color</p:attrName>
                                        </p:attrNameLst>
                                      </p:cBhvr>
                                      <p:by>
                                        <p:hsl h="0" s="-12549" l="-25098"/>
                                      </p:by>
                                    </p:animClr>
                                    <p:set>
                                      <p:cBhvr>
                                        <p:cTn id="19" dur="500" fill="hold"/>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UNIDAD DE PRECESAMIENTO (GPU)</a:t>
            </a:r>
            <a:endParaRPr lang="es-GT" dirty="0"/>
          </a:p>
        </p:txBody>
      </p:sp>
      <p:sp>
        <p:nvSpPr>
          <p:cNvPr id="3" name="Marcador de contenido 2"/>
          <p:cNvSpPr>
            <a:spLocks noGrp="1"/>
          </p:cNvSpPr>
          <p:nvPr>
            <p:ph idx="1"/>
          </p:nvPr>
        </p:nvSpPr>
        <p:spPr/>
        <p:txBody>
          <a:bodyPr/>
          <a:lstStyle/>
          <a:p>
            <a:r>
              <a:rPr lang="es-ES" dirty="0" smtClean="0"/>
              <a:t>Una unidad de procesamiento gráfico (GPU) es un circuito electrónico especializado diseñado para acelerar la creación de imágenes y videos al procesar gráficos en paralelo. Su capacidad para manejar miles de cálculos simultáneamente la hace ideal para tareas intensivas en datos como la inteligencia artificial, el aprendizaje automático, los videojuegos y la computación científica</a:t>
            </a:r>
            <a:endParaRPr lang="es-GT" dirty="0"/>
          </a:p>
          <a:p>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94100" y="4396350"/>
            <a:ext cx="3734466" cy="2296549"/>
          </a:xfrm>
          <a:prstGeom prst="rect">
            <a:avLst/>
          </a:prstGeom>
        </p:spPr>
      </p:pic>
    </p:spTree>
    <p:extLst>
      <p:ext uri="{BB962C8B-B14F-4D97-AF65-F5344CB8AC3E}">
        <p14:creationId xmlns:p14="http://schemas.microsoft.com/office/powerpoint/2010/main" val="3561318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par>
                                <p:cTn id="7" presetID="6" presetClass="emph" presetSubtype="0" fill="hold" grpId="0" nodeType="withEffect">
                                  <p:stCondLst>
                                    <p:cond delay="0"/>
                                  </p:stCondLst>
                                  <p:childTnLst>
                                    <p:animScale>
                                      <p:cBhvr>
                                        <p:cTn id="8" dur="2000" fill="hold"/>
                                        <p:tgtEl>
                                          <p:spTgt spid="3">
                                            <p:txEl>
                                              <p:pRg st="0" end="0"/>
                                            </p:txEl>
                                          </p:spTgt>
                                        </p:tgtEl>
                                      </p:cBhvr>
                                      <p:by x="150000" y="150000"/>
                                    </p:animScale>
                                  </p:childTnLst>
                                </p:cTn>
                              </p:par>
                              <p:par>
                                <p:cTn id="9" presetID="6" presetClass="emph" presetSubtype="0" fill="hold" nodeType="withEffect">
                                  <p:stCondLst>
                                    <p:cond delay="0"/>
                                  </p:stCondLst>
                                  <p:childTnLst>
                                    <p:animScale>
                                      <p:cBhvr>
                                        <p:cTn id="10"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76300" y="379412"/>
            <a:ext cx="10515600" cy="1325563"/>
          </a:xfrm>
        </p:spPr>
        <p:txBody>
          <a:bodyPr/>
          <a:lstStyle/>
          <a:p>
            <a:r>
              <a:rPr lang="es-ES" dirty="0" smtClean="0"/>
              <a:t>MEMORIA DE ACCESO ALEATORIO (RAM)</a:t>
            </a:r>
            <a:endParaRPr lang="es-GT" dirty="0"/>
          </a:p>
        </p:txBody>
      </p:sp>
      <p:sp>
        <p:nvSpPr>
          <p:cNvPr id="3" name="Marcador de contenido 2"/>
          <p:cNvSpPr>
            <a:spLocks noGrp="1"/>
          </p:cNvSpPr>
          <p:nvPr>
            <p:ph idx="1"/>
          </p:nvPr>
        </p:nvSpPr>
        <p:spPr>
          <a:xfrm>
            <a:off x="876300" y="1863725"/>
            <a:ext cx="10515600" cy="2873375"/>
          </a:xfrm>
        </p:spPr>
        <p:txBody>
          <a:bodyPr>
            <a:normAutofit lnSpcReduction="10000"/>
          </a:bodyPr>
          <a:lstStyle/>
          <a:p>
            <a:r>
              <a:rPr lang="es-ES" dirty="0" smtClean="0"/>
              <a:t>La memoria de acceso aleatorio (RAM) es una memoria de alta velocidad en las computadoras que almacena temporalmente los datos que el procesador necesita para ejecutar programas y el sistema operativo. Su principal característica es que permite acceder a los datos en cualquier orden y de forma rápida, lo que es crucial para el rendimiento del sistema. Al igual que otros tipos de memoria de computadora, es volátil, lo que significa que pierde su contenido cuando se apaga la alimentación. </a:t>
            </a:r>
          </a:p>
          <a:p>
            <a:endParaRPr lang="es-ES" dirty="0" smtClean="0"/>
          </a:p>
          <a:p>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9700" y="5016500"/>
            <a:ext cx="2895599" cy="1689100"/>
          </a:xfrm>
          <a:prstGeom prst="rect">
            <a:avLst/>
          </a:prstGeom>
        </p:spPr>
      </p:pic>
    </p:spTree>
    <p:extLst>
      <p:ext uri="{BB962C8B-B14F-4D97-AF65-F5344CB8AC3E}">
        <p14:creationId xmlns:p14="http://schemas.microsoft.com/office/powerpoint/2010/main" val="1980378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nodeType="clickEffect">
                                  <p:stCondLst>
                                    <p:cond delay="0"/>
                                  </p:stCondLst>
                                  <p:childTnLst>
                                    <p:animClr clrSpc="rgb" dir="cw">
                                      <p:cBhvr>
                                        <p:cTn id="6" dur="2000" fill="hold"/>
                                        <p:tgtEl>
                                          <p:spTgt spid="2"/>
                                        </p:tgtEl>
                                        <p:attrNameLst>
                                          <p:attrName>stroke.color</p:attrName>
                                        </p:attrNameLst>
                                      </p:cBhvr>
                                      <p:to>
                                        <a:schemeClr val="accent2"/>
                                      </p:to>
                                    </p:animClr>
                                    <p:set>
                                      <p:cBhvr>
                                        <p:cTn id="7" dur="2000" fill="hold"/>
                                        <p:tgtEl>
                                          <p:spTgt spid="2"/>
                                        </p:tgtEl>
                                        <p:attrNameLst>
                                          <p:attrName>stroke.on</p:attrName>
                                        </p:attrNameLst>
                                      </p:cBhvr>
                                      <p:to>
                                        <p:strVal val="true"/>
                                      </p:to>
                                    </p:set>
                                  </p:childTnLst>
                                </p:cTn>
                              </p:par>
                              <p:par>
                                <p:cTn id="8" presetID="7" presetClass="emph" presetSubtype="2" fill="hold" nodeType="withEffect">
                                  <p:stCondLst>
                                    <p:cond delay="0"/>
                                  </p:stCondLst>
                                  <p:childTnLst>
                                    <p:animClr clrSpc="rgb" dir="cw">
                                      <p:cBhvr>
                                        <p:cTn id="9" dur="2000" fill="hold"/>
                                        <p:tgtEl>
                                          <p:spTgt spid="3"/>
                                        </p:tgtEl>
                                        <p:attrNameLst>
                                          <p:attrName>stroke.color</p:attrName>
                                        </p:attrNameLst>
                                      </p:cBhvr>
                                      <p:to>
                                        <a:schemeClr val="accent2"/>
                                      </p:to>
                                    </p:animClr>
                                    <p:set>
                                      <p:cBhvr>
                                        <p:cTn id="10" dur="2000" fill="hold"/>
                                        <p:tgtEl>
                                          <p:spTgt spid="3"/>
                                        </p:tgtEl>
                                        <p:attrNameLst>
                                          <p:attrName>stroke.on</p:attrName>
                                        </p:attrNameLst>
                                      </p:cBhvr>
                                      <p:to>
                                        <p:strVal val="true"/>
                                      </p:to>
                                    </p:set>
                                  </p:childTnLst>
                                </p:cTn>
                              </p:par>
                              <p:par>
                                <p:cTn id="11" presetID="7" presetClass="emph" presetSubtype="2" fill="hold" nodeType="withEffect">
                                  <p:stCondLst>
                                    <p:cond delay="0"/>
                                  </p:stCondLst>
                                  <p:childTnLst>
                                    <p:animClr clrSpc="rgb" dir="cw">
                                      <p:cBhvr>
                                        <p:cTn id="12" dur="2000" fill="hold"/>
                                        <p:tgtEl>
                                          <p:spTgt spid="4"/>
                                        </p:tgtEl>
                                        <p:attrNameLst>
                                          <p:attrName>stroke.color</p:attrName>
                                        </p:attrNameLst>
                                      </p:cBhvr>
                                      <p:to>
                                        <a:schemeClr val="accent2"/>
                                      </p:to>
                                    </p:animClr>
                                    <p:set>
                                      <p:cBhvr>
                                        <p:cTn id="13" dur="2000" fill="hold"/>
                                        <p:tgtEl>
                                          <p:spTgt spid="4"/>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89000" y="327025"/>
            <a:ext cx="10515600" cy="1325563"/>
          </a:xfrm>
        </p:spPr>
        <p:txBody>
          <a:bodyPr/>
          <a:lstStyle/>
          <a:p>
            <a:r>
              <a:rPr lang="es-ES" dirty="0" smtClean="0"/>
              <a:t>DISPOSOTIVO DE ALMACENAMIENTO</a:t>
            </a:r>
            <a:endParaRPr lang="es-GT" dirty="0"/>
          </a:p>
        </p:txBody>
      </p:sp>
      <p:sp>
        <p:nvSpPr>
          <p:cNvPr id="3" name="Marcador de contenido 2"/>
          <p:cNvSpPr>
            <a:spLocks noGrp="1"/>
          </p:cNvSpPr>
          <p:nvPr>
            <p:ph idx="1"/>
          </p:nvPr>
        </p:nvSpPr>
        <p:spPr>
          <a:xfrm>
            <a:off x="889000" y="1825625"/>
            <a:ext cx="10515600" cy="2733675"/>
          </a:xfrm>
        </p:spPr>
        <p:txBody>
          <a:bodyPr>
            <a:normAutofit lnSpcReduction="10000"/>
          </a:bodyPr>
          <a:lstStyle/>
          <a:p>
            <a:r>
              <a:rPr lang="es-ES" dirty="0" smtClean="0"/>
              <a:t>Los dispositivos de almacenamiento son componentes de hardware que permiten guardar y recuperar información digital, como documentos, fotos y programas. Los tipos más comunes incluyen discos duros (HDD), unidades de estado sólido (SSD), memorias USB (flash) y tarjetas de memoria. Estos dispositivos pueden ser internos (dentro de la computadora) o externos, y almacenan datos de forma temporal o permanente. </a:t>
            </a:r>
          </a:p>
          <a:p>
            <a:endParaRPr lang="es-ES" dirty="0" smtClean="0"/>
          </a:p>
          <a:p>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8400" y="4694237"/>
            <a:ext cx="3822700" cy="1905000"/>
          </a:xfrm>
          <a:prstGeom prst="rect">
            <a:avLst/>
          </a:prstGeom>
        </p:spPr>
      </p:pic>
    </p:spTree>
    <p:extLst>
      <p:ext uri="{BB962C8B-B14F-4D97-AF65-F5344CB8AC3E}">
        <p14:creationId xmlns:p14="http://schemas.microsoft.com/office/powerpoint/2010/main" val="186991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70588" l="0"/>
                                      </p:by>
                                    </p:animClr>
                                    <p:animClr clrSpc="hsl" dir="cw">
                                      <p:cBhvr>
                                        <p:cTn id="7" dur="500" fill="hold"/>
                                        <p:tgtEl>
                                          <p:spTgt spid="2"/>
                                        </p:tgtEl>
                                        <p:attrNameLst>
                                          <p:attrName>fillcolor</p:attrName>
                                        </p:attrNameLst>
                                      </p:cBhvr>
                                      <p:by>
                                        <p:hsl h="0" s="-70588" l="0"/>
                                      </p:by>
                                    </p:animClr>
                                    <p:animClr clrSpc="hsl" dir="cw">
                                      <p:cBhvr>
                                        <p:cTn id="8" dur="500" fill="hold"/>
                                        <p:tgtEl>
                                          <p:spTgt spid="2"/>
                                        </p:tgtEl>
                                        <p:attrNameLst>
                                          <p:attrName>stroke.color</p:attrName>
                                        </p:attrNameLst>
                                      </p:cBhvr>
                                      <p:by>
                                        <p:hsl h="0" s="-70588" l="0"/>
                                      </p:by>
                                    </p:animClr>
                                    <p:set>
                                      <p:cBhvr>
                                        <p:cTn id="9" dur="500" fill="hold"/>
                                        <p:tgtEl>
                                          <p:spTgt spid="2"/>
                                        </p:tgtEl>
                                        <p:attrNameLst>
                                          <p:attrName>fill.type</p:attrName>
                                        </p:attrNameLst>
                                      </p:cBhvr>
                                      <p:to>
                                        <p:strVal val="solid"/>
                                      </p:to>
                                    </p:set>
                                  </p:childTnLst>
                                </p:cTn>
                              </p:par>
                              <p:par>
                                <p:cTn id="10" presetID="25" presetClass="emph" presetSubtype="0" fill="hold" grpId="0" nodeType="withEffect">
                                  <p:stCondLst>
                                    <p:cond delay="0"/>
                                  </p:stCondLst>
                                  <p:childTnLst>
                                    <p:animClr clrSpc="hsl" dir="cw">
                                      <p:cBhvr override="childStyle">
                                        <p:cTn id="11" dur="500" fill="hold"/>
                                        <p:tgtEl>
                                          <p:spTgt spid="3">
                                            <p:txEl>
                                              <p:pRg st="0" end="0"/>
                                            </p:txEl>
                                          </p:spTgt>
                                        </p:tgtEl>
                                        <p:attrNameLst>
                                          <p:attrName>style.color</p:attrName>
                                        </p:attrNameLst>
                                      </p:cBhvr>
                                      <p:by>
                                        <p:hsl h="0" s="-70588" l="0"/>
                                      </p:by>
                                    </p:animClr>
                                    <p:animClr clrSpc="hsl" dir="cw">
                                      <p:cBhvr>
                                        <p:cTn id="12" dur="500" fill="hold"/>
                                        <p:tgtEl>
                                          <p:spTgt spid="3">
                                            <p:txEl>
                                              <p:pRg st="0" end="0"/>
                                            </p:txEl>
                                          </p:spTgt>
                                        </p:tgtEl>
                                        <p:attrNameLst>
                                          <p:attrName>fillcolor</p:attrName>
                                        </p:attrNameLst>
                                      </p:cBhvr>
                                      <p:by>
                                        <p:hsl h="0" s="-70588" l="0"/>
                                      </p:by>
                                    </p:animClr>
                                    <p:animClr clrSpc="hsl" dir="cw">
                                      <p:cBhvr>
                                        <p:cTn id="13" dur="500" fill="hold"/>
                                        <p:tgtEl>
                                          <p:spTgt spid="3">
                                            <p:txEl>
                                              <p:pRg st="0" end="0"/>
                                            </p:txEl>
                                          </p:spTgt>
                                        </p:tgtEl>
                                        <p:attrNameLst>
                                          <p:attrName>stroke.color</p:attrName>
                                        </p:attrNameLst>
                                      </p:cBhvr>
                                      <p:by>
                                        <p:hsl h="0" s="-70588" l="0"/>
                                      </p:by>
                                    </p:animClr>
                                    <p:set>
                                      <p:cBhvr>
                                        <p:cTn id="14" dur="500" fill="hold"/>
                                        <p:tgtEl>
                                          <p:spTgt spid="3">
                                            <p:txEl>
                                              <p:pRg st="0" end="0"/>
                                            </p:txEl>
                                          </p:spTgt>
                                        </p:tgtEl>
                                        <p:attrNameLst>
                                          <p:attrName>fill.type</p:attrName>
                                        </p:attrNameLst>
                                      </p:cBhvr>
                                      <p:to>
                                        <p:strVal val="solid"/>
                                      </p:to>
                                    </p:set>
                                  </p:childTnLst>
                                </p:cTn>
                              </p:par>
                              <p:par>
                                <p:cTn id="15" presetID="25" presetClass="emph" presetSubtype="0" fill="hold" nodeType="withEffect">
                                  <p:stCondLst>
                                    <p:cond delay="0"/>
                                  </p:stCondLst>
                                  <p:childTnLst>
                                    <p:animClr clrSpc="hsl" dir="cw">
                                      <p:cBhvr override="childStyle">
                                        <p:cTn id="16" dur="500" fill="hold"/>
                                        <p:tgtEl>
                                          <p:spTgt spid="4"/>
                                        </p:tgtEl>
                                        <p:attrNameLst>
                                          <p:attrName>style.color</p:attrName>
                                        </p:attrNameLst>
                                      </p:cBhvr>
                                      <p:by>
                                        <p:hsl h="0" s="-70588" l="0"/>
                                      </p:by>
                                    </p:animClr>
                                    <p:animClr clrSpc="hsl" dir="cw">
                                      <p:cBhvr>
                                        <p:cTn id="17" dur="500" fill="hold"/>
                                        <p:tgtEl>
                                          <p:spTgt spid="4"/>
                                        </p:tgtEl>
                                        <p:attrNameLst>
                                          <p:attrName>fillcolor</p:attrName>
                                        </p:attrNameLst>
                                      </p:cBhvr>
                                      <p:by>
                                        <p:hsl h="0" s="-70588" l="0"/>
                                      </p:by>
                                    </p:animClr>
                                    <p:animClr clrSpc="hsl" dir="cw">
                                      <p:cBhvr>
                                        <p:cTn id="18" dur="500" fill="hold"/>
                                        <p:tgtEl>
                                          <p:spTgt spid="4"/>
                                        </p:tgtEl>
                                        <p:attrNameLst>
                                          <p:attrName>stroke.color</p:attrName>
                                        </p:attrNameLst>
                                      </p:cBhvr>
                                      <p:by>
                                        <p:hsl h="0" s="-70588" l="0"/>
                                      </p:by>
                                    </p:animClr>
                                    <p:set>
                                      <p:cBhvr>
                                        <p:cTn id="19" dur="500" fill="hold"/>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76225"/>
            <a:ext cx="10515600" cy="1325563"/>
          </a:xfrm>
        </p:spPr>
        <p:txBody>
          <a:bodyPr/>
          <a:lstStyle/>
          <a:p>
            <a:r>
              <a:rPr lang="es-ES" dirty="0" smtClean="0"/>
              <a:t>PARTES EXTERENAS</a:t>
            </a:r>
            <a:endParaRPr lang="es-GT" dirty="0"/>
          </a:p>
        </p:txBody>
      </p:sp>
      <p:sp>
        <p:nvSpPr>
          <p:cNvPr id="4" name="Rectangle 1"/>
          <p:cNvSpPr>
            <a:spLocks noGrp="1" noChangeArrowheads="1"/>
          </p:cNvSpPr>
          <p:nvPr>
            <p:ph idx="1"/>
          </p:nvPr>
        </p:nvSpPr>
        <p:spPr bwMode="auto">
          <a:xfrm>
            <a:off x="1587500" y="3148330"/>
            <a:ext cx="54356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1" i="0" u="none" strike="noStrike" cap="none" normalizeH="0" baseline="0" dirty="0" smtClean="0">
                <a:ln>
                  <a:noFill/>
                </a:ln>
                <a:solidFill>
                  <a:schemeClr val="tx1"/>
                </a:solidFill>
                <a:effectLst/>
                <a:latin typeface="Arial" panose="020B0604020202020204" pitchFamily="34" charset="0"/>
              </a:rPr>
              <a:t>.Monitor</a:t>
            </a:r>
            <a:r>
              <a:rPr kumimoji="0" lang="es-GT" altLang="es-GT" sz="1800" b="0" i="0" u="none" strike="noStrike" cap="none" normalizeH="0" baseline="0" dirty="0" smtClean="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Gabinete (o caja/torre)</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Teclado</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Mouse </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Bocinas (o altavoces)</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18141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889</Words>
  <Application>Microsoft Office PowerPoint</Application>
  <PresentationFormat>Panorámica</PresentationFormat>
  <Paragraphs>44</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Edwin Josue mejia</vt:lpstr>
      <vt:lpstr>Parter internas y externas de la computadora </vt:lpstr>
      <vt:lpstr>PARTES INTERNAS</vt:lpstr>
      <vt:lpstr>TARJETA MADRE</vt:lpstr>
      <vt:lpstr>UNIDAD SENTRAL DE PROCESAMIENTO (CPU)</vt:lpstr>
      <vt:lpstr>UNIDAD DE PRECESAMIENTO (GPU)</vt:lpstr>
      <vt:lpstr>MEMORIA DE ACCESO ALEATORIO (RAM)</vt:lpstr>
      <vt:lpstr>DISPOSOTIVO DE ALMACENAMIENTO</vt:lpstr>
      <vt:lpstr>PARTES EXTERENAS</vt:lpstr>
      <vt:lpstr>MONITOR</vt:lpstr>
      <vt:lpstr>GABINETE</vt:lpstr>
      <vt:lpstr>TECLADO</vt:lpstr>
      <vt:lpstr>MOUSE</vt:lpstr>
      <vt:lpstr>BOCINAS</vt:lpstr>
      <vt:lpstr>Gracias por ver mi presentación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Edwin Josue mejia</dc:title>
  <dc:creator>GNet</dc:creator>
  <cp:lastModifiedBy>GNet</cp:lastModifiedBy>
  <cp:revision>6</cp:revision>
  <dcterms:created xsi:type="dcterms:W3CDTF">2025-10-28T15:47:19Z</dcterms:created>
  <dcterms:modified xsi:type="dcterms:W3CDTF">2025-10-28T16:28:25Z</dcterms:modified>
</cp:coreProperties>
</file>