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477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122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9446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4162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6608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41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529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1003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6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80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34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594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365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41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915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83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6E3B648-D7B7-4742-B40F-71674A65925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FD10-60F4-4169-9767-00A222C253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34102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rt%C3%ADcula_alfa" TargetMode="External"/><Relationship Id="rId13" Type="http://schemas.openxmlformats.org/officeDocument/2006/relationships/hyperlink" Target="https://es.wikipedia.org/wiki/Radiois%C3%B3topo#cite_note-not-predict-2" TargetMode="External"/><Relationship Id="rId18" Type="http://schemas.openxmlformats.org/officeDocument/2006/relationships/hyperlink" Target="https://es.wikipedia.org/wiki/Decaimiento_exponencial" TargetMode="External"/><Relationship Id="rId3" Type="http://schemas.openxmlformats.org/officeDocument/2006/relationships/hyperlink" Target="https://es.wikipedia.org/wiki/Energ%C3%ADa_nuclear" TargetMode="External"/><Relationship Id="rId7" Type="http://schemas.openxmlformats.org/officeDocument/2006/relationships/hyperlink" Target="https://es.wikipedia.org/wiki/Part%C3%ADcula_(f%C3%ADsica)" TargetMode="External"/><Relationship Id="rId12" Type="http://schemas.openxmlformats.org/officeDocument/2006/relationships/hyperlink" Target="https://es.wikipedia.org/wiki/Radiaci%C3%B3n_ionizante" TargetMode="External"/><Relationship Id="rId17" Type="http://schemas.openxmlformats.org/officeDocument/2006/relationships/hyperlink" Target="https://es.wikipedia.org/wiki/Periodo_de_semidesintegraci%C3%B3n" TargetMode="External"/><Relationship Id="rId2" Type="http://schemas.openxmlformats.org/officeDocument/2006/relationships/hyperlink" Target="https://es.wikipedia.org/wiki/%C3%81tomo" TargetMode="External"/><Relationship Id="rId16" Type="http://schemas.openxmlformats.org/officeDocument/2006/relationships/hyperlink" Target="https://es.wikipedia.org/wiki/Radiois%C3%B3topo#cite_note-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onversi%C3%B3n_interna" TargetMode="External"/><Relationship Id="rId11" Type="http://schemas.openxmlformats.org/officeDocument/2006/relationships/hyperlink" Target="https://es.wikipedia.org/wiki/Radiois%C3%B3topo#cite_note-1" TargetMode="External"/><Relationship Id="rId5" Type="http://schemas.openxmlformats.org/officeDocument/2006/relationships/hyperlink" Target="https://es.wikipedia.org/wiki/Electrones" TargetMode="External"/><Relationship Id="rId15" Type="http://schemas.openxmlformats.org/officeDocument/2006/relationships/hyperlink" Target="https://es.wikipedia.org/wiki/Radiois%C3%B3topo#cite_note-RadiationOncologyPrimer-4" TargetMode="External"/><Relationship Id="rId10" Type="http://schemas.openxmlformats.org/officeDocument/2006/relationships/hyperlink" Target="https://es.wikipedia.org/wiki/Radiactividad" TargetMode="External"/><Relationship Id="rId4" Type="http://schemas.openxmlformats.org/officeDocument/2006/relationships/hyperlink" Target="https://es.wikipedia.org/wiki/Radiaci%C3%B3n_gamma" TargetMode="External"/><Relationship Id="rId9" Type="http://schemas.openxmlformats.org/officeDocument/2006/relationships/hyperlink" Target="https://es.wikipedia.org/wiki/Part%C3%ADcula_beta" TargetMode="External"/><Relationship Id="rId14" Type="http://schemas.openxmlformats.org/officeDocument/2006/relationships/hyperlink" Target="https://es.wikipedia.org/wiki/Radiois%C3%B3topo#cite_note-IntroductionToHealthPhysics-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Ana Lucia Salvatierra </a:t>
            </a:r>
            <a:r>
              <a:rPr lang="es-ES" dirty="0" err="1" smtClean="0"/>
              <a:t>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4.computacion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959643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2782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1531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Ciencia de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</a:t>
            </a:r>
            <a:r>
              <a:rPr lang="es-ES" dirty="0" err="1" smtClean="0"/>
              <a:t>geociencias</a:t>
            </a:r>
            <a:r>
              <a:rPr lang="es-ES" dirty="0" smtClean="0"/>
              <a:t>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0713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radiosotopo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Un </a:t>
            </a:r>
            <a:r>
              <a:rPr lang="es-ES" b="1" dirty="0" smtClean="0"/>
              <a:t>radioisótopo</a:t>
            </a:r>
            <a:r>
              <a:rPr lang="es-ES" dirty="0" smtClean="0"/>
              <a:t> (</a:t>
            </a:r>
            <a:r>
              <a:rPr lang="es-ES" b="1" dirty="0" err="1" smtClean="0"/>
              <a:t>radionucleido</a:t>
            </a:r>
            <a:r>
              <a:rPr lang="es-ES" dirty="0" smtClean="0"/>
              <a:t>, </a:t>
            </a:r>
            <a:r>
              <a:rPr lang="es-ES" b="1" dirty="0" smtClean="0"/>
              <a:t>radionúclido</a:t>
            </a:r>
            <a:r>
              <a:rPr lang="es-ES" dirty="0" smtClean="0"/>
              <a:t>, </a:t>
            </a:r>
            <a:r>
              <a:rPr lang="es-ES" b="1" dirty="0" err="1" smtClean="0"/>
              <a:t>nucleido</a:t>
            </a:r>
            <a:r>
              <a:rPr lang="es-ES" b="1" dirty="0" smtClean="0"/>
              <a:t> radioactivo</a:t>
            </a:r>
            <a:r>
              <a:rPr lang="es-ES" dirty="0" smtClean="0"/>
              <a:t> o </a:t>
            </a:r>
            <a:r>
              <a:rPr lang="es-ES" b="1" dirty="0" smtClean="0"/>
              <a:t>isótopo radiactivo</a:t>
            </a:r>
            <a:r>
              <a:rPr lang="es-ES" dirty="0" smtClean="0"/>
              <a:t>) es un </a:t>
            </a:r>
            <a:r>
              <a:rPr lang="es-ES" dirty="0" smtClean="0">
                <a:hlinkClick r:id="rId2" tooltip="Átomo"/>
              </a:rPr>
              <a:t>átomo</a:t>
            </a:r>
            <a:r>
              <a:rPr lang="es-ES" dirty="0" smtClean="0"/>
              <a:t> que tiene un exceso de </a:t>
            </a:r>
            <a:r>
              <a:rPr lang="es-ES" dirty="0" smtClean="0">
                <a:hlinkClick r:id="rId3" tooltip="Energía nuclear"/>
              </a:rPr>
              <a:t>energía nuclear</a:t>
            </a:r>
            <a:r>
              <a:rPr lang="es-ES" dirty="0" smtClean="0"/>
              <a:t>, lo que lo hace inestable. Este exceso de energía puede ser utilizado de tres maneras: emitida desde el núcleo como </a:t>
            </a:r>
            <a:r>
              <a:rPr lang="es-ES" dirty="0" smtClean="0">
                <a:hlinkClick r:id="rId4" tooltip="Radiación gamma"/>
              </a:rPr>
              <a:t>radiación gamma</a:t>
            </a:r>
            <a:r>
              <a:rPr lang="es-ES" dirty="0" smtClean="0"/>
              <a:t>; transferida a uno de sus </a:t>
            </a:r>
            <a:r>
              <a:rPr lang="es-ES" dirty="0" smtClean="0">
                <a:hlinkClick r:id="rId5" tooltip="Electrones"/>
              </a:rPr>
              <a:t>electrones</a:t>
            </a:r>
            <a:r>
              <a:rPr lang="es-ES" dirty="0" smtClean="0"/>
              <a:t> para liberarlo como un electrón de </a:t>
            </a:r>
            <a:r>
              <a:rPr lang="es-ES" dirty="0" smtClean="0">
                <a:hlinkClick r:id="rId6" tooltip="Conversión interna"/>
              </a:rPr>
              <a:t>conversión interna</a:t>
            </a:r>
            <a:r>
              <a:rPr lang="es-ES" dirty="0" smtClean="0"/>
              <a:t>; o utilizada para crear y emitir una nueva </a:t>
            </a:r>
            <a:r>
              <a:rPr lang="es-ES" dirty="0" smtClean="0">
                <a:hlinkClick r:id="rId7" tooltip="Partícula (física)"/>
              </a:rPr>
              <a:t>partícula</a:t>
            </a:r>
            <a:r>
              <a:rPr lang="es-ES" dirty="0" smtClean="0"/>
              <a:t> (</a:t>
            </a:r>
            <a:r>
              <a:rPr lang="es-ES" dirty="0" smtClean="0">
                <a:hlinkClick r:id="rId8" tooltip="Partícula alfa"/>
              </a:rPr>
              <a:t>partícula alfa</a:t>
            </a:r>
            <a:r>
              <a:rPr lang="es-ES" dirty="0" smtClean="0"/>
              <a:t> o </a:t>
            </a:r>
            <a:r>
              <a:rPr lang="es-ES" dirty="0" smtClean="0">
                <a:hlinkClick r:id="rId9" tooltip="Partícula beta"/>
              </a:rPr>
              <a:t>partícula beta</a:t>
            </a:r>
            <a:r>
              <a:rPr lang="es-ES" dirty="0" smtClean="0"/>
              <a:t>) desde el núcleo. Durante esos procesos, se dice que el radioisótopo sufre una </a:t>
            </a:r>
            <a:r>
              <a:rPr lang="es-ES" dirty="0" smtClean="0">
                <a:hlinkClick r:id="rId10" tooltip="Radiactividad"/>
              </a:rPr>
              <a:t>desintegración radiactiva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[1]</a:t>
            </a:r>
            <a:r>
              <a:rPr lang="es-ES" dirty="0" smtClean="0"/>
              <a:t>​ Estas emisiones se consideran </a:t>
            </a:r>
            <a:r>
              <a:rPr lang="es-ES" dirty="0" smtClean="0">
                <a:hlinkClick r:id="rId12" tooltip="Radiación ionizante"/>
              </a:rPr>
              <a:t>radiación ionizante</a:t>
            </a:r>
            <a:r>
              <a:rPr lang="es-ES" dirty="0" smtClean="0"/>
              <a:t> porque son lo suficientemente potentes como para liberar un electrón de otro átomo. La desintegración radioactiva puede producir un isótopo estable o a veces produce un nuevo radioisótopo inestable que puede sufrir una mayor desintegración. La desintegración radiactiva es un proceso aleatorio a nivel de átomos individuales: es imposible predecir cuándo se desintegrará un átomo en particular.</a:t>
            </a:r>
            <a:r>
              <a:rPr lang="es-ES" baseline="30000" dirty="0" smtClean="0">
                <a:hlinkClick r:id="rId13"/>
              </a:rPr>
              <a:t>[2]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14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15"/>
              </a:rPr>
              <a:t>[4]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16"/>
              </a:rPr>
              <a:t>[5]</a:t>
            </a:r>
            <a:r>
              <a:rPr lang="es-ES" dirty="0" smtClean="0"/>
              <a:t>​ Sin embargo, para una colección de átomos de un solo elemento, la tasa de desintegración, y por lo tanto la </a:t>
            </a:r>
            <a:r>
              <a:rPr lang="es-ES" dirty="0" smtClean="0">
                <a:hlinkClick r:id="rId17" tooltip="Periodo de semidesintegración"/>
              </a:rPr>
              <a:t>vida media</a:t>
            </a:r>
            <a:r>
              <a:rPr lang="es-ES" dirty="0" smtClean="0"/>
              <a:t>. (</a:t>
            </a:r>
            <a:r>
              <a:rPr lang="es-ES" i="1" dirty="0" smtClean="0"/>
              <a:t>t</a:t>
            </a:r>
            <a:r>
              <a:rPr lang="es-ES" baseline="-25000" dirty="0" smtClean="0"/>
              <a:t>1/2</a:t>
            </a:r>
            <a:r>
              <a:rPr lang="es-ES" dirty="0" smtClean="0"/>
              <a:t>) para esa colección puede calcularse a partir de sus </a:t>
            </a:r>
            <a:r>
              <a:rPr lang="es-ES" dirty="0" smtClean="0">
                <a:hlinkClick r:id="rId18" tooltip="Decaimiento exponencial"/>
              </a:rPr>
              <a:t>constantes de decaimiento</a:t>
            </a:r>
            <a:r>
              <a:rPr lang="es-ES" dirty="0" smtClean="0"/>
              <a:t> medidas. El rango de vida media de los átomos radiactivos no tiene límites conocidos y abarca un rango de tiempo de más de 55 órdenes de magnitud.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38980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619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Ana Lucia Salvatierra Martinez</vt:lpstr>
      <vt:lpstr>El medio ambiente </vt:lpstr>
      <vt:lpstr>El medio ambiente natural</vt:lpstr>
      <vt:lpstr>Ciencia de la tierra</vt:lpstr>
      <vt:lpstr>La radiosotopo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 Lucia Salvatierra Martinez</dc:title>
  <dc:creator>GNet</dc:creator>
  <cp:lastModifiedBy>GNet</cp:lastModifiedBy>
  <cp:revision>3</cp:revision>
  <dcterms:created xsi:type="dcterms:W3CDTF">2025-10-07T16:36:29Z</dcterms:created>
  <dcterms:modified xsi:type="dcterms:W3CDTF">2025-10-07T16:55:46Z</dcterms:modified>
</cp:coreProperties>
</file>