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ABB0E3C2-E087-4D75-90F1-5205A9E671D9}" type="datetimeFigureOut">
              <a:rPr lang="es-GT" smtClean="0"/>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325916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BB0E3C2-E087-4D75-90F1-5205A9E671D9}" type="datetimeFigureOut">
              <a:rPr lang="es-GT" smtClean="0"/>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98098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BB0E3C2-E087-4D75-90F1-5205A9E671D9}" type="datetimeFigureOut">
              <a:rPr lang="es-GT" smtClean="0"/>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183972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BB0E3C2-E087-4D75-90F1-5205A9E671D9}" type="datetimeFigureOut">
              <a:rPr lang="es-GT" smtClean="0"/>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206613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BB0E3C2-E087-4D75-90F1-5205A9E671D9}" type="datetimeFigureOut">
              <a:rPr lang="es-GT" smtClean="0"/>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139708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ABB0E3C2-E087-4D75-90F1-5205A9E671D9}" type="datetimeFigureOut">
              <a:rPr lang="es-GT" smtClean="0"/>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178699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ABB0E3C2-E087-4D75-90F1-5205A9E671D9}" type="datetimeFigureOut">
              <a:rPr lang="es-GT" smtClean="0"/>
              <a:t>21/10/2025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192870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ABB0E3C2-E087-4D75-90F1-5205A9E671D9}" type="datetimeFigureOut">
              <a:rPr lang="es-GT" smtClean="0"/>
              <a:t>21/10/2025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369877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B0E3C2-E087-4D75-90F1-5205A9E671D9}" type="datetimeFigureOut">
              <a:rPr lang="es-GT" smtClean="0"/>
              <a:t>21/10/2025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299090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B0E3C2-E087-4D75-90F1-5205A9E671D9}" type="datetimeFigureOut">
              <a:rPr lang="es-GT" smtClean="0"/>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96157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B0E3C2-E087-4D75-90F1-5205A9E671D9}" type="datetimeFigureOut">
              <a:rPr lang="es-GT" smtClean="0"/>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271E5A5-ED4E-48F1-9AD0-8B2DFEC497B6}" type="slidenum">
              <a:rPr lang="es-GT" smtClean="0"/>
              <a:t>‹Nº›</a:t>
            </a:fld>
            <a:endParaRPr lang="es-GT"/>
          </a:p>
        </p:txBody>
      </p:sp>
    </p:spTree>
    <p:extLst>
      <p:ext uri="{BB962C8B-B14F-4D97-AF65-F5344CB8AC3E}">
        <p14:creationId xmlns:p14="http://schemas.microsoft.com/office/powerpoint/2010/main" val="256767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0E3C2-E087-4D75-90F1-5205A9E671D9}" type="datetimeFigureOut">
              <a:rPr lang="es-GT" smtClean="0"/>
              <a:t>21/10/2025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1E5A5-ED4E-48F1-9AD0-8B2DFEC497B6}" type="slidenum">
              <a:rPr lang="es-GT" smtClean="0"/>
              <a:t>‹Nº›</a:t>
            </a:fld>
            <a:endParaRPr lang="es-GT"/>
          </a:p>
        </p:txBody>
      </p:sp>
    </p:spTree>
    <p:extLst>
      <p:ext uri="{BB962C8B-B14F-4D97-AF65-F5344CB8AC3E}">
        <p14:creationId xmlns:p14="http://schemas.microsoft.com/office/powerpoint/2010/main" val="3794420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Instituto Nacional De Educación Diversificada</a:t>
            </a:r>
            <a:br>
              <a:rPr lang="es-ES" dirty="0" smtClean="0"/>
            </a:br>
            <a:r>
              <a:rPr lang="es-ES" dirty="0" smtClean="0"/>
              <a:t>INED</a:t>
            </a:r>
            <a:br>
              <a:rPr lang="es-ES" dirty="0" smtClean="0"/>
            </a:br>
            <a:r>
              <a:rPr lang="es-ES" dirty="0" smtClean="0"/>
              <a:t>Santa Cruz Naranjo, Santa Rosa</a:t>
            </a:r>
            <a:endParaRPr lang="es-GT" dirty="0"/>
          </a:p>
        </p:txBody>
      </p:sp>
      <p:sp>
        <p:nvSpPr>
          <p:cNvPr id="3" name="Subtítulo 2"/>
          <p:cNvSpPr>
            <a:spLocks noGrp="1"/>
          </p:cNvSpPr>
          <p:nvPr>
            <p:ph type="subTitle" idx="1"/>
          </p:nvPr>
        </p:nvSpPr>
        <p:spPr>
          <a:xfrm>
            <a:off x="1405666" y="3509963"/>
            <a:ext cx="9144000" cy="1655762"/>
          </a:xfrm>
        </p:spPr>
        <p:txBody>
          <a:bodyPr>
            <a:normAutofit fontScale="40000" lnSpcReduction="20000"/>
          </a:bodyPr>
          <a:lstStyle/>
          <a:p>
            <a:pPr algn="l"/>
            <a:r>
              <a:rPr lang="es-ES" dirty="0" smtClean="0"/>
              <a:t>Catedra: computación 1</a:t>
            </a:r>
          </a:p>
          <a:p>
            <a:pPr algn="l"/>
            <a:r>
              <a:rPr lang="es-ES" dirty="0" smtClean="0"/>
              <a:t>Catedrático: Gustavo blanco</a:t>
            </a:r>
          </a:p>
          <a:p>
            <a:pPr algn="l"/>
            <a:r>
              <a:rPr lang="es-ES" dirty="0" smtClean="0"/>
              <a:t>Ciclo: 2025</a:t>
            </a:r>
            <a:endParaRPr lang="es-ES" dirty="0"/>
          </a:p>
          <a:p>
            <a:r>
              <a:rPr lang="es-ES" dirty="0" smtClean="0"/>
              <a:t>Tema:</a:t>
            </a:r>
            <a:endParaRPr lang="es-ES" dirty="0"/>
          </a:p>
          <a:p>
            <a:pPr algn="r"/>
            <a:r>
              <a:rPr lang="es-ES" dirty="0" smtClean="0"/>
              <a:t>:</a:t>
            </a:r>
            <a:r>
              <a:rPr lang="es-ES" dirty="0" smtClean="0"/>
              <a:t>Grado: 4to </a:t>
            </a:r>
          </a:p>
          <a:p>
            <a:pPr algn="r"/>
            <a:r>
              <a:rPr lang="es-ES" dirty="0" smtClean="0"/>
              <a:t>Carrera: computación </a:t>
            </a:r>
          </a:p>
          <a:p>
            <a:pPr algn="r"/>
            <a:r>
              <a:rPr lang="es-ES" dirty="0" smtClean="0"/>
              <a:t>Alumna: Sandra Nohemí conteras ruano</a:t>
            </a:r>
            <a:endParaRPr lang="es-ES" dirty="0" smtClean="0"/>
          </a:p>
          <a:p>
            <a:endParaRPr lang="es-GT" dirty="0"/>
          </a:p>
        </p:txBody>
      </p:sp>
    </p:spTree>
    <p:extLst>
      <p:ext uri="{BB962C8B-B14F-4D97-AF65-F5344CB8AC3E}">
        <p14:creationId xmlns:p14="http://schemas.microsoft.com/office/powerpoint/2010/main" val="41957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Agua potable</a:t>
            </a:r>
            <a:endParaRPr lang="es-GT" dirty="0"/>
          </a:p>
        </p:txBody>
      </p:sp>
      <p:sp>
        <p:nvSpPr>
          <p:cNvPr id="3" name="Marcador de contenido 2"/>
          <p:cNvSpPr>
            <a:spLocks noGrp="1"/>
          </p:cNvSpPr>
          <p:nvPr>
            <p:ph idx="1"/>
          </p:nvPr>
        </p:nvSpPr>
        <p:spPr/>
        <p:txBody>
          <a:bodyPr/>
          <a:lstStyle/>
          <a:p>
            <a:r>
              <a:rPr lang="es-ES" dirty="0" smtClean="0">
                <a:effectLst/>
              </a:rPr>
              <a:t>El agua potable </a:t>
            </a:r>
            <a:r>
              <a:rPr lang="es-ES" dirty="0" smtClean="0"/>
              <a:t>es aquella que es apta para el consumo humano y que no representa un riesgo para la salud. Debe estar libre de microorganismos nocivos, productos químicos peligrosos y contaminantes. Solo una pequeña fracción del agua del planeta es apta para este fin, por lo que su potabilización y conservación son cruciales</a:t>
            </a:r>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8797" y="4428579"/>
            <a:ext cx="3643873" cy="1996313"/>
          </a:xfrm>
          <a:prstGeom prst="rect">
            <a:avLst/>
          </a:prstGeom>
        </p:spPr>
      </p:pic>
    </p:spTree>
    <p:extLst>
      <p:ext uri="{BB962C8B-B14F-4D97-AF65-F5344CB8AC3E}">
        <p14:creationId xmlns:p14="http://schemas.microsoft.com/office/powerpoint/2010/main" val="19777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3859" y="768536"/>
            <a:ext cx="10515600" cy="1325563"/>
          </a:xfrm>
        </p:spPr>
        <p:txBody>
          <a:bodyPr/>
          <a:lstStyle/>
          <a:p>
            <a:r>
              <a:rPr lang="es-ES" dirty="0" smtClean="0"/>
              <a:t>La pobreza </a:t>
            </a:r>
            <a:endParaRPr lang="es-GT" dirty="0"/>
          </a:p>
        </p:txBody>
      </p:sp>
      <p:sp>
        <p:nvSpPr>
          <p:cNvPr id="3" name="Marcador de contenido 2"/>
          <p:cNvSpPr>
            <a:spLocks noGrp="1"/>
          </p:cNvSpPr>
          <p:nvPr>
            <p:ph idx="1"/>
          </p:nvPr>
        </p:nvSpPr>
        <p:spPr>
          <a:xfrm>
            <a:off x="838200" y="2409713"/>
            <a:ext cx="10145358" cy="3767250"/>
          </a:xfrm>
        </p:spPr>
        <p:txBody>
          <a:bodyPr>
            <a:normAutofit/>
          </a:bodyPr>
          <a:lstStyle/>
          <a:p>
            <a:r>
              <a:rPr lang="es-ES" sz="2000" dirty="0" smtClean="0">
                <a:effectLst/>
              </a:rPr>
              <a:t>La pobreza es la </a:t>
            </a:r>
            <a:r>
              <a:rPr lang="es-ES" sz="2000" dirty="0" smtClean="0"/>
              <a:t>carencia de recursos para satisfacer necesidades básicas como alimentación, vivienda, salud y educación, y también implica una privación de derechos y oportunidades. Se puede manifestar como pobreza extrema o relativa y su medición depende de diversos factores socioeconómicos y culturales, aunque el umbral internacional se fija en unos $1,90 dólares diarios para la pobreza extrema (a partir de 2025, se ha actualizado a $3,00 según el Banco Mundial).</a:t>
            </a:r>
            <a:endParaRPr lang="es-GT" sz="20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7241" y="4567697"/>
            <a:ext cx="3204321" cy="1802904"/>
          </a:xfrm>
          <a:prstGeom prst="rect">
            <a:avLst/>
          </a:prstGeom>
        </p:spPr>
      </p:pic>
    </p:spTree>
    <p:extLst>
      <p:ext uri="{BB962C8B-B14F-4D97-AF65-F5344CB8AC3E}">
        <p14:creationId xmlns:p14="http://schemas.microsoft.com/office/powerpoint/2010/main" val="40423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naturaleza </a:t>
            </a:r>
            <a:endParaRPr lang="es-GT" dirty="0"/>
          </a:p>
        </p:txBody>
      </p:sp>
      <p:sp>
        <p:nvSpPr>
          <p:cNvPr id="3" name="Marcador de contenido 2"/>
          <p:cNvSpPr>
            <a:spLocks noGrp="1"/>
          </p:cNvSpPr>
          <p:nvPr>
            <p:ph idx="1"/>
          </p:nvPr>
        </p:nvSpPr>
        <p:spPr/>
        <p:txBody>
          <a:bodyPr/>
          <a:lstStyle/>
          <a:p>
            <a:r>
              <a:rPr lang="es-ES" dirty="0" smtClean="0">
                <a:effectLst/>
              </a:rPr>
              <a:t>La naturaleza es </a:t>
            </a:r>
            <a:r>
              <a:rPr lang="es-ES" dirty="0" smtClean="0"/>
              <a:t>todo lo que existe en el universo físico sin la intervención humana, incluyendo la materia, la energía, los fenómenos físicos y todos los seres vivos. Se caracteriza por ser un sistema complejo que incluye elementos vivos como plantas y animales, así como no vivos como el aire, la tierra, el agua y las rocas, los cuales interactúan entre sí. </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556" y="4402925"/>
            <a:ext cx="3556068" cy="2261437"/>
          </a:xfrm>
          <a:prstGeom prst="rect">
            <a:avLst/>
          </a:prstGeom>
        </p:spPr>
      </p:pic>
    </p:spTree>
    <p:extLst>
      <p:ext uri="{BB962C8B-B14F-4D97-AF65-F5344CB8AC3E}">
        <p14:creationId xmlns:p14="http://schemas.microsoft.com/office/powerpoint/2010/main" val="129387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Sistema solar</a:t>
            </a:r>
            <a:endParaRPr lang="es-GT" dirty="0"/>
          </a:p>
        </p:txBody>
      </p:sp>
      <p:sp>
        <p:nvSpPr>
          <p:cNvPr id="3" name="Marcador de contenido 2"/>
          <p:cNvSpPr>
            <a:spLocks noGrp="1"/>
          </p:cNvSpPr>
          <p:nvPr>
            <p:ph idx="1"/>
          </p:nvPr>
        </p:nvSpPr>
        <p:spPr/>
        <p:txBody>
          <a:bodyPr/>
          <a:lstStyle/>
          <a:p>
            <a:r>
              <a:rPr lang="es-ES" dirty="0" smtClean="0">
                <a:effectLst/>
              </a:rPr>
              <a:t>El Sistema Solar es el </a:t>
            </a:r>
            <a:r>
              <a:rPr lang="es-ES" dirty="0" smtClean="0"/>
              <a:t>sistema planetario en el que se encuentra la Tierra, y está formado por el Sol, los ocho planetas principales y un vasto conjunto de otros objetos celestes, todos unidos por la gravedad. </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1892" y="3693906"/>
            <a:ext cx="4941346" cy="2779507"/>
          </a:xfrm>
          <a:prstGeom prst="rect">
            <a:avLst/>
          </a:prstGeom>
        </p:spPr>
      </p:pic>
    </p:spTree>
    <p:extLst>
      <p:ext uri="{BB962C8B-B14F-4D97-AF65-F5344CB8AC3E}">
        <p14:creationId xmlns:p14="http://schemas.microsoft.com/office/powerpoint/2010/main" val="9922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Escases de agua</a:t>
            </a:r>
            <a:endParaRPr lang="es-GT" dirty="0"/>
          </a:p>
        </p:txBody>
      </p:sp>
      <p:sp>
        <p:nvSpPr>
          <p:cNvPr id="3" name="Marcador de contenido 2"/>
          <p:cNvSpPr>
            <a:spLocks noGrp="1"/>
          </p:cNvSpPr>
          <p:nvPr>
            <p:ph idx="1"/>
          </p:nvPr>
        </p:nvSpPr>
        <p:spPr/>
        <p:txBody>
          <a:bodyPr/>
          <a:lstStyle/>
          <a:p>
            <a:r>
              <a:rPr lang="es-ES" sz="2400" dirty="0" smtClean="0">
                <a:effectLst/>
              </a:rPr>
              <a:t>La escasez de agua es una </a:t>
            </a:r>
            <a:r>
              <a:rPr lang="es-ES" sz="2400" dirty="0" smtClean="0"/>
              <a:t>situación en la que la demanda de agua supera su disponibilidad y/o acceso en una región, lo que puede provocar una grave crisis hídrica. Las principales causas incluyen el cambio climático, el crecimiento de la población, la contaminación, la gestión ineficiente de los recursos y el aumento de la demanda para uso agrícola, industrial y energético.</a:t>
            </a:r>
            <a:r>
              <a:rPr lang="es-ES" dirty="0" smtClean="0"/>
              <a:t> </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9697" y="3751748"/>
            <a:ext cx="3413536" cy="2560152"/>
          </a:xfrm>
          <a:prstGeom prst="rect">
            <a:avLst/>
          </a:prstGeom>
        </p:spPr>
      </p:pic>
    </p:spTree>
    <p:extLst>
      <p:ext uri="{BB962C8B-B14F-4D97-AF65-F5344CB8AC3E}">
        <p14:creationId xmlns:p14="http://schemas.microsoft.com/office/powerpoint/2010/main" val="14455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contaminación</a:t>
            </a:r>
            <a:endParaRPr lang="es-GT" dirty="0"/>
          </a:p>
        </p:txBody>
      </p:sp>
      <p:sp>
        <p:nvSpPr>
          <p:cNvPr id="3" name="Marcador de contenido 2"/>
          <p:cNvSpPr>
            <a:spLocks noGrp="1"/>
          </p:cNvSpPr>
          <p:nvPr>
            <p:ph idx="1"/>
          </p:nvPr>
        </p:nvSpPr>
        <p:spPr>
          <a:xfrm>
            <a:off x="655320" y="1997748"/>
            <a:ext cx="10515600" cy="4351338"/>
          </a:xfrm>
        </p:spPr>
        <p:txBody>
          <a:bodyPr/>
          <a:lstStyle/>
          <a:p>
            <a:r>
              <a:rPr lang="es-ES" dirty="0" smtClean="0"/>
              <a:t>La </a:t>
            </a:r>
            <a:r>
              <a:rPr lang="es-ES" b="1" dirty="0" smtClean="0"/>
              <a:t>contaminación</a:t>
            </a:r>
            <a:r>
              <a:rPr lang="es-ES" dirty="0" smtClean="0"/>
              <a:t> es el impacto de sustancias químicas (ya sean sólidas, líquidas o gaseosas) o de formas de energía (como la radiación, el calor, la luz o el sonido) que alteran el estado de la naturaleza o impactan en la salud humana con graves consecuencias a medio y largo plazo.</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0504" y="3921504"/>
            <a:ext cx="4875008" cy="2551762"/>
          </a:xfrm>
          <a:prstGeom prst="rect">
            <a:avLst/>
          </a:prstGeom>
        </p:spPr>
      </p:pic>
    </p:spTree>
    <p:extLst>
      <p:ext uri="{BB962C8B-B14F-4D97-AF65-F5344CB8AC3E}">
        <p14:creationId xmlns:p14="http://schemas.microsoft.com/office/powerpoint/2010/main" val="35345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deforestación</a:t>
            </a:r>
            <a:endParaRPr lang="es-GT" dirty="0"/>
          </a:p>
        </p:txBody>
      </p:sp>
      <p:sp>
        <p:nvSpPr>
          <p:cNvPr id="3" name="Marcador de contenido 2"/>
          <p:cNvSpPr>
            <a:spLocks noGrp="1"/>
          </p:cNvSpPr>
          <p:nvPr>
            <p:ph idx="1"/>
          </p:nvPr>
        </p:nvSpPr>
        <p:spPr/>
        <p:txBody>
          <a:bodyPr>
            <a:normAutofit/>
          </a:bodyPr>
          <a:lstStyle/>
          <a:p>
            <a:r>
              <a:rPr lang="es-ES" sz="2400" dirty="0" smtClean="0">
                <a:effectLst/>
              </a:rPr>
              <a:t>La deforestación es la </a:t>
            </a:r>
          </a:p>
          <a:p>
            <a:r>
              <a:rPr lang="es-ES" sz="2400" b="1" dirty="0" smtClean="0"/>
              <a:t>pérdida permanente de la vegetación forestal</a:t>
            </a:r>
            <a:r>
              <a:rPr lang="es-ES" sz="2400" dirty="0" smtClean="0"/>
              <a:t>, ya sea por causas naturales o inducidas por humanos. Generalmente, implica la tala de árboles para dar paso a otras actividades como la agricultura, la ganadería, la urbanización o la minería, y tiene graves consecuencias ambientales como el cambio climático, la pérdida de biodiversidad y la degradación de suelos y agua. </a:t>
            </a:r>
            <a:endParaRPr lang="es-GT" sz="24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1233" y="4028812"/>
            <a:ext cx="3792908" cy="2527973"/>
          </a:xfrm>
          <a:prstGeom prst="rect">
            <a:avLst/>
          </a:prstGeom>
        </p:spPr>
      </p:pic>
    </p:spTree>
    <p:extLst>
      <p:ext uri="{BB962C8B-B14F-4D97-AF65-F5344CB8AC3E}">
        <p14:creationId xmlns:p14="http://schemas.microsoft.com/office/powerpoint/2010/main" val="27185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Desigualdad </a:t>
            </a:r>
            <a:endParaRPr lang="es-GT" dirty="0"/>
          </a:p>
        </p:txBody>
      </p:sp>
      <p:sp>
        <p:nvSpPr>
          <p:cNvPr id="3" name="Marcador de contenido 2"/>
          <p:cNvSpPr>
            <a:spLocks noGrp="1"/>
          </p:cNvSpPr>
          <p:nvPr>
            <p:ph idx="1"/>
          </p:nvPr>
        </p:nvSpPr>
        <p:spPr>
          <a:xfrm>
            <a:off x="1365324" y="1836382"/>
            <a:ext cx="10515600" cy="4351338"/>
          </a:xfrm>
        </p:spPr>
        <p:txBody>
          <a:bodyPr/>
          <a:lstStyle/>
          <a:p>
            <a:r>
              <a:rPr lang="es-ES" sz="2400" dirty="0" smtClean="0">
                <a:effectLst/>
              </a:rPr>
              <a:t>La desigualdad es la </a:t>
            </a:r>
          </a:p>
          <a:p>
            <a:r>
              <a:rPr lang="es-ES" sz="2400" dirty="0" smtClean="0"/>
              <a:t>falta de equilibrio o la ausencia de oportunidades similares entre personas o grupos, manifestada en ámbitos como el ingreso, la riqueza, la educación y el acceso a derechos. Puede ser social, económica, educativa, de género o legal, y a menudo conduce a la exclusión social y a la discriminación basada en características como el origen, la religión o el sexo.</a:t>
            </a:r>
            <a:r>
              <a:rPr lang="es-ES" dirty="0" smtClean="0"/>
              <a:t> </a:t>
            </a:r>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9945" y="4228703"/>
            <a:ext cx="3324953" cy="2212605"/>
          </a:xfrm>
          <a:prstGeom prst="rect">
            <a:avLst/>
          </a:prstGeom>
        </p:spPr>
      </p:pic>
    </p:spTree>
    <p:extLst>
      <p:ext uri="{BB962C8B-B14F-4D97-AF65-F5344CB8AC3E}">
        <p14:creationId xmlns:p14="http://schemas.microsoft.com/office/powerpoint/2010/main" val="28281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4"/>
                                        </p:tgtEl>
                                      </p:cBhvr>
                                    </p:animEffect>
                                    <p:anim calcmode="lin" valueType="num">
                                      <p:cBhvr>
                                        <p:cTn id="23" dur="1000"/>
                                        <p:tgtEl>
                                          <p:spTgt spid="4"/>
                                        </p:tgtEl>
                                        <p:attrNameLst>
                                          <p:attrName>ppt_x</p:attrName>
                                        </p:attrNameLst>
                                      </p:cBhvr>
                                      <p:tavLst>
                                        <p:tav tm="0">
                                          <p:val>
                                            <p:strVal val="ppt_x"/>
                                          </p:val>
                                        </p:tav>
                                        <p:tav tm="100000">
                                          <p:val>
                                            <p:strVal val="ppt_x"/>
                                          </p:val>
                                        </p:tav>
                                      </p:tavLst>
                                    </p:anim>
                                    <p:anim calcmode="lin" valueType="num">
                                      <p:cBhvr>
                                        <p:cTn id="24" dur="1000"/>
                                        <p:tgtEl>
                                          <p:spTgt spid="4"/>
                                        </p:tgtEl>
                                        <p:attrNameLst>
                                          <p:attrName>ppt_y</p:attrName>
                                        </p:attrNameLst>
                                      </p:cBhvr>
                                      <p:tavLst>
                                        <p:tav tm="0">
                                          <p:val>
                                            <p:strVal val="ppt_y"/>
                                          </p:val>
                                        </p:tav>
                                        <p:tav tm="100000">
                                          <p:val>
                                            <p:strVal val="ppt_y+.1"/>
                                          </p:val>
                                        </p:tav>
                                      </p:tavLst>
                                    </p:anim>
                                    <p:set>
                                      <p:cBhvr>
                                        <p:cTn id="2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Desnutrición </a:t>
            </a:r>
            <a:endParaRPr lang="es-GT" dirty="0"/>
          </a:p>
        </p:txBody>
      </p:sp>
      <p:sp>
        <p:nvSpPr>
          <p:cNvPr id="3" name="Marcador de contenido 2"/>
          <p:cNvSpPr>
            <a:spLocks noGrp="1"/>
          </p:cNvSpPr>
          <p:nvPr>
            <p:ph idx="1"/>
          </p:nvPr>
        </p:nvSpPr>
        <p:spPr/>
        <p:txBody>
          <a:bodyPr/>
          <a:lstStyle/>
          <a:p>
            <a:r>
              <a:rPr lang="es-ES" sz="2000" dirty="0" smtClean="0"/>
              <a:t>La desnutrición es la condición de no recibir suficientes calorías o nutrientes esenciales (como vitaminas y minerales) para mantener la salud. Puede ser causada por una mala alimentación, problemas de absorción, trastornos alimentarios o enfermedades, y afecta a personas de todas las edades, aunque los niños, los adultos mayores y las personas con enfermedades crónicas son más vulnerables. Las consecuencias varían desde síntomas leves como fatiga hasta daños permanentes, y puede manifestarse en formas como el retraso del crecimiento, bajo peso y deficiencias de micronutrientes.</a:t>
            </a:r>
            <a:r>
              <a:rPr lang="es-ES" dirty="0" smtClean="0"/>
              <a:t> </a:t>
            </a:r>
          </a:p>
          <a:p>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2010" y="3733357"/>
            <a:ext cx="1790306" cy="2769006"/>
          </a:xfrm>
          <a:prstGeom prst="rect">
            <a:avLst/>
          </a:prstGeom>
        </p:spPr>
      </p:pic>
    </p:spTree>
    <p:extLst>
      <p:ext uri="{BB962C8B-B14F-4D97-AF65-F5344CB8AC3E}">
        <p14:creationId xmlns:p14="http://schemas.microsoft.com/office/powerpoint/2010/main" val="38334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665</Words>
  <Application>Microsoft Office PowerPoint</Application>
  <PresentationFormat>Panorámica</PresentationFormat>
  <Paragraphs>28</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Instituto Nacional De Educación Diversificada INED Santa Cruz Naranjo, Santa Rosa</vt:lpstr>
      <vt:lpstr>La pobreza </vt:lpstr>
      <vt:lpstr>La naturaleza </vt:lpstr>
      <vt:lpstr>Sistema solar</vt:lpstr>
      <vt:lpstr>Escases de agua</vt:lpstr>
      <vt:lpstr>contaminación</vt:lpstr>
      <vt:lpstr>deforestación</vt:lpstr>
      <vt:lpstr>Desigualdad </vt:lpstr>
      <vt:lpstr>Desnutrición </vt:lpstr>
      <vt:lpstr>Agua potable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Nacional De Educación Diversificada INED Santa Cruz Naranjo, Santa Rosa</dc:title>
  <dc:creator>GNet</dc:creator>
  <cp:lastModifiedBy>GNet</cp:lastModifiedBy>
  <cp:revision>7</cp:revision>
  <dcterms:created xsi:type="dcterms:W3CDTF">2025-10-21T14:18:01Z</dcterms:created>
  <dcterms:modified xsi:type="dcterms:W3CDTF">2025-10-21T14:56:00Z</dcterms:modified>
</cp:coreProperties>
</file>