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GT"/>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GT"/>
          </a:p>
        </p:txBody>
      </p:sp>
      <p:sp>
        <p:nvSpPr>
          <p:cNvPr id="4" name="Marcador de fecha 3"/>
          <p:cNvSpPr>
            <a:spLocks noGrp="1"/>
          </p:cNvSpPr>
          <p:nvPr>
            <p:ph type="dt" sz="half" idx="10"/>
          </p:nvPr>
        </p:nvSpPr>
        <p:spPr/>
        <p:txBody>
          <a:bodyPr/>
          <a:lstStyle/>
          <a:p>
            <a:fld id="{B2BFCC76-3EBA-42D8-B5B6-0AEE5B9F079F}"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BE0F994D-F7F8-4AB0-B12B-81A083D180F9}" type="slidenum">
              <a:rPr lang="es-GT" smtClean="0"/>
              <a:t>‹Nº›</a:t>
            </a:fld>
            <a:endParaRPr lang="es-GT"/>
          </a:p>
        </p:txBody>
      </p:sp>
    </p:spTree>
    <p:extLst>
      <p:ext uri="{BB962C8B-B14F-4D97-AF65-F5344CB8AC3E}">
        <p14:creationId xmlns:p14="http://schemas.microsoft.com/office/powerpoint/2010/main" val="2577959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B2BFCC76-3EBA-42D8-B5B6-0AEE5B9F079F}"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BE0F994D-F7F8-4AB0-B12B-81A083D180F9}" type="slidenum">
              <a:rPr lang="es-GT" smtClean="0"/>
              <a:t>‹Nº›</a:t>
            </a:fld>
            <a:endParaRPr lang="es-GT"/>
          </a:p>
        </p:txBody>
      </p:sp>
    </p:spTree>
    <p:extLst>
      <p:ext uri="{BB962C8B-B14F-4D97-AF65-F5344CB8AC3E}">
        <p14:creationId xmlns:p14="http://schemas.microsoft.com/office/powerpoint/2010/main" val="3232483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GT"/>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B2BFCC76-3EBA-42D8-B5B6-0AEE5B9F079F}"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BE0F994D-F7F8-4AB0-B12B-81A083D180F9}" type="slidenum">
              <a:rPr lang="es-GT" smtClean="0"/>
              <a:t>‹Nº›</a:t>
            </a:fld>
            <a:endParaRPr lang="es-GT"/>
          </a:p>
        </p:txBody>
      </p:sp>
    </p:spTree>
    <p:extLst>
      <p:ext uri="{BB962C8B-B14F-4D97-AF65-F5344CB8AC3E}">
        <p14:creationId xmlns:p14="http://schemas.microsoft.com/office/powerpoint/2010/main" val="2144552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B2BFCC76-3EBA-42D8-B5B6-0AEE5B9F079F}"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BE0F994D-F7F8-4AB0-B12B-81A083D180F9}" type="slidenum">
              <a:rPr lang="es-GT" smtClean="0"/>
              <a:t>‹Nº›</a:t>
            </a:fld>
            <a:endParaRPr lang="es-GT"/>
          </a:p>
        </p:txBody>
      </p:sp>
    </p:spTree>
    <p:extLst>
      <p:ext uri="{BB962C8B-B14F-4D97-AF65-F5344CB8AC3E}">
        <p14:creationId xmlns:p14="http://schemas.microsoft.com/office/powerpoint/2010/main" val="3838128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B2BFCC76-3EBA-42D8-B5B6-0AEE5B9F079F}"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BE0F994D-F7F8-4AB0-B12B-81A083D180F9}" type="slidenum">
              <a:rPr lang="es-GT" smtClean="0"/>
              <a:t>‹Nº›</a:t>
            </a:fld>
            <a:endParaRPr lang="es-GT"/>
          </a:p>
        </p:txBody>
      </p:sp>
    </p:spTree>
    <p:extLst>
      <p:ext uri="{BB962C8B-B14F-4D97-AF65-F5344CB8AC3E}">
        <p14:creationId xmlns:p14="http://schemas.microsoft.com/office/powerpoint/2010/main" val="4101256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5" name="Marcador de fecha 4"/>
          <p:cNvSpPr>
            <a:spLocks noGrp="1"/>
          </p:cNvSpPr>
          <p:nvPr>
            <p:ph type="dt" sz="half" idx="10"/>
          </p:nvPr>
        </p:nvSpPr>
        <p:spPr/>
        <p:txBody>
          <a:bodyPr/>
          <a:lstStyle/>
          <a:p>
            <a:fld id="{B2BFCC76-3EBA-42D8-B5B6-0AEE5B9F079F}" type="datetimeFigureOut">
              <a:rPr lang="es-GT" smtClean="0"/>
              <a:t>28/10/2025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BE0F994D-F7F8-4AB0-B12B-81A083D180F9}" type="slidenum">
              <a:rPr lang="es-GT" smtClean="0"/>
              <a:t>‹Nº›</a:t>
            </a:fld>
            <a:endParaRPr lang="es-GT"/>
          </a:p>
        </p:txBody>
      </p:sp>
    </p:spTree>
    <p:extLst>
      <p:ext uri="{BB962C8B-B14F-4D97-AF65-F5344CB8AC3E}">
        <p14:creationId xmlns:p14="http://schemas.microsoft.com/office/powerpoint/2010/main" val="310692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7" name="Marcador de fecha 6"/>
          <p:cNvSpPr>
            <a:spLocks noGrp="1"/>
          </p:cNvSpPr>
          <p:nvPr>
            <p:ph type="dt" sz="half" idx="10"/>
          </p:nvPr>
        </p:nvSpPr>
        <p:spPr/>
        <p:txBody>
          <a:bodyPr/>
          <a:lstStyle/>
          <a:p>
            <a:fld id="{B2BFCC76-3EBA-42D8-B5B6-0AEE5B9F079F}" type="datetimeFigureOut">
              <a:rPr lang="es-GT" smtClean="0"/>
              <a:t>28/10/2025</a:t>
            </a:fld>
            <a:endParaRPr lang="es-GT"/>
          </a:p>
        </p:txBody>
      </p:sp>
      <p:sp>
        <p:nvSpPr>
          <p:cNvPr id="8" name="Marcador de pie de página 7"/>
          <p:cNvSpPr>
            <a:spLocks noGrp="1"/>
          </p:cNvSpPr>
          <p:nvPr>
            <p:ph type="ftr" sz="quarter" idx="11"/>
          </p:nvPr>
        </p:nvSpPr>
        <p:spPr/>
        <p:txBody>
          <a:bodyPr/>
          <a:lstStyle/>
          <a:p>
            <a:endParaRPr lang="es-GT"/>
          </a:p>
        </p:txBody>
      </p:sp>
      <p:sp>
        <p:nvSpPr>
          <p:cNvPr id="9" name="Marcador de número de diapositiva 8"/>
          <p:cNvSpPr>
            <a:spLocks noGrp="1"/>
          </p:cNvSpPr>
          <p:nvPr>
            <p:ph type="sldNum" sz="quarter" idx="12"/>
          </p:nvPr>
        </p:nvSpPr>
        <p:spPr/>
        <p:txBody>
          <a:bodyPr/>
          <a:lstStyle/>
          <a:p>
            <a:fld id="{BE0F994D-F7F8-4AB0-B12B-81A083D180F9}" type="slidenum">
              <a:rPr lang="es-GT" smtClean="0"/>
              <a:t>‹Nº›</a:t>
            </a:fld>
            <a:endParaRPr lang="es-GT"/>
          </a:p>
        </p:txBody>
      </p:sp>
    </p:spTree>
    <p:extLst>
      <p:ext uri="{BB962C8B-B14F-4D97-AF65-F5344CB8AC3E}">
        <p14:creationId xmlns:p14="http://schemas.microsoft.com/office/powerpoint/2010/main" val="1276410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fecha 2"/>
          <p:cNvSpPr>
            <a:spLocks noGrp="1"/>
          </p:cNvSpPr>
          <p:nvPr>
            <p:ph type="dt" sz="half" idx="10"/>
          </p:nvPr>
        </p:nvSpPr>
        <p:spPr/>
        <p:txBody>
          <a:bodyPr/>
          <a:lstStyle/>
          <a:p>
            <a:fld id="{B2BFCC76-3EBA-42D8-B5B6-0AEE5B9F079F}" type="datetimeFigureOut">
              <a:rPr lang="es-GT" smtClean="0"/>
              <a:t>28/10/2025</a:t>
            </a:fld>
            <a:endParaRPr lang="es-GT"/>
          </a:p>
        </p:txBody>
      </p:sp>
      <p:sp>
        <p:nvSpPr>
          <p:cNvPr id="4" name="Marcador de pie de página 3"/>
          <p:cNvSpPr>
            <a:spLocks noGrp="1"/>
          </p:cNvSpPr>
          <p:nvPr>
            <p:ph type="ftr" sz="quarter" idx="11"/>
          </p:nvPr>
        </p:nvSpPr>
        <p:spPr/>
        <p:txBody>
          <a:bodyPr/>
          <a:lstStyle/>
          <a:p>
            <a:endParaRPr lang="es-GT"/>
          </a:p>
        </p:txBody>
      </p:sp>
      <p:sp>
        <p:nvSpPr>
          <p:cNvPr id="5" name="Marcador de número de diapositiva 4"/>
          <p:cNvSpPr>
            <a:spLocks noGrp="1"/>
          </p:cNvSpPr>
          <p:nvPr>
            <p:ph type="sldNum" sz="quarter" idx="12"/>
          </p:nvPr>
        </p:nvSpPr>
        <p:spPr/>
        <p:txBody>
          <a:bodyPr/>
          <a:lstStyle/>
          <a:p>
            <a:fld id="{BE0F994D-F7F8-4AB0-B12B-81A083D180F9}" type="slidenum">
              <a:rPr lang="es-GT" smtClean="0"/>
              <a:t>‹Nº›</a:t>
            </a:fld>
            <a:endParaRPr lang="es-GT"/>
          </a:p>
        </p:txBody>
      </p:sp>
    </p:spTree>
    <p:extLst>
      <p:ext uri="{BB962C8B-B14F-4D97-AF65-F5344CB8AC3E}">
        <p14:creationId xmlns:p14="http://schemas.microsoft.com/office/powerpoint/2010/main" val="1965925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2BFCC76-3EBA-42D8-B5B6-0AEE5B9F079F}" type="datetimeFigureOut">
              <a:rPr lang="es-GT" smtClean="0"/>
              <a:t>28/10/2025</a:t>
            </a:fld>
            <a:endParaRPr lang="es-GT"/>
          </a:p>
        </p:txBody>
      </p:sp>
      <p:sp>
        <p:nvSpPr>
          <p:cNvPr id="3" name="Marcador de pie de página 2"/>
          <p:cNvSpPr>
            <a:spLocks noGrp="1"/>
          </p:cNvSpPr>
          <p:nvPr>
            <p:ph type="ftr" sz="quarter" idx="11"/>
          </p:nvPr>
        </p:nvSpPr>
        <p:spPr/>
        <p:txBody>
          <a:bodyPr/>
          <a:lstStyle/>
          <a:p>
            <a:endParaRPr lang="es-GT"/>
          </a:p>
        </p:txBody>
      </p:sp>
      <p:sp>
        <p:nvSpPr>
          <p:cNvPr id="4" name="Marcador de número de diapositiva 3"/>
          <p:cNvSpPr>
            <a:spLocks noGrp="1"/>
          </p:cNvSpPr>
          <p:nvPr>
            <p:ph type="sldNum" sz="quarter" idx="12"/>
          </p:nvPr>
        </p:nvSpPr>
        <p:spPr/>
        <p:txBody>
          <a:bodyPr/>
          <a:lstStyle/>
          <a:p>
            <a:fld id="{BE0F994D-F7F8-4AB0-B12B-81A083D180F9}" type="slidenum">
              <a:rPr lang="es-GT" smtClean="0"/>
              <a:t>‹Nº›</a:t>
            </a:fld>
            <a:endParaRPr lang="es-GT"/>
          </a:p>
        </p:txBody>
      </p:sp>
    </p:spTree>
    <p:extLst>
      <p:ext uri="{BB962C8B-B14F-4D97-AF65-F5344CB8AC3E}">
        <p14:creationId xmlns:p14="http://schemas.microsoft.com/office/powerpoint/2010/main" val="3042273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GT"/>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B2BFCC76-3EBA-42D8-B5B6-0AEE5B9F079F}" type="datetimeFigureOut">
              <a:rPr lang="es-GT" smtClean="0"/>
              <a:t>28/10/2025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BE0F994D-F7F8-4AB0-B12B-81A083D180F9}" type="slidenum">
              <a:rPr lang="es-GT" smtClean="0"/>
              <a:t>‹Nº›</a:t>
            </a:fld>
            <a:endParaRPr lang="es-GT"/>
          </a:p>
        </p:txBody>
      </p:sp>
    </p:spTree>
    <p:extLst>
      <p:ext uri="{BB962C8B-B14F-4D97-AF65-F5344CB8AC3E}">
        <p14:creationId xmlns:p14="http://schemas.microsoft.com/office/powerpoint/2010/main" val="3603053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GT"/>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GT"/>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B2BFCC76-3EBA-42D8-B5B6-0AEE5B9F079F}" type="datetimeFigureOut">
              <a:rPr lang="es-GT" smtClean="0"/>
              <a:t>28/10/2025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BE0F994D-F7F8-4AB0-B12B-81A083D180F9}" type="slidenum">
              <a:rPr lang="es-GT" smtClean="0"/>
              <a:t>‹Nº›</a:t>
            </a:fld>
            <a:endParaRPr lang="es-GT"/>
          </a:p>
        </p:txBody>
      </p:sp>
    </p:spTree>
    <p:extLst>
      <p:ext uri="{BB962C8B-B14F-4D97-AF65-F5344CB8AC3E}">
        <p14:creationId xmlns:p14="http://schemas.microsoft.com/office/powerpoint/2010/main" val="2198329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FCC76-3EBA-42D8-B5B6-0AEE5B9F079F}" type="datetimeFigureOut">
              <a:rPr lang="es-GT" smtClean="0"/>
              <a:t>28/10/2025</a:t>
            </a:fld>
            <a:endParaRPr lang="es-GT"/>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GT"/>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0F994D-F7F8-4AB0-B12B-81A083D180F9}" type="slidenum">
              <a:rPr lang="es-GT" smtClean="0"/>
              <a:t>‹Nº›</a:t>
            </a:fld>
            <a:endParaRPr lang="es-GT"/>
          </a:p>
        </p:txBody>
      </p:sp>
    </p:spTree>
    <p:extLst>
      <p:ext uri="{BB962C8B-B14F-4D97-AF65-F5344CB8AC3E}">
        <p14:creationId xmlns:p14="http://schemas.microsoft.com/office/powerpoint/2010/main" val="1398914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es-ES" dirty="0" smtClean="0"/>
              <a:t>Instituto Nacional De Educación Diversificada</a:t>
            </a:r>
            <a:br>
              <a:rPr lang="es-ES" dirty="0" smtClean="0"/>
            </a:br>
            <a:r>
              <a:rPr lang="es-ES" dirty="0" smtClean="0"/>
              <a:t>INED</a:t>
            </a:r>
            <a:br>
              <a:rPr lang="es-ES" dirty="0" smtClean="0"/>
            </a:br>
            <a:r>
              <a:rPr lang="es-ES" dirty="0" smtClean="0"/>
              <a:t>Santa cruz naranjo, Santa Rosa</a:t>
            </a:r>
            <a:endParaRPr lang="es-GT" dirty="0"/>
          </a:p>
        </p:txBody>
      </p:sp>
      <p:sp>
        <p:nvSpPr>
          <p:cNvPr id="3" name="Subtítulo 2"/>
          <p:cNvSpPr>
            <a:spLocks noGrp="1"/>
          </p:cNvSpPr>
          <p:nvPr>
            <p:ph type="subTitle" idx="1"/>
          </p:nvPr>
        </p:nvSpPr>
        <p:spPr/>
        <p:txBody>
          <a:bodyPr>
            <a:normAutofit fontScale="55000" lnSpcReduction="20000"/>
          </a:bodyPr>
          <a:lstStyle/>
          <a:p>
            <a:pPr algn="l"/>
            <a:r>
              <a:rPr lang="es-ES" dirty="0" smtClean="0"/>
              <a:t>Catedra: computación</a:t>
            </a:r>
            <a:endParaRPr lang="es-GT" dirty="0" smtClean="0"/>
          </a:p>
          <a:p>
            <a:pPr algn="l"/>
            <a:r>
              <a:rPr lang="es-ES" dirty="0" smtClean="0"/>
              <a:t>Catedrático: Gustavo blanco </a:t>
            </a:r>
          </a:p>
          <a:p>
            <a:pPr algn="l"/>
            <a:r>
              <a:rPr lang="es-ES" dirty="0" smtClean="0"/>
              <a:t>Ciclo:</a:t>
            </a:r>
          </a:p>
          <a:p>
            <a:r>
              <a:rPr lang="es-ES" dirty="0" smtClean="0"/>
              <a:t>Tema: partes internas y externas</a:t>
            </a:r>
          </a:p>
          <a:p>
            <a:pPr algn="r"/>
            <a:r>
              <a:rPr lang="es-ES" dirty="0" smtClean="0"/>
              <a:t>Grado y carrera: 4to computación</a:t>
            </a:r>
          </a:p>
          <a:p>
            <a:pPr algn="r"/>
            <a:r>
              <a:rPr lang="es-ES" dirty="0" smtClean="0"/>
              <a:t>Alumna: Sandra Nohemí contreras ruano</a:t>
            </a:r>
          </a:p>
          <a:p>
            <a:pPr algn="r"/>
            <a:endParaRPr lang="es-ES" dirty="0" smtClean="0"/>
          </a:p>
        </p:txBody>
      </p:sp>
    </p:spTree>
    <p:extLst>
      <p:ext uri="{BB962C8B-B14F-4D97-AF65-F5344CB8AC3E}">
        <p14:creationId xmlns:p14="http://schemas.microsoft.com/office/powerpoint/2010/main" val="4139042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3">
                                            <p:txEl>
                                              <p:pRg st="0" end="0"/>
                                            </p:txEl>
                                          </p:spTgt>
                                        </p:tgtEl>
                                      </p:cBhvr>
                                    </p:animEffect>
                                    <p:set>
                                      <p:cBhvr>
                                        <p:cTn id="12"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3">
                                            <p:txEl>
                                              <p:pRg st="1" end="1"/>
                                            </p:txEl>
                                          </p:spTgt>
                                        </p:tgtEl>
                                      </p:cBhvr>
                                    </p:animEffect>
                                    <p:set>
                                      <p:cBhvr>
                                        <p:cTn id="17"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3">
                                            <p:txEl>
                                              <p:pRg st="2" end="2"/>
                                            </p:txEl>
                                          </p:spTgt>
                                        </p:tgtEl>
                                      </p:cBhvr>
                                    </p:animEffect>
                                    <p:set>
                                      <p:cBhvr>
                                        <p:cTn id="22"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3">
                                            <p:txEl>
                                              <p:pRg st="3" end="3"/>
                                            </p:txEl>
                                          </p:spTgt>
                                        </p:tgtEl>
                                      </p:cBhvr>
                                    </p:animEffect>
                                    <p:set>
                                      <p:cBhvr>
                                        <p:cTn id="27"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0" nodeType="clickEffect">
                                  <p:stCondLst>
                                    <p:cond delay="0"/>
                                  </p:stCondLst>
                                  <p:childTnLst>
                                    <p:animEffect transition="out" filter="fade">
                                      <p:cBhvr>
                                        <p:cTn id="31" dur="500"/>
                                        <p:tgtEl>
                                          <p:spTgt spid="3">
                                            <p:txEl>
                                              <p:pRg st="4" end="4"/>
                                            </p:txEl>
                                          </p:spTgt>
                                        </p:tgtEl>
                                      </p:cBhvr>
                                    </p:animEffect>
                                    <p:set>
                                      <p:cBhvr>
                                        <p:cTn id="32" dur="1" fill="hold">
                                          <p:stCondLst>
                                            <p:cond delay="499"/>
                                          </p:stCondLst>
                                        </p:cTn>
                                        <p:tgtEl>
                                          <p:spTgt spid="3">
                                            <p:txEl>
                                              <p:pRg st="4" end="4"/>
                                            </p:txEl>
                                          </p:spTgt>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3">
                                            <p:txEl>
                                              <p:pRg st="5" end="5"/>
                                            </p:txEl>
                                          </p:spTgt>
                                        </p:tgtEl>
                                      </p:cBhvr>
                                    </p:animEffect>
                                    <p:set>
                                      <p:cBhvr>
                                        <p:cTn id="37" dur="1" fill="hold">
                                          <p:stCondLst>
                                            <p:cond delay="499"/>
                                          </p:stCondLst>
                                        </p:cTn>
                                        <p:tgtEl>
                                          <p:spTgt spid="3">
                                            <p:txEl>
                                              <p:pRg st="5" end="5"/>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Monitor </a:t>
            </a:r>
            <a:endParaRPr lang="es-GT" dirty="0"/>
          </a:p>
        </p:txBody>
      </p:sp>
      <p:sp>
        <p:nvSpPr>
          <p:cNvPr id="3" name="Marcador de contenido 2"/>
          <p:cNvSpPr>
            <a:spLocks noGrp="1"/>
          </p:cNvSpPr>
          <p:nvPr>
            <p:ph idx="1"/>
          </p:nvPr>
        </p:nvSpPr>
        <p:spPr/>
        <p:txBody>
          <a:bodyPr/>
          <a:lstStyle/>
          <a:p>
            <a:r>
              <a:rPr lang="es-ES" dirty="0" smtClean="0"/>
              <a:t>Un monitor es un dispositivo de salida esencial que muestra información de forma visual, como imágenes, texto y videos, desde una computadora. Actúa como una pantalla para que los usuarios interactúen con su PC, permitiéndoles ver lo que sucede en el sistema, como la navegación por sitios web o el uso de programas. </a:t>
            </a:r>
          </a:p>
          <a:p>
            <a:endParaRPr lang="es-GT" dirty="0"/>
          </a:p>
        </p:txBody>
      </p:sp>
      <p:pic>
        <p:nvPicPr>
          <p:cNvPr id="4" name="Imagen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776225" y="3847829"/>
            <a:ext cx="3162457" cy="2719713"/>
          </a:xfrm>
          <a:prstGeom prst="rect">
            <a:avLst/>
          </a:prstGeom>
        </p:spPr>
      </p:pic>
    </p:spTree>
    <p:extLst>
      <p:ext uri="{BB962C8B-B14F-4D97-AF65-F5344CB8AC3E}">
        <p14:creationId xmlns:p14="http://schemas.microsoft.com/office/powerpoint/2010/main" val="10204559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Teclado </a:t>
            </a:r>
            <a:endParaRPr lang="es-GT" dirty="0"/>
          </a:p>
        </p:txBody>
      </p:sp>
      <p:sp>
        <p:nvSpPr>
          <p:cNvPr id="3" name="Marcador de contenido 2"/>
          <p:cNvSpPr>
            <a:spLocks noGrp="1"/>
          </p:cNvSpPr>
          <p:nvPr>
            <p:ph idx="1"/>
          </p:nvPr>
        </p:nvSpPr>
        <p:spPr/>
        <p:txBody>
          <a:bodyPr/>
          <a:lstStyle/>
          <a:p>
            <a:r>
              <a:rPr lang="es-ES" dirty="0" smtClean="0"/>
              <a:t>Un teclado es un dispositivo de entrada que permite escribir letras, números y símbolos en una computadora u otro aparato electrónico mediante un conjunto de teclas. Las teclas actúan como interruptores electrónicos que envían información al dispositivo. También existen teclados para instrumentos musicales como el piano. </a:t>
            </a:r>
          </a:p>
          <a:p>
            <a:endParaRPr lang="es-GT" dirty="0"/>
          </a:p>
        </p:txBody>
      </p:sp>
      <p:pic>
        <p:nvPicPr>
          <p:cNvPr id="4" name="Imagen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646842" y="4134430"/>
            <a:ext cx="4442909" cy="2271807"/>
          </a:xfrm>
          <a:prstGeom prst="rect">
            <a:avLst/>
          </a:prstGeom>
        </p:spPr>
      </p:pic>
    </p:spTree>
    <p:extLst>
      <p:ext uri="{BB962C8B-B14F-4D97-AF65-F5344CB8AC3E}">
        <p14:creationId xmlns:p14="http://schemas.microsoft.com/office/powerpoint/2010/main" val="3225930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xit" presetSubtype="0" fill="hold" nodeType="clickEffect">
                                  <p:stCondLst>
                                    <p:cond delay="0"/>
                                  </p:stCondLst>
                                  <p:childTnLst>
                                    <p:animEffect transition="out" filter="fade">
                                      <p:cBhvr>
                                        <p:cTn id="17" dur="500"/>
                                        <p:tgtEl>
                                          <p:spTgt spid="4"/>
                                        </p:tgtEl>
                                      </p:cBhvr>
                                    </p:animEffect>
                                    <p:set>
                                      <p:cBhvr>
                                        <p:cTn id="18"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Mouse </a:t>
            </a:r>
            <a:endParaRPr lang="es-GT" dirty="0"/>
          </a:p>
        </p:txBody>
      </p:sp>
      <p:sp>
        <p:nvSpPr>
          <p:cNvPr id="3" name="Marcador de contenido 2"/>
          <p:cNvSpPr>
            <a:spLocks noGrp="1"/>
          </p:cNvSpPr>
          <p:nvPr>
            <p:ph idx="1"/>
          </p:nvPr>
        </p:nvSpPr>
        <p:spPr/>
        <p:txBody>
          <a:bodyPr/>
          <a:lstStyle/>
          <a:p>
            <a:r>
              <a:rPr lang="es-ES" dirty="0" smtClean="0"/>
              <a:t>Un mouse o ratón es un dispositivo de entrada que se utiliza para controlar el puntero en la pantalla de una computadora, permitiendo mover el cursor, hacer clics y arrastrar elementos. Se desplaza sobre una superficie plana y se comunica a la computadora el movimiento del dispositivo para que el cursor lo refleje en la pantalla. </a:t>
            </a:r>
          </a:p>
          <a:p>
            <a:endParaRPr lang="es-GT" dirty="0"/>
          </a:p>
        </p:txBody>
      </p:sp>
      <p:pic>
        <p:nvPicPr>
          <p:cNvPr id="4" name="Imagen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372183" y="4068379"/>
            <a:ext cx="2043375" cy="2259657"/>
          </a:xfrm>
          <a:prstGeom prst="rect">
            <a:avLst/>
          </a:prstGeom>
        </p:spPr>
      </p:pic>
    </p:spTree>
    <p:extLst>
      <p:ext uri="{BB962C8B-B14F-4D97-AF65-F5344CB8AC3E}">
        <p14:creationId xmlns:p14="http://schemas.microsoft.com/office/powerpoint/2010/main" val="2634954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Bocinas  </a:t>
            </a:r>
            <a:endParaRPr lang="es-GT" dirty="0"/>
          </a:p>
        </p:txBody>
      </p:sp>
      <p:sp>
        <p:nvSpPr>
          <p:cNvPr id="3" name="Marcador de contenido 2"/>
          <p:cNvSpPr>
            <a:spLocks noGrp="1"/>
          </p:cNvSpPr>
          <p:nvPr>
            <p:ph idx="1"/>
          </p:nvPr>
        </p:nvSpPr>
        <p:spPr/>
        <p:txBody>
          <a:bodyPr/>
          <a:lstStyle/>
          <a:p>
            <a:r>
              <a:rPr lang="es-ES" dirty="0" smtClean="0"/>
              <a:t>Las bocinas de la computadora son dispositivos de audio que convierten las señales eléctricas en sonido, permitiendo al usuario escuchar música, videos, alertas del sistema y otros efectos de audio. Pueden ser incorporadas en la computadora (como en las laptops) o externas y conectadas a través de cables (USB o de 3.5 mm) o de forma inalámbrica (Bluetooth). </a:t>
            </a:r>
          </a:p>
          <a:p>
            <a:endParaRPr lang="es-GT" dirty="0"/>
          </a:p>
        </p:txBody>
      </p:sp>
      <p:pic>
        <p:nvPicPr>
          <p:cNvPr id="4" name="Imagen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442473" y="4350572"/>
            <a:ext cx="2260002" cy="2260002"/>
          </a:xfrm>
          <a:prstGeom prst="rect">
            <a:avLst/>
          </a:prstGeom>
        </p:spPr>
      </p:pic>
    </p:spTree>
    <p:extLst>
      <p:ext uri="{BB962C8B-B14F-4D97-AF65-F5344CB8AC3E}">
        <p14:creationId xmlns:p14="http://schemas.microsoft.com/office/powerpoint/2010/main" val="7575178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Impresora </a:t>
            </a:r>
            <a:endParaRPr lang="es-GT" dirty="0"/>
          </a:p>
        </p:txBody>
      </p:sp>
      <p:sp>
        <p:nvSpPr>
          <p:cNvPr id="3" name="Marcador de contenido 2"/>
          <p:cNvSpPr>
            <a:spLocks noGrp="1"/>
          </p:cNvSpPr>
          <p:nvPr>
            <p:ph idx="1"/>
          </p:nvPr>
        </p:nvSpPr>
        <p:spPr/>
        <p:txBody>
          <a:bodyPr/>
          <a:lstStyle/>
          <a:p>
            <a:r>
              <a:rPr lang="es-ES" dirty="0" smtClean="0"/>
              <a:t>Una impresora es un dispositivo periférico de salida que convierte información digital de una computadora en una copia física, generalmente en papel, aunque también puede imprimir en otros materiales. Su función principal es reproducir documentos e imágenes, y los tipos más comunes son de inyección de tinta y láser, aunque también existen modelos térmicos y 3D. </a:t>
            </a:r>
          </a:p>
          <a:p>
            <a:endParaRPr lang="es-GT" dirty="0"/>
          </a:p>
        </p:txBody>
      </p:sp>
      <p:pic>
        <p:nvPicPr>
          <p:cNvPr id="4" name="Imagen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624892" y="4331596"/>
            <a:ext cx="1980304" cy="1980304"/>
          </a:xfrm>
          <a:prstGeom prst="rect">
            <a:avLst/>
          </a:prstGeom>
        </p:spPr>
      </p:pic>
    </p:spTree>
    <p:extLst>
      <p:ext uri="{BB962C8B-B14F-4D97-AF65-F5344CB8AC3E}">
        <p14:creationId xmlns:p14="http://schemas.microsoft.com/office/powerpoint/2010/main" val="1644219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Muchas gracias por haber visto mi presentación  </a:t>
            </a:r>
            <a:endParaRPr lang="es-GT" dirty="0"/>
          </a:p>
        </p:txBody>
      </p:sp>
      <p:sp>
        <p:nvSpPr>
          <p:cNvPr id="3" name="Subtítulo 2"/>
          <p:cNvSpPr>
            <a:spLocks noGrp="1"/>
          </p:cNvSpPr>
          <p:nvPr>
            <p:ph type="subTitle" idx="1"/>
          </p:nvPr>
        </p:nvSpPr>
        <p:spPr/>
        <p:txBody>
          <a:bodyPr/>
          <a:lstStyle/>
          <a:p>
            <a:endParaRPr lang="es-GT"/>
          </a:p>
        </p:txBody>
      </p:sp>
    </p:spTree>
    <p:extLst>
      <p:ext uri="{BB962C8B-B14F-4D97-AF65-F5344CB8AC3E}">
        <p14:creationId xmlns:p14="http://schemas.microsoft.com/office/powerpoint/2010/main" val="2247780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Partes internas y externas de una computadora </a:t>
            </a:r>
            <a:endParaRPr lang="es-GT" dirty="0"/>
          </a:p>
        </p:txBody>
      </p:sp>
      <p:sp>
        <p:nvSpPr>
          <p:cNvPr id="3" name="Subtítulo 2"/>
          <p:cNvSpPr>
            <a:spLocks noGrp="1"/>
          </p:cNvSpPr>
          <p:nvPr>
            <p:ph type="subTitle" idx="1"/>
          </p:nvPr>
        </p:nvSpPr>
        <p:spPr/>
        <p:txBody>
          <a:bodyPr/>
          <a:lstStyle/>
          <a:p>
            <a:endParaRPr lang="es-GT" dirty="0"/>
          </a:p>
        </p:txBody>
      </p:sp>
    </p:spTree>
    <p:extLst>
      <p:ext uri="{BB962C8B-B14F-4D97-AF65-F5344CB8AC3E}">
        <p14:creationId xmlns:p14="http://schemas.microsoft.com/office/powerpoint/2010/main" val="2538110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internas</a:t>
            </a:r>
            <a:endParaRPr lang="es-GT" dirty="0"/>
          </a:p>
        </p:txBody>
      </p:sp>
      <p:sp>
        <p:nvSpPr>
          <p:cNvPr id="3" name="Marcador de contenido 2"/>
          <p:cNvSpPr>
            <a:spLocks noGrp="1"/>
          </p:cNvSpPr>
          <p:nvPr>
            <p:ph idx="1"/>
          </p:nvPr>
        </p:nvSpPr>
        <p:spPr/>
        <p:txBody>
          <a:bodyPr>
            <a:normAutofit fontScale="92500" lnSpcReduction="20000"/>
          </a:bodyPr>
          <a:lstStyle/>
          <a:p>
            <a:r>
              <a:rPr lang="es-ES" dirty="0" smtClean="0"/>
              <a:t>Partes internas de una computadora</a:t>
            </a:r>
          </a:p>
          <a:p>
            <a:r>
              <a:rPr lang="es-ES" b="1" dirty="0" smtClean="0"/>
              <a:t>Placa base</a:t>
            </a:r>
            <a:r>
              <a:rPr lang="es-ES" dirty="0" smtClean="0"/>
              <a:t> o tarjeta madre</a:t>
            </a:r>
          </a:p>
          <a:p>
            <a:r>
              <a:rPr lang="es-ES" b="1" dirty="0" smtClean="0"/>
              <a:t>Procesador</a:t>
            </a:r>
            <a:r>
              <a:rPr lang="es-ES" dirty="0" smtClean="0"/>
              <a:t> (CPU)</a:t>
            </a:r>
          </a:p>
          <a:p>
            <a:r>
              <a:rPr lang="es-ES" b="1" dirty="0" smtClean="0"/>
              <a:t>Memoria RAM</a:t>
            </a:r>
            <a:endParaRPr lang="es-ES" dirty="0" smtClean="0"/>
          </a:p>
          <a:p>
            <a:r>
              <a:rPr lang="es-ES" b="1" dirty="0" smtClean="0"/>
              <a:t>Fuente de poder</a:t>
            </a:r>
            <a:r>
              <a:rPr lang="es-ES" dirty="0" smtClean="0"/>
              <a:t> o alimentación</a:t>
            </a:r>
          </a:p>
          <a:p>
            <a:r>
              <a:rPr lang="es-ES" b="1" dirty="0" smtClean="0"/>
              <a:t>Tarjeta de video</a:t>
            </a:r>
            <a:endParaRPr lang="es-ES" dirty="0" smtClean="0"/>
          </a:p>
          <a:p>
            <a:r>
              <a:rPr lang="es-ES" b="1" dirty="0" smtClean="0"/>
              <a:t>Almacenamiento</a:t>
            </a:r>
            <a:r>
              <a:rPr lang="es-ES" dirty="0" smtClean="0"/>
              <a:t> (disco duro, SSD)</a:t>
            </a:r>
          </a:p>
          <a:p>
            <a:r>
              <a:rPr lang="es-ES" b="1" dirty="0" smtClean="0"/>
              <a:t>Ventiladores</a:t>
            </a:r>
            <a:r>
              <a:rPr lang="es-ES" dirty="0" smtClean="0"/>
              <a:t> o disipadores de calor</a:t>
            </a:r>
          </a:p>
          <a:p>
            <a:r>
              <a:rPr lang="es-ES" b="1" dirty="0" smtClean="0"/>
              <a:t>Cables de datos</a:t>
            </a:r>
            <a:endParaRPr lang="es-ES" dirty="0" smtClean="0"/>
          </a:p>
          <a:p>
            <a:r>
              <a:rPr lang="es-ES" b="1" dirty="0" smtClean="0"/>
              <a:t>Tarjetas de expansión</a:t>
            </a:r>
            <a:r>
              <a:rPr lang="es-ES" dirty="0" smtClean="0"/>
              <a:t> (red, sonido, etc.) </a:t>
            </a:r>
          </a:p>
          <a:p>
            <a:endParaRPr lang="es-GT" dirty="0"/>
          </a:p>
        </p:txBody>
      </p:sp>
    </p:spTree>
    <p:extLst>
      <p:ext uri="{BB962C8B-B14F-4D97-AF65-F5344CB8AC3E}">
        <p14:creationId xmlns:p14="http://schemas.microsoft.com/office/powerpoint/2010/main" val="64564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path" presetSubtype="0" accel="50000" decel="50000" fill="hold" grpId="0"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6" dur="2000" fill="hold"/>
                                        <p:tgtEl>
                                          <p:spTgt spid="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5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5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5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fade">
                                      <p:cBhvr>
                                        <p:cTn id="46" dur="500"/>
                                        <p:tgtEl>
                                          <p:spTgt spid="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fade">
                                      <p:cBhvr>
                                        <p:cTn id="51" dur="500"/>
                                        <p:tgtEl>
                                          <p:spTgt spid="3">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Effect transition="in" filter="fade">
                                      <p:cBhvr>
                                        <p:cTn id="5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Placa base o tarjeta madre</a:t>
            </a:r>
            <a:endParaRPr lang="es-GT" dirty="0"/>
          </a:p>
        </p:txBody>
      </p:sp>
      <p:sp>
        <p:nvSpPr>
          <p:cNvPr id="3" name="Marcador de contenido 2"/>
          <p:cNvSpPr>
            <a:spLocks noGrp="1"/>
          </p:cNvSpPr>
          <p:nvPr>
            <p:ph idx="1"/>
          </p:nvPr>
        </p:nvSpPr>
        <p:spPr/>
        <p:txBody>
          <a:bodyPr/>
          <a:lstStyle/>
          <a:p>
            <a:endParaRPr lang="es-ES" dirty="0" smtClean="0">
              <a:effectLst/>
            </a:endParaRPr>
          </a:p>
          <a:p>
            <a:r>
              <a:rPr lang="es-ES" sz="2400" dirty="0" smtClean="0"/>
              <a:t>son términos sinónimos que se refieren a la placa de circuito impreso principal de una computadora, la cual conecta y permite la comunicación entre todos sus componentes internos como el procesador (CPU), la memoria RAM y la tarjeta de video (GPU). Ambas palabras se refieren al mismo componente esencial que actúa como el "sistema nervioso" del equipo.</a:t>
            </a:r>
            <a:r>
              <a:rPr lang="es-ES" dirty="0" smtClean="0"/>
              <a:t> </a:t>
            </a:r>
            <a:endParaRPr lang="es-GT" dirty="0"/>
          </a:p>
        </p:txBody>
      </p:sp>
      <p:pic>
        <p:nvPicPr>
          <p:cNvPr id="4" name="Imagen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317781" y="4261391"/>
            <a:ext cx="3556438" cy="2050509"/>
          </a:xfrm>
          <a:prstGeom prst="rect">
            <a:avLst/>
          </a:prstGeom>
        </p:spPr>
      </p:pic>
    </p:spTree>
    <p:extLst>
      <p:ext uri="{BB962C8B-B14F-4D97-AF65-F5344CB8AC3E}">
        <p14:creationId xmlns:p14="http://schemas.microsoft.com/office/powerpoint/2010/main" val="2147432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path" presetSubtype="0" accel="50000" decel="50000" fill="hold" grpId="0" nodeType="clickEffect">
                                  <p:stCondLst>
                                    <p:cond delay="0"/>
                                  </p:stCondLst>
                                  <p:childTnLst>
                                    <p:animMotion origin="layout" path="M 0 0 L 0.067 0.04 C 0.081 0.049 0.102 0.054 0.124 0.054 C 0.149 0.054 0.169 0.049 0.183 0.04 L 0.25 0 E" pathEditMode="relative" ptsTypes="">
                                      <p:cBhvr>
                                        <p:cTn id="6" dur="2000" fill="hold"/>
                                        <p:tgtEl>
                                          <p:spTgt spid="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1000"/>
                                        <p:tgtEl>
                                          <p:spTgt spid="3">
                                            <p:txEl>
                                              <p:pRg st="1" end="1"/>
                                            </p:txEl>
                                          </p:spTgt>
                                        </p:tgtEl>
                                      </p:cBhvr>
                                    </p:animEffect>
                                    <p:anim calcmode="lin" valueType="num">
                                      <p:cBhvr>
                                        <p:cTn id="1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xit" presetSubtype="0" fill="hold" nodeType="clickEffect">
                                  <p:stCondLst>
                                    <p:cond delay="0"/>
                                  </p:stCondLst>
                                  <p:childTnLst>
                                    <p:animEffect transition="out" filter="fade">
                                      <p:cBhvr>
                                        <p:cTn id="17" dur="500"/>
                                        <p:tgtEl>
                                          <p:spTgt spid="4"/>
                                        </p:tgtEl>
                                      </p:cBhvr>
                                    </p:animEffect>
                                    <p:set>
                                      <p:cBhvr>
                                        <p:cTn id="18"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Procesador (CPU)</a:t>
            </a:r>
            <a:endParaRPr lang="es-GT" dirty="0"/>
          </a:p>
        </p:txBody>
      </p:sp>
      <p:sp>
        <p:nvSpPr>
          <p:cNvPr id="3" name="Marcador de contenido 2"/>
          <p:cNvSpPr>
            <a:spLocks noGrp="1"/>
          </p:cNvSpPr>
          <p:nvPr>
            <p:ph idx="1"/>
          </p:nvPr>
        </p:nvSpPr>
        <p:spPr/>
        <p:txBody>
          <a:bodyPr/>
          <a:lstStyle/>
          <a:p>
            <a:r>
              <a:rPr lang="es-ES" sz="2400" dirty="0" smtClean="0"/>
              <a:t>Un CPU, o procesador, es el "cerebro" de un computador que se encarga de ejecutar instrucciones, realizar cálculos y gestionar las funciones operativas del sistema. Se compone de la Unidad de Control (CU), la Unidad Aritmética/Lógica (ALU) y los registros. Sus características clave incluyen la frecuencia de reloj (velocidad), el número de núcleos y hilos, el consumo de energía y la memoria caché, que influyen directamente en su rendimiento y capacidad de multitarea. </a:t>
            </a:r>
          </a:p>
          <a:p>
            <a:endParaRPr lang="es-GT" dirty="0"/>
          </a:p>
        </p:txBody>
      </p:sp>
      <p:pic>
        <p:nvPicPr>
          <p:cNvPr id="4" name="Imagen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flipV="1">
            <a:off x="4179346" y="4247477"/>
            <a:ext cx="3157369" cy="1578685"/>
          </a:xfrm>
          <a:prstGeom prst="rect">
            <a:avLst/>
          </a:prstGeom>
        </p:spPr>
      </p:pic>
    </p:spTree>
    <p:extLst>
      <p:ext uri="{BB962C8B-B14F-4D97-AF65-F5344CB8AC3E}">
        <p14:creationId xmlns:p14="http://schemas.microsoft.com/office/powerpoint/2010/main" val="1110796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path" presetSubtype="0" accel="50000" decel="50000" fill="hold" grpId="0" nodeType="clickEffect">
                                  <p:stCondLst>
                                    <p:cond delay="0"/>
                                  </p:stCondLst>
                                  <p:childTnLst>
                                    <p:animMotion origin="layout" path="M 0 0 C 0.069 0 0.125 0.056 0.125 0.125 C 0.125 0.194 0.069 0.25 0 0.25 C -0.069 0.25 -0.125 0.194 -0.125 0.125 C -0.125 0.056 -0.069 0 0 0 Z" pathEditMode="relative" ptsTypes="">
                                      <p:cBhvr>
                                        <p:cTn id="6" dur="2000" fill="hold"/>
                                        <p:tgtEl>
                                          <p:spTgt spid="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7" presetClass="emph" presetSubtype="0" fill="remove" nodeType="clickEffect">
                                  <p:stCondLst>
                                    <p:cond delay="0"/>
                                  </p:stCondLst>
                                  <p:childTnLst>
                                    <p:animClr clrSpc="rgb" dir="cw">
                                      <p:cBhvr override="childStyle">
                                        <p:cTn id="15" dur="250" autoRev="1" fill="remove"/>
                                        <p:tgtEl>
                                          <p:spTgt spid="4"/>
                                        </p:tgtEl>
                                        <p:attrNameLst>
                                          <p:attrName>style.color</p:attrName>
                                        </p:attrNameLst>
                                      </p:cBhvr>
                                      <p:to>
                                        <a:schemeClr val="bg1"/>
                                      </p:to>
                                    </p:animClr>
                                    <p:animClr clrSpc="rgb" dir="cw">
                                      <p:cBhvr>
                                        <p:cTn id="16" dur="250" autoRev="1" fill="remove"/>
                                        <p:tgtEl>
                                          <p:spTgt spid="4"/>
                                        </p:tgtEl>
                                        <p:attrNameLst>
                                          <p:attrName>fillcolor</p:attrName>
                                        </p:attrNameLst>
                                      </p:cBhvr>
                                      <p:to>
                                        <a:schemeClr val="bg1"/>
                                      </p:to>
                                    </p:animClr>
                                    <p:set>
                                      <p:cBhvr>
                                        <p:cTn id="17" dur="250" autoRev="1" fill="remove"/>
                                        <p:tgtEl>
                                          <p:spTgt spid="4"/>
                                        </p:tgtEl>
                                        <p:attrNameLst>
                                          <p:attrName>fill.type</p:attrName>
                                        </p:attrNameLst>
                                      </p:cBhvr>
                                      <p:to>
                                        <p:strVal val="solid"/>
                                      </p:to>
                                    </p:set>
                                    <p:set>
                                      <p:cBhvr>
                                        <p:cTn id="18" dur="250" autoRev="1" fill="remove"/>
                                        <p:tgtEl>
                                          <p:spTgt spid="4"/>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Memoria RAM</a:t>
            </a:r>
            <a:endParaRPr lang="es-GT" dirty="0"/>
          </a:p>
        </p:txBody>
      </p:sp>
      <p:sp>
        <p:nvSpPr>
          <p:cNvPr id="3" name="Marcador de contenido 2"/>
          <p:cNvSpPr>
            <a:spLocks noGrp="1"/>
          </p:cNvSpPr>
          <p:nvPr>
            <p:ph idx="1"/>
          </p:nvPr>
        </p:nvSpPr>
        <p:spPr>
          <a:xfrm>
            <a:off x="1236232" y="1507098"/>
            <a:ext cx="10515600" cy="4351338"/>
          </a:xfrm>
        </p:spPr>
        <p:txBody>
          <a:bodyPr/>
          <a:lstStyle/>
          <a:p>
            <a:r>
              <a:rPr lang="es-ES" dirty="0" smtClean="0"/>
              <a:t>Una memoria RAM es un tipo de memoria de acceso aleatorio (</a:t>
            </a:r>
            <a:r>
              <a:rPr lang="es-ES" dirty="0" err="1" smtClean="0"/>
              <a:t>Random</a:t>
            </a:r>
            <a:r>
              <a:rPr lang="es-ES" dirty="0" smtClean="0"/>
              <a:t> Access </a:t>
            </a:r>
            <a:r>
              <a:rPr lang="es-ES" dirty="0" err="1" smtClean="0"/>
              <a:t>Memory</a:t>
            </a:r>
            <a:r>
              <a:rPr lang="es-ES" dirty="0" smtClean="0"/>
              <a:t>) que almacena temporalmente datos e instrucciones para que el procesador pueda acceder a ellos rápidamente. Es una memoria volátil, lo que significa que su contenido se borra cuando se apaga el ordenador. </a:t>
            </a:r>
          </a:p>
          <a:p>
            <a:endParaRPr lang="es-GT" dirty="0"/>
          </a:p>
        </p:txBody>
      </p:sp>
      <p:pic>
        <p:nvPicPr>
          <p:cNvPr id="4" name="Imagen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flipV="1">
            <a:off x="4082527" y="3978537"/>
            <a:ext cx="2834640" cy="1417320"/>
          </a:xfrm>
          <a:prstGeom prst="rect">
            <a:avLst/>
          </a:prstGeom>
        </p:spPr>
      </p:pic>
    </p:spTree>
    <p:extLst>
      <p:ext uri="{BB962C8B-B14F-4D97-AF65-F5344CB8AC3E}">
        <p14:creationId xmlns:p14="http://schemas.microsoft.com/office/powerpoint/2010/main" val="4158569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path" presetSubtype="0" accel="50000" decel="50000" fill="hold" grpId="0" nodeType="clickEffect">
                                  <p:stCondLst>
                                    <p:cond delay="0"/>
                                  </p:stCondLst>
                                  <p:childTnLst>
                                    <p:animMotion origin="layout" path="M 0 0 L 0.067 0.04 C 0.081 0.049 0.102 0.054 0.124 0.054 C 0.149 0.054 0.169 0.049 0.183 0.04 L 0.25 0 E" pathEditMode="relative" ptsTypes="">
                                      <p:cBhvr>
                                        <p:cTn id="6" dur="2000" fill="hold"/>
                                        <p:tgtEl>
                                          <p:spTgt spid="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8" presetClass="emph" presetSubtype="0" fill="hold" nodeType="clickEffect">
                                  <p:stCondLst>
                                    <p:cond delay="0"/>
                                  </p:stCondLst>
                                  <p:childTnLst>
                                    <p:animRot by="21600000">
                                      <p:cBhvr>
                                        <p:cTn id="15"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Tarjeta grafica (GPU) </a:t>
            </a:r>
            <a:endParaRPr lang="es-GT" dirty="0"/>
          </a:p>
        </p:txBody>
      </p:sp>
      <p:sp>
        <p:nvSpPr>
          <p:cNvPr id="3" name="Marcador de contenido 2"/>
          <p:cNvSpPr>
            <a:spLocks noGrp="1"/>
          </p:cNvSpPr>
          <p:nvPr>
            <p:ph idx="1"/>
          </p:nvPr>
        </p:nvSpPr>
        <p:spPr/>
        <p:txBody>
          <a:bodyPr/>
          <a:lstStyle/>
          <a:p>
            <a:r>
              <a:rPr lang="es-ES" sz="2400" dirty="0" smtClean="0"/>
              <a:t>Una tarjeta gráfica es un componente de hardware que </a:t>
            </a:r>
            <a:r>
              <a:rPr lang="es-ES" sz="2400" dirty="0" err="1" smtClean="0"/>
              <a:t>renderiza</a:t>
            </a:r>
            <a:r>
              <a:rPr lang="es-ES" sz="2400" dirty="0" smtClean="0"/>
              <a:t> y muestra imágenes, videos y animaciones en un monitor. La GPU (Unidad de Procesamiento Gráfico) es el procesador principal dentro de la tarjeta gráfica, diseñado para realizar cálculos gráficos complejos, aligerando la carga de la CPU. En resumen, la GPU es el "cerebro" para los gráficos y la tarjeta gráfica es el dispositivo que integra la GPU, junto con otros componentes como la VRAM (memoria de video), para procesar y sacar esas imágenes a la pantalla.</a:t>
            </a:r>
            <a:r>
              <a:rPr lang="es-ES" dirty="0" smtClean="0"/>
              <a:t> </a:t>
            </a:r>
          </a:p>
          <a:p>
            <a:endParaRPr lang="es-GT" dirty="0"/>
          </a:p>
        </p:txBody>
      </p:sp>
      <p:pic>
        <p:nvPicPr>
          <p:cNvPr id="4" name="Imagen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654271" y="4329103"/>
            <a:ext cx="2649711" cy="2216925"/>
          </a:xfrm>
          <a:prstGeom prst="rect">
            <a:avLst/>
          </a:prstGeom>
        </p:spPr>
      </p:pic>
    </p:spTree>
    <p:extLst>
      <p:ext uri="{BB962C8B-B14F-4D97-AF65-F5344CB8AC3E}">
        <p14:creationId xmlns:p14="http://schemas.microsoft.com/office/powerpoint/2010/main" val="4104584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path" presetSubtype="0" accel="50000" decel="50000" fill="hold" grpId="0" nodeType="clickEffect">
                                  <p:stCondLst>
                                    <p:cond delay="0"/>
                                  </p:stCondLst>
                                  <p:childTnLst>
                                    <p:animMotion origin="layout" path="M 0 0 C 0.069 0 0.125 0.056 0.125 0.125 C 0.125 0.194 0.069 0.25 0 0.25 C -0.069 0.25 -0.125 0.194 -0.125 0.125 C -0.125 0.056 -0.069 0 0 0 Z" pathEditMode="relative" ptsTypes="">
                                      <p:cBhvr>
                                        <p:cTn id="6" dur="2000" fill="hold"/>
                                        <p:tgtEl>
                                          <p:spTgt spid="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30" presetClass="emph" presetSubtype="0" fill="hold" nodeType="clickEffect">
                                  <p:stCondLst>
                                    <p:cond delay="0"/>
                                  </p:stCondLst>
                                  <p:childTnLst>
                                    <p:animClr clrSpc="hsl" dir="cw">
                                      <p:cBhvr override="childStyle">
                                        <p:cTn id="15" dur="500" fill="hold"/>
                                        <p:tgtEl>
                                          <p:spTgt spid="4"/>
                                        </p:tgtEl>
                                        <p:attrNameLst>
                                          <p:attrName>style.color</p:attrName>
                                        </p:attrNameLst>
                                      </p:cBhvr>
                                      <p:by>
                                        <p:hsl h="0" s="12549" l="25098"/>
                                      </p:by>
                                    </p:animClr>
                                    <p:animClr clrSpc="hsl" dir="cw">
                                      <p:cBhvr>
                                        <p:cTn id="16" dur="500" fill="hold"/>
                                        <p:tgtEl>
                                          <p:spTgt spid="4"/>
                                        </p:tgtEl>
                                        <p:attrNameLst>
                                          <p:attrName>fillcolor</p:attrName>
                                        </p:attrNameLst>
                                      </p:cBhvr>
                                      <p:by>
                                        <p:hsl h="0" s="12549" l="25098"/>
                                      </p:by>
                                    </p:animClr>
                                    <p:animClr clrSpc="hsl" dir="cw">
                                      <p:cBhvr>
                                        <p:cTn id="17" dur="500" fill="hold"/>
                                        <p:tgtEl>
                                          <p:spTgt spid="4"/>
                                        </p:tgtEl>
                                        <p:attrNameLst>
                                          <p:attrName>stroke.color</p:attrName>
                                        </p:attrNameLst>
                                      </p:cBhvr>
                                      <p:by>
                                        <p:hsl h="0" s="12549" l="25098"/>
                                      </p:by>
                                    </p:animClr>
                                    <p:set>
                                      <p:cBhvr>
                                        <p:cTn id="18" dur="500" fill="hold"/>
                                        <p:tgtEl>
                                          <p:spTgt spid="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Disco duro</a:t>
            </a:r>
            <a:endParaRPr lang="es-GT" dirty="0"/>
          </a:p>
        </p:txBody>
      </p:sp>
      <p:sp>
        <p:nvSpPr>
          <p:cNvPr id="3" name="Marcador de contenido 2"/>
          <p:cNvSpPr>
            <a:spLocks noGrp="1"/>
          </p:cNvSpPr>
          <p:nvPr>
            <p:ph idx="1"/>
          </p:nvPr>
        </p:nvSpPr>
        <p:spPr/>
        <p:txBody>
          <a:bodyPr/>
          <a:lstStyle/>
          <a:p>
            <a:r>
              <a:rPr lang="es-ES" dirty="0" smtClean="0"/>
              <a:t>Un disco duro o disco rígido es un </a:t>
            </a:r>
            <a:r>
              <a:rPr lang="es-ES" b="1" dirty="0" smtClean="0"/>
              <a:t>dispositivo de almacenamiento de datos no volátil que emplea un sistema de grabación magnética para almacenar datos digitales de forma rápida y segura</a:t>
            </a:r>
            <a:r>
              <a:rPr lang="es-ES" dirty="0" smtClean="0"/>
              <a:t>. También se le conoce como </a:t>
            </a:r>
            <a:r>
              <a:rPr lang="es-ES" dirty="0" err="1" smtClean="0"/>
              <a:t>Hard</a:t>
            </a:r>
            <a:r>
              <a:rPr lang="es-ES" dirty="0" smtClean="0"/>
              <a:t> Disk Drive o por su acrónimo HDD.</a:t>
            </a:r>
            <a:endParaRPr lang="es-GT" dirty="0"/>
          </a:p>
        </p:txBody>
      </p:sp>
      <p:pic>
        <p:nvPicPr>
          <p:cNvPr id="4" name="Imagen 3"/>
          <p:cNvPicPr>
            <a:picLocks noChangeAspect="1"/>
          </p:cNvPicPr>
          <p:nvPr/>
        </p:nvPicPr>
        <p:blipFill>
          <a:blip r:embed="rId2"/>
          <a:stretch>
            <a:fillRect/>
          </a:stretch>
        </p:blipFill>
        <p:spPr>
          <a:xfrm>
            <a:off x="4231117" y="3820534"/>
            <a:ext cx="2933700" cy="1562100"/>
          </a:xfrm>
          <a:prstGeom prst="rect">
            <a:avLst/>
          </a:prstGeom>
        </p:spPr>
      </p:pic>
    </p:spTree>
    <p:extLst>
      <p:ext uri="{BB962C8B-B14F-4D97-AF65-F5344CB8AC3E}">
        <p14:creationId xmlns:p14="http://schemas.microsoft.com/office/powerpoint/2010/main" val="2165368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path" presetSubtype="0" accel="50000" decel="50000" fill="hold" grpId="0"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6" dur="2000" fill="hold"/>
                                        <p:tgtEl>
                                          <p:spTgt spid="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nodeType="clickEffect">
                                  <p:stCondLst>
                                    <p:cond delay="0"/>
                                  </p:stCondLst>
                                  <p:childTnLst>
                                    <p:animEffect transition="out" filter="fade">
                                      <p:cBhvr>
                                        <p:cTn id="15" dur="500"/>
                                        <p:tgtEl>
                                          <p:spTgt spid="4"/>
                                        </p:tgtEl>
                                      </p:cBhvr>
                                    </p:animEffect>
                                    <p:set>
                                      <p:cBhvr>
                                        <p:cTn id="16"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externas</a:t>
            </a:r>
            <a:endParaRPr lang="es-GT" dirty="0"/>
          </a:p>
        </p:txBody>
      </p:sp>
      <p:sp>
        <p:nvSpPr>
          <p:cNvPr id="4" name="Rectangle 1"/>
          <p:cNvSpPr>
            <a:spLocks noGrp="1" noChangeArrowheads="1"/>
          </p:cNvSpPr>
          <p:nvPr>
            <p:ph idx="1"/>
          </p:nvPr>
        </p:nvSpPr>
        <p:spPr bwMode="auto">
          <a:xfrm>
            <a:off x="838200" y="2339300"/>
            <a:ext cx="3114955" cy="3323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2400" b="1" i="0" u="none" strike="noStrike" cap="none" normalizeH="0" baseline="0" dirty="0" smtClean="0">
                <a:ln>
                  <a:noFill/>
                </a:ln>
                <a:solidFill>
                  <a:schemeClr val="tx1"/>
                </a:solidFill>
                <a:effectLst/>
                <a:latin typeface="Arial" panose="020B0604020202020204" pitchFamily="34" charset="0"/>
              </a:rPr>
              <a:t>Monitor</a:t>
            </a:r>
            <a:endParaRPr kumimoji="0" lang="es-GT" altLang="es-GT" sz="2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2400" b="1" i="0" u="none" strike="noStrike" cap="none" normalizeH="0" baseline="0" dirty="0" smtClean="0">
                <a:ln>
                  <a:noFill/>
                </a:ln>
                <a:solidFill>
                  <a:schemeClr val="tx1"/>
                </a:solidFill>
                <a:effectLst/>
                <a:latin typeface="Arial" panose="020B0604020202020204" pitchFamily="34" charset="0"/>
              </a:rPr>
              <a:t>Teclado</a:t>
            </a:r>
            <a:endParaRPr kumimoji="0" lang="es-GT" altLang="es-GT" sz="2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2400" b="1" i="0" u="none" strike="noStrike" cap="none" normalizeH="0" baseline="0" dirty="0" smtClean="0">
                <a:ln>
                  <a:noFill/>
                </a:ln>
                <a:solidFill>
                  <a:schemeClr val="tx1"/>
                </a:solidFill>
                <a:effectLst/>
                <a:latin typeface="Arial" panose="020B0604020202020204" pitchFamily="34" charset="0"/>
              </a:rPr>
              <a:t>Mouse</a:t>
            </a:r>
            <a:endParaRPr lang="es-GT" altLang="es-GT" sz="2400"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2400" b="0" i="0" u="none" strike="noStrike" cap="none" normalizeH="0" baseline="0" dirty="0" smtClean="0">
                <a:ln>
                  <a:noFill/>
                </a:ln>
                <a:solidFill>
                  <a:schemeClr val="tx1"/>
                </a:solidFill>
                <a:effectLst/>
                <a:latin typeface="Arial" panose="020B0604020202020204" pitchFamily="34" charset="0"/>
              </a:rPr>
              <a:t> </a:t>
            </a:r>
            <a:r>
              <a:rPr kumimoji="0" lang="es-GT" altLang="es-GT" sz="2400" b="1" i="0" u="none" strike="noStrike" cap="none" normalizeH="0" baseline="0" dirty="0" smtClean="0">
                <a:ln>
                  <a:noFill/>
                </a:ln>
                <a:solidFill>
                  <a:schemeClr val="tx1"/>
                </a:solidFill>
                <a:effectLst/>
                <a:latin typeface="Arial" panose="020B0604020202020204" pitchFamily="34" charset="0"/>
              </a:rPr>
              <a:t>Altavoces/Bocinas</a:t>
            </a:r>
            <a:endParaRPr kumimoji="0" lang="es-GT" altLang="es-GT" sz="2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2400" b="1" i="0" u="none" strike="noStrike" cap="none" normalizeH="0" baseline="0" dirty="0" smtClean="0">
                <a:ln>
                  <a:noFill/>
                </a:ln>
                <a:solidFill>
                  <a:schemeClr val="tx1"/>
                </a:solidFill>
                <a:effectLst/>
                <a:latin typeface="Arial" panose="020B0604020202020204" pitchFamily="34" charset="0"/>
              </a:rPr>
              <a:t>Impresora</a:t>
            </a:r>
            <a:endParaRPr kumimoji="0" lang="es-GT" altLang="es-GT" sz="2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2400" b="1" i="0" u="none" strike="noStrike" cap="none" normalizeH="0" baseline="0" dirty="0" smtClean="0">
                <a:ln>
                  <a:noFill/>
                </a:ln>
                <a:solidFill>
                  <a:schemeClr val="tx1"/>
                </a:solidFill>
                <a:effectLst/>
                <a:latin typeface="Arial" panose="020B0604020202020204" pitchFamily="34" charset="0"/>
              </a:rPr>
              <a:t>Escáner</a:t>
            </a:r>
            <a:endParaRPr kumimoji="0" lang="es-GT" altLang="es-GT" sz="2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2400" b="1" i="0" u="none" strike="noStrike" cap="none" normalizeH="0" baseline="0" dirty="0" smtClean="0">
                <a:ln>
                  <a:noFill/>
                </a:ln>
                <a:solidFill>
                  <a:schemeClr val="tx1"/>
                </a:solidFill>
                <a:effectLst/>
                <a:latin typeface="Arial" panose="020B0604020202020204" pitchFamily="34" charset="0"/>
              </a:rPr>
              <a:t>Cámara web</a:t>
            </a:r>
            <a:endParaRPr kumimoji="0" lang="es-GT" altLang="es-GT" sz="2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2400" b="1" i="0" u="none" strike="noStrike" cap="none" normalizeH="0" baseline="0" dirty="0" smtClean="0">
                <a:ln>
                  <a:noFill/>
                </a:ln>
                <a:solidFill>
                  <a:schemeClr val="tx1"/>
                </a:solidFill>
                <a:effectLst/>
                <a:latin typeface="Arial" panose="020B0604020202020204" pitchFamily="34" charset="0"/>
              </a:rPr>
              <a:t>Gabinete/Carcasa</a:t>
            </a:r>
            <a:r>
              <a:rPr kumimoji="0" lang="es-GT" altLang="es-GT" sz="18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GT" altLang="es-GT"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92186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4">
                                            <p:txEl>
                                              <p:pRg st="0" end="0"/>
                                            </p:txEl>
                                          </p:spTgt>
                                        </p:tgtEl>
                                      </p:cBhvr>
                                    </p:animEffect>
                                    <p:set>
                                      <p:cBhvr>
                                        <p:cTn id="12" dur="1" fill="hold">
                                          <p:stCondLst>
                                            <p:cond delay="499"/>
                                          </p:stCondLst>
                                        </p:cTn>
                                        <p:tgtEl>
                                          <p:spTgt spid="4">
                                            <p:txEl>
                                              <p:pRg st="0" end="0"/>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4">
                                            <p:txEl>
                                              <p:pRg st="1" end="1"/>
                                            </p:txEl>
                                          </p:spTgt>
                                        </p:tgtEl>
                                      </p:cBhvr>
                                    </p:animEffect>
                                    <p:set>
                                      <p:cBhvr>
                                        <p:cTn id="17" dur="1" fill="hold">
                                          <p:stCondLst>
                                            <p:cond delay="499"/>
                                          </p:stCondLst>
                                        </p:cTn>
                                        <p:tgtEl>
                                          <p:spTgt spid="4">
                                            <p:txEl>
                                              <p:pRg st="1" end="1"/>
                                            </p:txEl>
                                          </p:spTgt>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4">
                                            <p:txEl>
                                              <p:pRg st="2" end="2"/>
                                            </p:txEl>
                                          </p:spTgt>
                                        </p:tgtEl>
                                      </p:cBhvr>
                                    </p:animEffect>
                                    <p:set>
                                      <p:cBhvr>
                                        <p:cTn id="22" dur="1" fill="hold">
                                          <p:stCondLst>
                                            <p:cond delay="499"/>
                                          </p:stCondLst>
                                        </p:cTn>
                                        <p:tgtEl>
                                          <p:spTgt spid="4">
                                            <p:txEl>
                                              <p:pRg st="2" end="2"/>
                                            </p:txEl>
                                          </p:spTgt>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4">
                                            <p:txEl>
                                              <p:pRg st="3" end="3"/>
                                            </p:txEl>
                                          </p:spTgt>
                                        </p:tgtEl>
                                      </p:cBhvr>
                                    </p:animEffect>
                                    <p:set>
                                      <p:cBhvr>
                                        <p:cTn id="27" dur="1" fill="hold">
                                          <p:stCondLst>
                                            <p:cond delay="499"/>
                                          </p:stCondLst>
                                        </p:cTn>
                                        <p:tgtEl>
                                          <p:spTgt spid="4">
                                            <p:txEl>
                                              <p:pRg st="3" end="3"/>
                                            </p:txEl>
                                          </p:spTgt>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0" nodeType="clickEffect">
                                  <p:stCondLst>
                                    <p:cond delay="0"/>
                                  </p:stCondLst>
                                  <p:childTnLst>
                                    <p:animEffect transition="out" filter="fade">
                                      <p:cBhvr>
                                        <p:cTn id="31" dur="500"/>
                                        <p:tgtEl>
                                          <p:spTgt spid="4">
                                            <p:txEl>
                                              <p:pRg st="4" end="4"/>
                                            </p:txEl>
                                          </p:spTgt>
                                        </p:tgtEl>
                                      </p:cBhvr>
                                    </p:animEffect>
                                    <p:set>
                                      <p:cBhvr>
                                        <p:cTn id="32" dur="1" fill="hold">
                                          <p:stCondLst>
                                            <p:cond delay="499"/>
                                          </p:stCondLst>
                                        </p:cTn>
                                        <p:tgtEl>
                                          <p:spTgt spid="4">
                                            <p:txEl>
                                              <p:pRg st="4" end="4"/>
                                            </p:txEl>
                                          </p:spTgt>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4">
                                            <p:txEl>
                                              <p:pRg st="5" end="5"/>
                                            </p:txEl>
                                          </p:spTgt>
                                        </p:tgtEl>
                                      </p:cBhvr>
                                    </p:animEffect>
                                    <p:set>
                                      <p:cBhvr>
                                        <p:cTn id="37" dur="1" fill="hold">
                                          <p:stCondLst>
                                            <p:cond delay="499"/>
                                          </p:stCondLst>
                                        </p:cTn>
                                        <p:tgtEl>
                                          <p:spTgt spid="4">
                                            <p:txEl>
                                              <p:pRg st="5" end="5"/>
                                            </p:txEl>
                                          </p:spTgt>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grpId="0" nodeType="clickEffect">
                                  <p:stCondLst>
                                    <p:cond delay="0"/>
                                  </p:stCondLst>
                                  <p:childTnLst>
                                    <p:animEffect transition="out" filter="fade">
                                      <p:cBhvr>
                                        <p:cTn id="41" dur="500"/>
                                        <p:tgtEl>
                                          <p:spTgt spid="4">
                                            <p:txEl>
                                              <p:pRg st="6" end="6"/>
                                            </p:txEl>
                                          </p:spTgt>
                                        </p:tgtEl>
                                      </p:cBhvr>
                                    </p:animEffect>
                                    <p:set>
                                      <p:cBhvr>
                                        <p:cTn id="42" dur="1" fill="hold">
                                          <p:stCondLst>
                                            <p:cond delay="499"/>
                                          </p:stCondLst>
                                        </p:cTn>
                                        <p:tgtEl>
                                          <p:spTgt spid="4">
                                            <p:txEl>
                                              <p:pRg st="6" end="6"/>
                                            </p:txEl>
                                          </p:spTgt>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0" nodeType="clickEffect">
                                  <p:stCondLst>
                                    <p:cond delay="0"/>
                                  </p:stCondLst>
                                  <p:childTnLst>
                                    <p:animEffect transition="out" filter="fade">
                                      <p:cBhvr>
                                        <p:cTn id="46" dur="500"/>
                                        <p:tgtEl>
                                          <p:spTgt spid="4">
                                            <p:txEl>
                                              <p:pRg st="7" end="7"/>
                                            </p:txEl>
                                          </p:spTgt>
                                        </p:tgtEl>
                                      </p:cBhvr>
                                    </p:animEffect>
                                    <p:set>
                                      <p:cBhvr>
                                        <p:cTn id="47" dur="1" fill="hold">
                                          <p:stCondLst>
                                            <p:cond delay="499"/>
                                          </p:stCondLst>
                                        </p:cTn>
                                        <p:tgtEl>
                                          <p:spTgt spid="4">
                                            <p:txEl>
                                              <p:pRg st="7" end="7"/>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783</Words>
  <Application>Microsoft Office PowerPoint</Application>
  <PresentationFormat>Panorámica</PresentationFormat>
  <Paragraphs>50</Paragraphs>
  <Slides>15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15</vt:i4>
      </vt:variant>
    </vt:vector>
  </HeadingPairs>
  <TitlesOfParts>
    <vt:vector size="19" baseType="lpstr">
      <vt:lpstr>Arial</vt:lpstr>
      <vt:lpstr>Calibri</vt:lpstr>
      <vt:lpstr>Calibri Light</vt:lpstr>
      <vt:lpstr>Tema de Office</vt:lpstr>
      <vt:lpstr>Instituto Nacional De Educación Diversificada INED Santa cruz naranjo, Santa Rosa</vt:lpstr>
      <vt:lpstr>Partes internas y externas de una computadora </vt:lpstr>
      <vt:lpstr>Partes internas</vt:lpstr>
      <vt:lpstr>Placa base o tarjeta madre</vt:lpstr>
      <vt:lpstr>Procesador (CPU)</vt:lpstr>
      <vt:lpstr>Memoria RAM</vt:lpstr>
      <vt:lpstr>Tarjeta grafica (GPU) </vt:lpstr>
      <vt:lpstr>Disco duro</vt:lpstr>
      <vt:lpstr>Partes externas</vt:lpstr>
      <vt:lpstr>Monitor </vt:lpstr>
      <vt:lpstr>Teclado </vt:lpstr>
      <vt:lpstr>Mouse </vt:lpstr>
      <vt:lpstr>Bocinas  </vt:lpstr>
      <vt:lpstr>Impresora </vt:lpstr>
      <vt:lpstr>Muchas gracias por haber visto mi presentación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Instituto Nacional De Educación Diversificada INED Santa cruz naranjo, Santa Rosa</dc:title>
  <dc:creator>GNet</dc:creator>
  <cp:lastModifiedBy>GNet</cp:lastModifiedBy>
  <cp:revision>7</cp:revision>
  <dcterms:created xsi:type="dcterms:W3CDTF">2025-10-28T14:13:38Z</dcterms:created>
  <dcterms:modified xsi:type="dcterms:W3CDTF">2025-10-28T14:55:54Z</dcterms:modified>
</cp:coreProperties>
</file>