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64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9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5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2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79D96F-322C-45F4-BC1D-265B7196339C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EEAB74-ECFD-402A-A6F0-5169C0C50E6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6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b="1" dirty="0" smtClean="0">
                <a:latin typeface="+mn-lt"/>
              </a:rPr>
              <a:t>Bajo Rendimiento de Notas Estudiantiles en la Actualidad</a:t>
            </a:r>
            <a:endParaRPr lang="en-US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Alumno: </a:t>
            </a:r>
            <a:r>
              <a:rPr lang="es-GT" dirty="0" err="1" smtClean="0"/>
              <a:t>Angel</a:t>
            </a:r>
            <a:r>
              <a:rPr lang="es-GT" dirty="0" smtClean="0"/>
              <a:t> Tuque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6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3322320" cy="4023360"/>
          </a:xfrm>
        </p:spPr>
        <p:txBody>
          <a:bodyPr/>
          <a:lstStyle/>
          <a:p>
            <a:r>
              <a:rPr lang="es-MX" b="1" dirty="0"/>
              <a:t>Competencias blandas:</a:t>
            </a:r>
            <a:r>
              <a:rPr lang="es-MX" dirty="0"/>
              <a:t> Más allá de las notas, se está redefiniendo el rendimiento educativo para incluir habilidades como la resiliencia, el pensamiento crítico y la creatividad. </a:t>
            </a:r>
          </a:p>
          <a:p>
            <a:endParaRPr lang="en-US" dirty="0"/>
          </a:p>
        </p:txBody>
      </p:sp>
      <p:pic>
        <p:nvPicPr>
          <p:cNvPr id="9218" name="Picture 2" descr="Icono de Habilidades blandas Flaticons Lineal Color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90" y="2029052"/>
            <a:ext cx="4059010" cy="40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30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Factores que influyen en el bajo rendimiento</a:t>
            </a:r>
            <a:endParaRPr lang="en-US" sz="4000" dirty="0"/>
          </a:p>
        </p:txBody>
      </p:sp>
      <p:pic>
        <p:nvPicPr>
          <p:cNvPr id="10244" name="Picture 4" descr="La dificultad en el lenguaje como factor del bajo rendimiento escolar by  evelyncarolinasierra on em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2912609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0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871720" cy="4023360"/>
          </a:xfrm>
        </p:spPr>
        <p:txBody>
          <a:bodyPr/>
          <a:lstStyle/>
          <a:p>
            <a:r>
              <a:rPr lang="es-MX" b="1" dirty="0"/>
              <a:t>Factores socioeconómicos:</a:t>
            </a:r>
            <a:r>
              <a:rPr lang="es-MX" dirty="0"/>
              <a:t> Existe una brecha significativa en el rendimiento entre estudiantes de recursos limitados y sus pares con mejores condiciones económicas.</a:t>
            </a:r>
          </a:p>
          <a:p>
            <a:endParaRPr lang="en-US" dirty="0"/>
          </a:p>
        </p:txBody>
      </p:sp>
      <p:pic>
        <p:nvPicPr>
          <p:cNvPr id="11266" name="Picture 2" descr="Imágenes de Factores economico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33" y="1845734"/>
            <a:ext cx="4127091" cy="41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44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224020" cy="4023360"/>
          </a:xfrm>
        </p:spPr>
        <p:txBody>
          <a:bodyPr/>
          <a:lstStyle/>
          <a:p>
            <a:r>
              <a:rPr lang="es-MX" b="1" dirty="0"/>
              <a:t>Factores socioemocionales:</a:t>
            </a:r>
            <a:r>
              <a:rPr lang="es-MX" dirty="0"/>
              <a:t> La ansiedad, la depresión y otros problemas conductuales pueden estar directamente relacionados con el bajo rendimiento, creando un ciclo vicioso.</a:t>
            </a:r>
          </a:p>
          <a:p>
            <a:endParaRPr lang="en-US" dirty="0"/>
          </a:p>
        </p:txBody>
      </p:sp>
      <p:pic>
        <p:nvPicPr>
          <p:cNvPr id="12290" name="Picture 2" descr="Qué son las habilidades socioemocionales? | AMA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61" y="2173393"/>
            <a:ext cx="49339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81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3423920" cy="4023360"/>
          </a:xfrm>
        </p:spPr>
        <p:txBody>
          <a:bodyPr/>
          <a:lstStyle/>
          <a:p>
            <a:r>
              <a:rPr lang="es-MX" b="1" dirty="0"/>
              <a:t>Factores pedagógicos:</a:t>
            </a:r>
            <a:r>
              <a:rPr lang="es-MX" dirty="0"/>
              <a:t> La metodología de enseñanza, los materiales educativos y la infraestructura también juegan un papel importante en el desempeño de los estudiantes. </a:t>
            </a:r>
          </a:p>
          <a:p>
            <a:endParaRPr lang="en-US" dirty="0"/>
          </a:p>
        </p:txBody>
      </p:sp>
      <p:pic>
        <p:nvPicPr>
          <p:cNvPr id="13314" name="Picture 2" descr="EEDUCART by Yendry Elizondo Cruz - Iss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47" y="1845734"/>
            <a:ext cx="3453405" cy="41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35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8080" y="1845734"/>
            <a:ext cx="10058400" cy="4023360"/>
          </a:xfrm>
        </p:spPr>
        <p:txBody>
          <a:bodyPr/>
          <a:lstStyle/>
          <a:p>
            <a:r>
              <a:rPr lang="es-GT" sz="7200" dirty="0" err="1" smtClean="0"/>
              <a:t>Analisis</a:t>
            </a:r>
            <a:endParaRPr lang="en-US" dirty="0"/>
          </a:p>
        </p:txBody>
      </p:sp>
      <p:pic>
        <p:nvPicPr>
          <p:cNvPr id="14338" name="Picture 2" descr="Concepto de análisis de datos de investigación de dibujos animados | Vector 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845734"/>
            <a:ext cx="4378325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27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Últimamente se ha visto que un montón de nosotros estamos bajando en las notas, y la verdad es que no es solo por “flojos”, como algunos dicen. Hay demasiadas cosas que afectan. Para empezar, está la cantidad de distracciones que tenemos encima: el celular, </a:t>
            </a:r>
            <a:r>
              <a:rPr lang="es-MX" dirty="0" err="1" smtClean="0"/>
              <a:t>TikTok</a:t>
            </a:r>
            <a:r>
              <a:rPr lang="es-MX" dirty="0" smtClean="0"/>
              <a:t>, WhatsApp, juegos, notificaciones cada dos minutos… es difícil mantenerse concentrado cuando todo alrededor jala tu atención.</a:t>
            </a:r>
          </a:p>
          <a:p>
            <a:r>
              <a:rPr lang="es-MX" dirty="0" smtClean="0"/>
              <a:t>A eso se le suma que después de la pandemia muchos quedamos con un desfase raro. Como que nos acostumbramos a estudiar diferente, a veces más relajado, otras veces con menos presión, y regresar al ritmo normal de clases presenciales costó más de lo que se esperaba. Y aunque ya pasó tiempo, todavía se nota que no todos lograron ajustarse del todo.</a:t>
            </a:r>
          </a:p>
          <a:p>
            <a:r>
              <a:rPr lang="es-MX" dirty="0" smtClean="0"/>
              <a:t>Otro punto es que algunas clases siguen siendo súper aburridas o muy teóricas, y uno termina escuchando pero sin entender o sin interés. Y no es que el profe tenga la culpa, sino que a veces el método no conecta con la forma en que aprendemos ahora. Encima de eso, muchos vienen cargando estrés, problemas en casa, cansancio o simplemente saturación por tareas y trabajos que se juntan.</a:t>
            </a:r>
          </a:p>
          <a:p>
            <a:r>
              <a:rPr lang="es-MX" dirty="0" smtClean="0"/>
              <a:t>También influye que algunos ya no tienen tanta motivación, porque sienten que aunque se esfuercen, no logran ver resultados rápidos. Eso desanima un montón. Y claro, cuando uno está desanimado, aprende menos y rinde peor.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54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/>
              <a:t>Bajo Rendimiento en Notas Estudiantiles en la Actualidad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125720" cy="4023360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El rendimiento estudiantil actual muestra una tendencia general a la baja, marcada por el impacto de la pandemia, especialmente en lectura y matemáticas, donde los resultados son peores que en la </a:t>
            </a:r>
            <a:r>
              <a:rPr lang="es-MX" dirty="0" err="1" smtClean="0"/>
              <a:t>prepandemia</a:t>
            </a:r>
            <a:r>
              <a:rPr lang="es-MX" dirty="0" smtClean="0"/>
              <a:t>. El bajo rendimiento se manifiesta en dificultades para leer comprensivamente, resolver problemas matemáticos complejos y en la necesidad de un apoyo más focalizado para estudiantes de contextos socioeconómicos vulnerables.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801 resultados de imágenes, fotos de stock e ilustraciones libres de  regalías para Cartoon bad grade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04" y="2101510"/>
            <a:ext cx="3676196" cy="36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53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83081" y="560741"/>
            <a:ext cx="9431020" cy="25390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Situación</a:t>
            </a: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 general y </a:t>
            </a:r>
            <a:r>
              <a:rPr kumimoji="0" lang="en-US" altLang="en-US" sz="5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en</a:t>
            </a: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 </a:t>
            </a:r>
            <a:r>
              <a:rPr kumimoji="0" lang="en-US" altLang="en-US" sz="5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áreas</a:t>
            </a: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 </a:t>
            </a:r>
            <a:r>
              <a:rPr kumimoji="0" lang="en-US" altLang="en-US" sz="54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específicas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Academic performance: Más de 2,432 ilustraciones y dibujos de stock con  licencia libres de regalía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18" y="2158589"/>
            <a:ext cx="4652282" cy="36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147820" cy="4023360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Impacto de la pandemia:</a:t>
            </a:r>
            <a:r>
              <a:rPr lang="es-MX" dirty="0"/>
              <a:t> La pandemia de COVID-19 ha provocado un declive en los niveles educativos, y los resultados de exámenes recientes comparados con los de la </a:t>
            </a:r>
            <a:r>
              <a:rPr lang="es-MX" dirty="0" err="1"/>
              <a:t>prepandemia</a:t>
            </a:r>
            <a:r>
              <a:rPr lang="es-MX" dirty="0"/>
              <a:t> lo confirman.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ágenes de Aulas animadas virtuales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48" y="2082800"/>
            <a:ext cx="4497750" cy="30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49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3639820" cy="4023360"/>
          </a:xfrm>
        </p:spPr>
        <p:txBody>
          <a:bodyPr/>
          <a:lstStyle/>
          <a:p>
            <a:r>
              <a:rPr lang="es-MX" b="1" dirty="0"/>
              <a:t>Lectura:</a:t>
            </a:r>
            <a:r>
              <a:rPr lang="es-MX" dirty="0"/>
              <a:t> Los alumnos </a:t>
            </a:r>
            <a:r>
              <a:rPr lang="es-MX" dirty="0" smtClean="0"/>
              <a:t>de han </a:t>
            </a:r>
            <a:r>
              <a:rPr lang="es-MX" dirty="0"/>
              <a:t>bajado su rendimiento, y </a:t>
            </a:r>
            <a:r>
              <a:rPr lang="es-MX" dirty="0" smtClean="0"/>
              <a:t>se </a:t>
            </a:r>
            <a:r>
              <a:rPr lang="es-MX" dirty="0"/>
              <a:t>encuentran en los niveles más bajos de los últimos 20 años en lectura. Uno de cada tres estudiantes de último año </a:t>
            </a:r>
            <a:r>
              <a:rPr lang="es-MX" dirty="0" smtClean="0"/>
              <a:t>de Básicos </a:t>
            </a:r>
            <a:r>
              <a:rPr lang="es-MX" dirty="0"/>
              <a:t>carece de habilidades básicas de lectura.</a:t>
            </a:r>
          </a:p>
          <a:p>
            <a:endParaRPr lang="en-US" dirty="0"/>
          </a:p>
        </p:txBody>
      </p:sp>
      <p:pic>
        <p:nvPicPr>
          <p:cNvPr id="4098" name="Picture 2" descr="Libro de lectura de niño de dibujos animados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32" y="1845734"/>
            <a:ext cx="39687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74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109720" cy="4023360"/>
          </a:xfrm>
        </p:spPr>
        <p:txBody>
          <a:bodyPr/>
          <a:lstStyle/>
          <a:p>
            <a:r>
              <a:rPr lang="es-MX" b="1" dirty="0"/>
              <a:t>Matemáticas:</a:t>
            </a:r>
            <a:r>
              <a:rPr lang="es-MX" dirty="0"/>
              <a:t> Los resultados en matemáticas han bajado también, aunque en algunos casos son un poco mejores que en lectura. Un 32% de los estudiantes de </a:t>
            </a:r>
            <a:r>
              <a:rPr lang="es-MX" dirty="0" smtClean="0"/>
              <a:t>está </a:t>
            </a:r>
            <a:r>
              <a:rPr lang="es-MX" dirty="0"/>
              <a:t>por debajo del promedio en matemáticas, y la puntuación promedio de 2024 fue la más baja desde 2005. </a:t>
            </a:r>
          </a:p>
          <a:p>
            <a:endParaRPr lang="en-US" dirty="0"/>
          </a:p>
        </p:txBody>
      </p:sp>
      <p:pic>
        <p:nvPicPr>
          <p:cNvPr id="5122" name="Picture 2" descr="Matemáticas Preocupado Imágenes Gratis de Personajes de Dibujos Animados｜Charatoon  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73" y="1845734"/>
            <a:ext cx="4052434" cy="40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63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Habilidades</a:t>
            </a:r>
            <a:r>
              <a:rPr lang="en-US" sz="4800" b="1" dirty="0"/>
              <a:t> y </a:t>
            </a:r>
            <a:r>
              <a:rPr lang="en-US" sz="4800" b="1" dirty="0" err="1"/>
              <a:t>competencias</a:t>
            </a:r>
            <a:r>
              <a:rPr lang="en-US" sz="4800" b="1" dirty="0"/>
              <a:t> </a:t>
            </a:r>
            <a:r>
              <a:rPr lang="en-US" sz="4800" b="1" dirty="0" err="1"/>
              <a:t>afectadas</a:t>
            </a:r>
            <a:endParaRPr lang="en-US" sz="4800" dirty="0"/>
          </a:p>
        </p:txBody>
      </p:sp>
      <p:pic>
        <p:nvPicPr>
          <p:cNvPr id="6146" name="Picture 2" descr="Competencias educativas: Más de 127,045 ilustraciones y dibujos de stock  con licencia libres de regalía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908299"/>
            <a:ext cx="5715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46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3779520" cy="4023360"/>
          </a:xfrm>
        </p:spPr>
        <p:txBody>
          <a:bodyPr/>
          <a:lstStyle/>
          <a:p>
            <a:r>
              <a:rPr lang="es-MX" b="1" dirty="0"/>
              <a:t>Comprensión lectora:</a:t>
            </a:r>
            <a:r>
              <a:rPr lang="es-MX" dirty="0"/>
              <a:t> Los estudiantes con bajo rendimiento en lectura, en tercer grado, no pueden localizar información o hacer inferencias que requieran comprender el texto globalmente. En sexto grado, no son capaces de inferir información que requiere conectar ideas de distintas partes del texto.</a:t>
            </a:r>
          </a:p>
          <a:p>
            <a:endParaRPr lang="en-US" dirty="0"/>
          </a:p>
        </p:txBody>
      </p:sp>
      <p:pic>
        <p:nvPicPr>
          <p:cNvPr id="7170" name="Picture 2" descr="Ejercicios de COMPRENSIÓN LECTORA para primaria - Pequeo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90" y="1955673"/>
            <a:ext cx="4313010" cy="40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29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2750820" cy="4023360"/>
          </a:xfrm>
        </p:spPr>
        <p:txBody>
          <a:bodyPr/>
          <a:lstStyle/>
          <a:p>
            <a:r>
              <a:rPr lang="es-MX" b="1" dirty="0"/>
              <a:t>Matemáticas:</a:t>
            </a:r>
            <a:r>
              <a:rPr lang="es-MX" dirty="0"/>
              <a:t> En tercer grado, los estudiantes en el nivel más bajo no logran escribir ni descomponer números naturales grandes. En sexto grado, no pueden resolver problemas que requieren interpretar información o que implican dos o más operaciones.</a:t>
            </a:r>
          </a:p>
          <a:p>
            <a:endParaRPr lang="en-US" dirty="0"/>
          </a:p>
        </p:txBody>
      </p:sp>
      <p:pic>
        <p:nvPicPr>
          <p:cNvPr id="8194" name="Picture 2" descr="Imágenes de Matematicas dibujo - Descarga gratuita e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61" y="1845734"/>
            <a:ext cx="5065939" cy="43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42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329</Words>
  <Application>Microsoft Office PowerPoint</Application>
  <PresentationFormat>Panorámica</PresentationFormat>
  <Paragraphs>22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Retrospección</vt:lpstr>
      <vt:lpstr>Bajo Rendimiento de Notas Estudiantiles en la Actualidad</vt:lpstr>
      <vt:lpstr>Bajo Rendimiento en Notas Estudiantiles en la Actualidad</vt:lpstr>
      <vt:lpstr>Situación general y en áreas específicas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Bajo Rendimiento de Notas Estudiantiles en la Actualidad</dc:title>
  <dc:creator>Personal</dc:creator>
  <cp:lastModifiedBy>Personal</cp:lastModifiedBy>
  <cp:revision>5</cp:revision>
  <dcterms:created xsi:type="dcterms:W3CDTF">2025-11-23T16:13:58Z</dcterms:created>
  <dcterms:modified xsi:type="dcterms:W3CDTF">2025-11-23T16:52:27Z</dcterms:modified>
</cp:coreProperties>
</file>