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9" d="100"/>
          <a:sy n="89" d="100"/>
        </p:scale>
        <p:origin x="12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6C25C64C-5814-4069-8E14-641F99151B19}" type="datetimeFigureOut">
              <a:rPr lang="es-GT" smtClean="0"/>
              <a:t>13/10/2025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886D1E89-CB5D-4CB4-97EE-29D7F4BDD3F3}" type="slidenum">
              <a:rPr lang="es-GT" smtClean="0"/>
              <a:t>‹Nº›</a:t>
            </a:fld>
            <a:endParaRPr lang="es-GT"/>
          </a:p>
        </p:txBody>
      </p:sp>
    </p:spTree>
    <p:extLst>
      <p:ext uri="{BB962C8B-B14F-4D97-AF65-F5344CB8AC3E}">
        <p14:creationId xmlns:p14="http://schemas.microsoft.com/office/powerpoint/2010/main" val="384799682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C25C64C-5814-4069-8E14-641F99151B19}" type="datetimeFigureOut">
              <a:rPr lang="es-GT" smtClean="0"/>
              <a:t>13/10/2025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886D1E89-CB5D-4CB4-97EE-29D7F4BDD3F3}" type="slidenum">
              <a:rPr lang="es-GT" smtClean="0"/>
              <a:t>‹Nº›</a:t>
            </a:fld>
            <a:endParaRPr lang="es-GT"/>
          </a:p>
        </p:txBody>
      </p:sp>
    </p:spTree>
    <p:extLst>
      <p:ext uri="{BB962C8B-B14F-4D97-AF65-F5344CB8AC3E}">
        <p14:creationId xmlns:p14="http://schemas.microsoft.com/office/powerpoint/2010/main" val="63839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s-ES" smtClean="0"/>
              <a:t>Haga clic para modificar el estilo de título del patrón</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C25C64C-5814-4069-8E14-641F99151B19}" type="datetimeFigureOut">
              <a:rPr lang="es-GT" smtClean="0"/>
              <a:t>13/10/2025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886D1E89-CB5D-4CB4-97EE-29D7F4BDD3F3}" type="slidenum">
              <a:rPr lang="es-GT" smtClean="0"/>
              <a:t>‹Nº›</a:t>
            </a:fld>
            <a:endParaRPr lang="es-GT"/>
          </a:p>
        </p:txBody>
      </p:sp>
    </p:spTree>
    <p:extLst>
      <p:ext uri="{BB962C8B-B14F-4D97-AF65-F5344CB8AC3E}">
        <p14:creationId xmlns:p14="http://schemas.microsoft.com/office/powerpoint/2010/main" val="277931242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s-ES" smtClean="0"/>
              <a:t>Haga clic para modificar el estilo de título del patrón</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s-ES" smtClean="0"/>
              <a:t>Haga clic para modificar el estilo de texto del patrón</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C25C64C-5814-4069-8E14-641F99151B19}" type="datetimeFigureOut">
              <a:rPr lang="es-GT" smtClean="0"/>
              <a:t>13/10/2025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886D1E89-CB5D-4CB4-97EE-29D7F4BDD3F3}" type="slidenum">
              <a:rPr lang="es-GT" smtClean="0"/>
              <a:t>‹Nº›</a:t>
            </a:fld>
            <a:endParaRPr lang="es-GT"/>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6744225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C25C64C-5814-4069-8E14-641F99151B19}" type="datetimeFigureOut">
              <a:rPr lang="es-GT" smtClean="0"/>
              <a:t>13/10/2025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886D1E89-CB5D-4CB4-97EE-29D7F4BDD3F3}" type="slidenum">
              <a:rPr lang="es-GT" smtClean="0"/>
              <a:t>‹Nº›</a:t>
            </a:fld>
            <a:endParaRPr lang="es-GT"/>
          </a:p>
        </p:txBody>
      </p:sp>
    </p:spTree>
    <p:extLst>
      <p:ext uri="{BB962C8B-B14F-4D97-AF65-F5344CB8AC3E}">
        <p14:creationId xmlns:p14="http://schemas.microsoft.com/office/powerpoint/2010/main" val="423223815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C25C64C-5814-4069-8E14-641F99151B19}" type="datetimeFigureOut">
              <a:rPr lang="es-GT" smtClean="0"/>
              <a:t>13/10/2025</a:t>
            </a:fld>
            <a:endParaRPr lang="es-GT"/>
          </a:p>
        </p:txBody>
      </p:sp>
      <p:sp>
        <p:nvSpPr>
          <p:cNvPr id="4"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886D1E89-CB5D-4CB4-97EE-29D7F4BDD3F3}" type="slidenum">
              <a:rPr lang="es-GT" smtClean="0"/>
              <a:t>‹Nº›</a:t>
            </a:fld>
            <a:endParaRPr lang="es-GT"/>
          </a:p>
        </p:txBody>
      </p:sp>
    </p:spTree>
    <p:extLst>
      <p:ext uri="{BB962C8B-B14F-4D97-AF65-F5344CB8AC3E}">
        <p14:creationId xmlns:p14="http://schemas.microsoft.com/office/powerpoint/2010/main" val="24390296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6C25C64C-5814-4069-8E14-641F99151B19}" type="datetimeFigureOut">
              <a:rPr lang="es-GT" smtClean="0"/>
              <a:t>13/10/2025</a:t>
            </a:fld>
            <a:endParaRPr lang="es-GT"/>
          </a:p>
        </p:txBody>
      </p:sp>
      <p:sp>
        <p:nvSpPr>
          <p:cNvPr id="4"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886D1E89-CB5D-4CB4-97EE-29D7F4BDD3F3}" type="slidenum">
              <a:rPr lang="es-GT" smtClean="0"/>
              <a:t>‹Nº›</a:t>
            </a:fld>
            <a:endParaRPr lang="es-GT"/>
          </a:p>
        </p:txBody>
      </p:sp>
    </p:spTree>
    <p:extLst>
      <p:ext uri="{BB962C8B-B14F-4D97-AF65-F5344CB8AC3E}">
        <p14:creationId xmlns:p14="http://schemas.microsoft.com/office/powerpoint/2010/main" val="34161650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nchorCtr="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C25C64C-5814-4069-8E14-641F99151B19}" type="datetimeFigureOut">
              <a:rPr lang="es-GT" smtClean="0"/>
              <a:t>13/10/2025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886D1E89-CB5D-4CB4-97EE-29D7F4BDD3F3}" type="slidenum">
              <a:rPr lang="es-GT" smtClean="0"/>
              <a:t>‹Nº›</a:t>
            </a:fld>
            <a:endParaRPr lang="es-GT"/>
          </a:p>
        </p:txBody>
      </p:sp>
    </p:spTree>
    <p:extLst>
      <p:ext uri="{BB962C8B-B14F-4D97-AF65-F5344CB8AC3E}">
        <p14:creationId xmlns:p14="http://schemas.microsoft.com/office/powerpoint/2010/main" val="251567093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6C25C64C-5814-4069-8E14-641F99151B19}" type="datetimeFigureOut">
              <a:rPr lang="es-GT" smtClean="0"/>
              <a:t>13/10/2025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886D1E89-CB5D-4CB4-97EE-29D7F4BDD3F3}" type="slidenum">
              <a:rPr lang="es-GT" smtClean="0"/>
              <a:t>‹Nº›</a:t>
            </a:fld>
            <a:endParaRPr lang="es-GT"/>
          </a:p>
        </p:txBody>
      </p:sp>
    </p:spTree>
    <p:extLst>
      <p:ext uri="{BB962C8B-B14F-4D97-AF65-F5344CB8AC3E}">
        <p14:creationId xmlns:p14="http://schemas.microsoft.com/office/powerpoint/2010/main" val="23274294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3"/>
          <p:cNvSpPr>
            <a:spLocks noGrp="1"/>
          </p:cNvSpPr>
          <p:nvPr>
            <p:ph type="dt" sz="half" idx="10"/>
          </p:nvPr>
        </p:nvSpPr>
        <p:spPr/>
        <p:txBody>
          <a:bodyPr/>
          <a:lstStyle/>
          <a:p>
            <a:fld id="{6C25C64C-5814-4069-8E14-641F99151B19}" type="datetimeFigureOut">
              <a:rPr lang="es-GT" smtClean="0"/>
              <a:t>13/10/2025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886D1E89-CB5D-4CB4-97EE-29D7F4BDD3F3}" type="slidenum">
              <a:rPr lang="es-GT" smtClean="0"/>
              <a:t>‹Nº›</a:t>
            </a:fld>
            <a:endParaRPr lang="es-GT"/>
          </a:p>
        </p:txBody>
      </p:sp>
    </p:spTree>
    <p:extLst>
      <p:ext uri="{BB962C8B-B14F-4D97-AF65-F5344CB8AC3E}">
        <p14:creationId xmlns:p14="http://schemas.microsoft.com/office/powerpoint/2010/main" val="6407614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Date Placeholder 3"/>
          <p:cNvSpPr>
            <a:spLocks noGrp="1"/>
          </p:cNvSpPr>
          <p:nvPr>
            <p:ph type="dt" sz="half" idx="10"/>
          </p:nvPr>
        </p:nvSpPr>
        <p:spPr/>
        <p:txBody>
          <a:bodyPr/>
          <a:lstStyle/>
          <a:p>
            <a:fld id="{6C25C64C-5814-4069-8E14-641F99151B19}" type="datetimeFigureOut">
              <a:rPr lang="es-GT" smtClean="0"/>
              <a:t>13/10/2025</a:t>
            </a:fld>
            <a:endParaRPr lang="es-GT"/>
          </a:p>
        </p:txBody>
      </p:sp>
      <p:sp>
        <p:nvSpPr>
          <p:cNvPr id="5" name="Footer Placeholder 4"/>
          <p:cNvSpPr>
            <a:spLocks noGrp="1"/>
          </p:cNvSpPr>
          <p:nvPr>
            <p:ph type="ftr" sz="quarter" idx="11"/>
          </p:nvPr>
        </p:nvSpPr>
        <p:spPr/>
        <p:txBody>
          <a:bodyPr/>
          <a:lstStyle/>
          <a:p>
            <a:endParaRPr lang="es-GT"/>
          </a:p>
        </p:txBody>
      </p:sp>
      <p:sp>
        <p:nvSpPr>
          <p:cNvPr id="6" name="Slide Number Placeholder 5"/>
          <p:cNvSpPr>
            <a:spLocks noGrp="1"/>
          </p:cNvSpPr>
          <p:nvPr>
            <p:ph type="sldNum" sz="quarter" idx="12"/>
          </p:nvPr>
        </p:nvSpPr>
        <p:spPr/>
        <p:txBody>
          <a:bodyPr/>
          <a:lstStyle/>
          <a:p>
            <a:fld id="{886D1E89-CB5D-4CB4-97EE-29D7F4BDD3F3}" type="slidenum">
              <a:rPr lang="es-GT" smtClean="0"/>
              <a:t>‹Nº›</a:t>
            </a:fld>
            <a:endParaRPr lang="es-GT"/>
          </a:p>
        </p:txBody>
      </p:sp>
    </p:spTree>
    <p:extLst>
      <p:ext uri="{BB962C8B-B14F-4D97-AF65-F5344CB8AC3E}">
        <p14:creationId xmlns:p14="http://schemas.microsoft.com/office/powerpoint/2010/main" val="28773023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6C25C64C-5814-4069-8E14-641F99151B19}" type="datetimeFigureOut">
              <a:rPr lang="es-GT" smtClean="0"/>
              <a:t>13/10/2025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886D1E89-CB5D-4CB4-97EE-29D7F4BDD3F3}" type="slidenum">
              <a:rPr lang="es-GT" smtClean="0"/>
              <a:t>‹Nº›</a:t>
            </a:fld>
            <a:endParaRPr lang="es-GT"/>
          </a:p>
        </p:txBody>
      </p:sp>
    </p:spTree>
    <p:extLst>
      <p:ext uri="{BB962C8B-B14F-4D97-AF65-F5344CB8AC3E}">
        <p14:creationId xmlns:p14="http://schemas.microsoft.com/office/powerpoint/2010/main" val="17867834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6C25C64C-5814-4069-8E14-641F99151B19}" type="datetimeFigureOut">
              <a:rPr lang="es-GT" smtClean="0"/>
              <a:t>13/10/2025</a:t>
            </a:fld>
            <a:endParaRPr lang="es-GT"/>
          </a:p>
        </p:txBody>
      </p:sp>
      <p:sp>
        <p:nvSpPr>
          <p:cNvPr id="8" name="Footer Placeholder 7"/>
          <p:cNvSpPr>
            <a:spLocks noGrp="1"/>
          </p:cNvSpPr>
          <p:nvPr>
            <p:ph type="ftr" sz="quarter" idx="11"/>
          </p:nvPr>
        </p:nvSpPr>
        <p:spPr/>
        <p:txBody>
          <a:bodyPr/>
          <a:lstStyle/>
          <a:p>
            <a:endParaRPr lang="es-GT"/>
          </a:p>
        </p:txBody>
      </p:sp>
      <p:sp>
        <p:nvSpPr>
          <p:cNvPr id="9" name="Slide Number Placeholder 8"/>
          <p:cNvSpPr>
            <a:spLocks noGrp="1"/>
          </p:cNvSpPr>
          <p:nvPr>
            <p:ph type="sldNum" sz="quarter" idx="12"/>
          </p:nvPr>
        </p:nvSpPr>
        <p:spPr/>
        <p:txBody>
          <a:bodyPr/>
          <a:lstStyle/>
          <a:p>
            <a:fld id="{886D1E89-CB5D-4CB4-97EE-29D7F4BDD3F3}" type="slidenum">
              <a:rPr lang="es-GT" smtClean="0"/>
              <a:t>‹Nº›</a:t>
            </a:fld>
            <a:endParaRPr lang="es-GT"/>
          </a:p>
        </p:txBody>
      </p:sp>
    </p:spTree>
    <p:extLst>
      <p:ext uri="{BB962C8B-B14F-4D97-AF65-F5344CB8AC3E}">
        <p14:creationId xmlns:p14="http://schemas.microsoft.com/office/powerpoint/2010/main" val="2546655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dirty="0"/>
          </a:p>
        </p:txBody>
      </p:sp>
      <p:sp>
        <p:nvSpPr>
          <p:cNvPr id="7" name="Date Placeholder 2"/>
          <p:cNvSpPr>
            <a:spLocks noGrp="1"/>
          </p:cNvSpPr>
          <p:nvPr>
            <p:ph type="dt" sz="half" idx="10"/>
          </p:nvPr>
        </p:nvSpPr>
        <p:spPr/>
        <p:txBody>
          <a:bodyPr/>
          <a:lstStyle/>
          <a:p>
            <a:fld id="{6C25C64C-5814-4069-8E14-641F99151B19}" type="datetimeFigureOut">
              <a:rPr lang="es-GT" smtClean="0"/>
              <a:t>13/10/2025</a:t>
            </a:fld>
            <a:endParaRPr lang="es-GT"/>
          </a:p>
        </p:txBody>
      </p:sp>
      <p:sp>
        <p:nvSpPr>
          <p:cNvPr id="5" name="Footer Placeholder 3"/>
          <p:cNvSpPr>
            <a:spLocks noGrp="1"/>
          </p:cNvSpPr>
          <p:nvPr>
            <p:ph type="ftr" sz="quarter" idx="11"/>
          </p:nvPr>
        </p:nvSpPr>
        <p:spPr/>
        <p:txBody>
          <a:bodyPr/>
          <a:lstStyle/>
          <a:p>
            <a:endParaRPr lang="es-GT"/>
          </a:p>
        </p:txBody>
      </p:sp>
      <p:sp>
        <p:nvSpPr>
          <p:cNvPr id="6" name="Slide Number Placeholder 4"/>
          <p:cNvSpPr>
            <a:spLocks noGrp="1"/>
          </p:cNvSpPr>
          <p:nvPr>
            <p:ph type="sldNum" sz="quarter" idx="12"/>
          </p:nvPr>
        </p:nvSpPr>
        <p:spPr/>
        <p:txBody>
          <a:bodyPr/>
          <a:lstStyle/>
          <a:p>
            <a:fld id="{886D1E89-CB5D-4CB4-97EE-29D7F4BDD3F3}" type="slidenum">
              <a:rPr lang="es-GT" smtClean="0"/>
              <a:t>‹Nº›</a:t>
            </a:fld>
            <a:endParaRPr lang="es-GT"/>
          </a:p>
        </p:txBody>
      </p:sp>
    </p:spTree>
    <p:extLst>
      <p:ext uri="{BB962C8B-B14F-4D97-AF65-F5344CB8AC3E}">
        <p14:creationId xmlns:p14="http://schemas.microsoft.com/office/powerpoint/2010/main" val="4219085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C25C64C-5814-4069-8E14-641F99151B19}" type="datetimeFigureOut">
              <a:rPr lang="es-GT" smtClean="0"/>
              <a:t>13/10/2025</a:t>
            </a:fld>
            <a:endParaRPr lang="es-GT"/>
          </a:p>
        </p:txBody>
      </p:sp>
      <p:sp>
        <p:nvSpPr>
          <p:cNvPr id="5" name="Footer Placeholder 2"/>
          <p:cNvSpPr>
            <a:spLocks noGrp="1"/>
          </p:cNvSpPr>
          <p:nvPr>
            <p:ph type="ftr" sz="quarter" idx="11"/>
          </p:nvPr>
        </p:nvSpPr>
        <p:spPr/>
        <p:txBody>
          <a:bodyPr/>
          <a:lstStyle/>
          <a:p>
            <a:endParaRPr lang="es-GT"/>
          </a:p>
        </p:txBody>
      </p:sp>
      <p:sp>
        <p:nvSpPr>
          <p:cNvPr id="6" name="Slide Number Placeholder 3"/>
          <p:cNvSpPr>
            <a:spLocks noGrp="1"/>
          </p:cNvSpPr>
          <p:nvPr>
            <p:ph type="sldNum" sz="quarter" idx="12"/>
          </p:nvPr>
        </p:nvSpPr>
        <p:spPr/>
        <p:txBody>
          <a:bodyPr/>
          <a:lstStyle/>
          <a:p>
            <a:fld id="{886D1E89-CB5D-4CB4-97EE-29D7F4BDD3F3}" type="slidenum">
              <a:rPr lang="es-GT" smtClean="0"/>
              <a:t>‹Nº›</a:t>
            </a:fld>
            <a:endParaRPr lang="es-GT"/>
          </a:p>
        </p:txBody>
      </p:sp>
    </p:spTree>
    <p:extLst>
      <p:ext uri="{BB962C8B-B14F-4D97-AF65-F5344CB8AC3E}">
        <p14:creationId xmlns:p14="http://schemas.microsoft.com/office/powerpoint/2010/main" val="20558765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s-ES" smtClean="0"/>
              <a:t>Haga clic para modificar el estilo de título del patrón</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7" name="Date Placeholder 4"/>
          <p:cNvSpPr>
            <a:spLocks noGrp="1"/>
          </p:cNvSpPr>
          <p:nvPr>
            <p:ph type="dt" sz="half" idx="10"/>
          </p:nvPr>
        </p:nvSpPr>
        <p:spPr/>
        <p:txBody>
          <a:bodyPr/>
          <a:lstStyle/>
          <a:p>
            <a:fld id="{6C25C64C-5814-4069-8E14-641F99151B19}" type="datetimeFigureOut">
              <a:rPr lang="es-GT" smtClean="0"/>
              <a:t>13/10/2025</a:t>
            </a:fld>
            <a:endParaRPr lang="es-GT"/>
          </a:p>
        </p:txBody>
      </p:sp>
      <p:sp>
        <p:nvSpPr>
          <p:cNvPr id="5" name="Footer Placeholder 5"/>
          <p:cNvSpPr>
            <a:spLocks noGrp="1"/>
          </p:cNvSpPr>
          <p:nvPr>
            <p:ph type="ftr" sz="quarter" idx="11"/>
          </p:nvPr>
        </p:nvSpPr>
        <p:spPr/>
        <p:txBody>
          <a:bodyPr/>
          <a:lstStyle/>
          <a:p>
            <a:endParaRPr lang="es-GT"/>
          </a:p>
        </p:txBody>
      </p:sp>
      <p:sp>
        <p:nvSpPr>
          <p:cNvPr id="6" name="Slide Number Placeholder 6"/>
          <p:cNvSpPr>
            <a:spLocks noGrp="1"/>
          </p:cNvSpPr>
          <p:nvPr>
            <p:ph type="sldNum" sz="quarter" idx="12"/>
          </p:nvPr>
        </p:nvSpPr>
        <p:spPr/>
        <p:txBody>
          <a:bodyPr/>
          <a:lstStyle/>
          <a:p>
            <a:fld id="{886D1E89-CB5D-4CB4-97EE-29D7F4BDD3F3}" type="slidenum">
              <a:rPr lang="es-GT" smtClean="0"/>
              <a:t>‹Nº›</a:t>
            </a:fld>
            <a:endParaRPr lang="es-GT"/>
          </a:p>
        </p:txBody>
      </p:sp>
    </p:spTree>
    <p:extLst>
      <p:ext uri="{BB962C8B-B14F-4D97-AF65-F5344CB8AC3E}">
        <p14:creationId xmlns:p14="http://schemas.microsoft.com/office/powerpoint/2010/main" val="2050643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s-ES" smtClean="0"/>
              <a:t>Haga clic para modificar el estilo de título del patrón</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smtClean="0"/>
              <a:t>Haga clic en el icono para agregar una imagen</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6C25C64C-5814-4069-8E14-641F99151B19}" type="datetimeFigureOut">
              <a:rPr lang="es-GT" smtClean="0"/>
              <a:t>13/10/2025</a:t>
            </a:fld>
            <a:endParaRPr lang="es-GT"/>
          </a:p>
        </p:txBody>
      </p:sp>
      <p:sp>
        <p:nvSpPr>
          <p:cNvPr id="6" name="Footer Placeholder 5"/>
          <p:cNvSpPr>
            <a:spLocks noGrp="1"/>
          </p:cNvSpPr>
          <p:nvPr>
            <p:ph type="ftr" sz="quarter" idx="11"/>
          </p:nvPr>
        </p:nvSpPr>
        <p:spPr/>
        <p:txBody>
          <a:bodyPr/>
          <a:lstStyle/>
          <a:p>
            <a:endParaRPr lang="es-GT"/>
          </a:p>
        </p:txBody>
      </p:sp>
      <p:sp>
        <p:nvSpPr>
          <p:cNvPr id="7" name="Slide Number Placeholder 6"/>
          <p:cNvSpPr>
            <a:spLocks noGrp="1"/>
          </p:cNvSpPr>
          <p:nvPr>
            <p:ph type="sldNum" sz="quarter" idx="12"/>
          </p:nvPr>
        </p:nvSpPr>
        <p:spPr/>
        <p:txBody>
          <a:bodyPr/>
          <a:lstStyle/>
          <a:p>
            <a:fld id="{886D1E89-CB5D-4CB4-97EE-29D7F4BDD3F3}" type="slidenum">
              <a:rPr lang="es-GT" smtClean="0"/>
              <a:t>‹Nº›</a:t>
            </a:fld>
            <a:endParaRPr lang="es-GT"/>
          </a:p>
        </p:txBody>
      </p:sp>
    </p:spTree>
    <p:extLst>
      <p:ext uri="{BB962C8B-B14F-4D97-AF65-F5344CB8AC3E}">
        <p14:creationId xmlns:p14="http://schemas.microsoft.com/office/powerpoint/2010/main" val="121789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6C25C64C-5814-4069-8E14-641F99151B19}" type="datetimeFigureOut">
              <a:rPr lang="es-GT" smtClean="0"/>
              <a:t>13/10/2025</a:t>
            </a:fld>
            <a:endParaRPr lang="es-GT"/>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s-GT"/>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886D1E89-CB5D-4CB4-97EE-29D7F4BDD3F3}" type="slidenum">
              <a:rPr lang="es-GT" smtClean="0"/>
              <a:t>‹Nº›</a:t>
            </a:fld>
            <a:endParaRPr lang="es-GT"/>
          </a:p>
        </p:txBody>
      </p:sp>
    </p:spTree>
    <p:extLst>
      <p:ext uri="{BB962C8B-B14F-4D97-AF65-F5344CB8AC3E}">
        <p14:creationId xmlns:p14="http://schemas.microsoft.com/office/powerpoint/2010/main" val="715229918"/>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hyperlink" Target="https://es.wikipedia.org/wiki/Medio_ambiente_natural#cite_note-4" TargetMode="External"/><Relationship Id="rId3" Type="http://schemas.openxmlformats.org/officeDocument/2006/relationships/hyperlink" Target="https://es.wikipedia.org/wiki/Ser_vivo" TargetMode="External"/><Relationship Id="rId7" Type="http://schemas.openxmlformats.org/officeDocument/2006/relationships/hyperlink" Target="https://es.wikipedia.org/wiki/Medio_ambiente_natural#cite_note-3" TargetMode="External"/><Relationship Id="rId2" Type="http://schemas.openxmlformats.org/officeDocument/2006/relationships/hyperlink" Target="https://es.wikipedia.org/wiki/Medio_ambiente_natural#cite_note-:12-1" TargetMode="External"/><Relationship Id="rId1" Type="http://schemas.openxmlformats.org/officeDocument/2006/relationships/slideLayout" Target="../slideLayouts/slideLayout2.xml"/><Relationship Id="rId6" Type="http://schemas.openxmlformats.org/officeDocument/2006/relationships/hyperlink" Target="https://es.wikipedia.org/wiki/Clima" TargetMode="External"/><Relationship Id="rId5" Type="http://schemas.openxmlformats.org/officeDocument/2006/relationships/hyperlink" Target="https://es.wikipedia.org/wiki/Especie" TargetMode="External"/><Relationship Id="rId4" Type="http://schemas.openxmlformats.org/officeDocument/2006/relationships/hyperlink" Target="https://es.wikipedia.org/wiki/Medio_ambiente_natural#cite_note-2" TargetMode="External"/></Relationships>
</file>

<file path=ppt/slides/_rels/slide3.xml.rels><?xml version="1.0" encoding="UTF-8" standalone="yes"?>
<Relationships xmlns="http://schemas.openxmlformats.org/package/2006/relationships"><Relationship Id="rId3" Type="http://schemas.openxmlformats.org/officeDocument/2006/relationships/hyperlink" Target="https://es.wikipedia.org/wiki/Mineralog%C3%ADa" TargetMode="External"/><Relationship Id="rId2" Type="http://schemas.openxmlformats.org/officeDocument/2006/relationships/hyperlink" Target="https://es.wikipedia.org/wiki/Medio_ambiente_natural#cite_note-5" TargetMode="External"/><Relationship Id="rId1" Type="http://schemas.openxmlformats.org/officeDocument/2006/relationships/slideLayout" Target="../slideLayouts/slideLayout2.xml"/><Relationship Id="rId4" Type="http://schemas.openxmlformats.org/officeDocument/2006/relationships/hyperlink" Target="https://es.wikipedia.org/wiki/Estructura_del_suelo"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es.wikipedia.org/wiki/Mineralog%C3%ADa" TargetMode="External"/><Relationship Id="rId2" Type="http://schemas.openxmlformats.org/officeDocument/2006/relationships/hyperlink" Target="https://es.wikipedia.org/wiki/Medio_ambiente_natural#cite_note-5" TargetMode="External"/><Relationship Id="rId1" Type="http://schemas.openxmlformats.org/officeDocument/2006/relationships/slideLayout" Target="../slideLayouts/slideLayout2.xml"/><Relationship Id="rId4" Type="http://schemas.openxmlformats.org/officeDocument/2006/relationships/hyperlink" Target="https://es.wikipedia.org/wiki/Estructura_del_suelo"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s://es.wikipedia.org/wiki/Corteza_terrestre" TargetMode="External"/><Relationship Id="rId2" Type="http://schemas.openxmlformats.org/officeDocument/2006/relationships/hyperlink" Target="https://es.wikipedia.org/wiki/Arthur_Newell_Strahler" TargetMode="External"/><Relationship Id="rId1" Type="http://schemas.openxmlformats.org/officeDocument/2006/relationships/slideLayout" Target="../slideLayouts/slideLayout2.xml"/><Relationship Id="rId6" Type="http://schemas.openxmlformats.org/officeDocument/2006/relationships/hyperlink" Target="https://es.wikipedia.org/wiki/Proceso_geogr%C3%A1fico" TargetMode="External"/><Relationship Id="rId5" Type="http://schemas.openxmlformats.org/officeDocument/2006/relationships/hyperlink" Target="https://es.wikipedia.org/wiki/Patr%C3%B3n_(geograf%C3%ADa)" TargetMode="External"/><Relationship Id="rId4" Type="http://schemas.openxmlformats.org/officeDocument/2006/relationships/hyperlink" Target="https://es.wikipedia.org/wiki/Geograf%C3%ADa_f%C3%ADsica#cite_note-1"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Astrid flor de </a:t>
            </a:r>
            <a:r>
              <a:rPr lang="es-ES" dirty="0" err="1" smtClean="0"/>
              <a:t>maria</a:t>
            </a:r>
            <a:r>
              <a:rPr lang="es-ES" dirty="0" smtClean="0"/>
              <a:t> Ortiz fajardo</a:t>
            </a:r>
            <a:endParaRPr lang="es-GT" dirty="0"/>
          </a:p>
        </p:txBody>
      </p:sp>
      <p:sp>
        <p:nvSpPr>
          <p:cNvPr id="3" name="Subtítulo 2"/>
          <p:cNvSpPr>
            <a:spLocks noGrp="1"/>
          </p:cNvSpPr>
          <p:nvPr>
            <p:ph type="subTitle" idx="1"/>
          </p:nvPr>
        </p:nvSpPr>
        <p:spPr/>
        <p:txBody>
          <a:bodyPr/>
          <a:lstStyle/>
          <a:p>
            <a:r>
              <a:rPr lang="es-ES" dirty="0" smtClean="0"/>
              <a:t>4to mecánica </a:t>
            </a:r>
            <a:endParaRPr lang="es-GT" dirty="0"/>
          </a:p>
        </p:txBody>
      </p:sp>
    </p:spTree>
    <p:extLst>
      <p:ext uri="{BB962C8B-B14F-4D97-AF65-F5344CB8AC3E}">
        <p14:creationId xmlns:p14="http://schemas.microsoft.com/office/powerpoint/2010/main" val="895335261"/>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5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27" presetClass="emph" presetSubtype="0" fill="remove" grpId="1" nodeType="clickEffect">
                                  <p:stCondLst>
                                    <p:cond delay="0"/>
                                  </p:stCondLst>
                                  <p:childTnLst>
                                    <p:animClr clrSpc="rgb" dir="cw">
                                      <p:cBhvr override="childStyle">
                                        <p:cTn id="14" dur="250" autoRev="1" fill="remove"/>
                                        <p:tgtEl>
                                          <p:spTgt spid="2"/>
                                        </p:tgtEl>
                                        <p:attrNameLst>
                                          <p:attrName>style.color</p:attrName>
                                        </p:attrNameLst>
                                      </p:cBhvr>
                                      <p:to>
                                        <a:schemeClr val="bg1"/>
                                      </p:to>
                                    </p:animClr>
                                    <p:animClr clrSpc="rgb" dir="cw">
                                      <p:cBhvr>
                                        <p:cTn id="15" dur="250" autoRev="1" fill="remove"/>
                                        <p:tgtEl>
                                          <p:spTgt spid="2"/>
                                        </p:tgtEl>
                                        <p:attrNameLst>
                                          <p:attrName>fillcolor</p:attrName>
                                        </p:attrNameLst>
                                      </p:cBhvr>
                                      <p:to>
                                        <a:schemeClr val="bg1"/>
                                      </p:to>
                                    </p:animClr>
                                    <p:set>
                                      <p:cBhvr>
                                        <p:cTn id="16" dur="250" autoRev="1" fill="remove"/>
                                        <p:tgtEl>
                                          <p:spTgt spid="2"/>
                                        </p:tgtEl>
                                        <p:attrNameLst>
                                          <p:attrName>fill.type</p:attrName>
                                        </p:attrNameLst>
                                      </p:cBhvr>
                                      <p:to>
                                        <p:strVal val="solid"/>
                                      </p:to>
                                    </p:set>
                                    <p:set>
                                      <p:cBhvr>
                                        <p:cTn id="17" dur="250" autoRev="1" fill="remove"/>
                                        <p:tgtEl>
                                          <p:spTgt spid="2"/>
                                        </p:tgtEl>
                                        <p:attrNameLst>
                                          <p:attrName>fill.on</p:attrName>
                                        </p:attrNameLst>
                                      </p:cBhvr>
                                      <p:to>
                                        <p:strVal val="true"/>
                                      </p:to>
                                    </p:set>
                                  </p:childTnLst>
                                </p:cTn>
                              </p:par>
                              <p:par>
                                <p:cTn id="18" presetID="27" presetClass="emph" presetSubtype="0" fill="remove" grpId="1" nodeType="withEffect">
                                  <p:stCondLst>
                                    <p:cond delay="0"/>
                                  </p:stCondLst>
                                  <p:childTnLst>
                                    <p:animClr clrSpc="rgb" dir="cw">
                                      <p:cBhvr override="childStyle">
                                        <p:cTn id="19" dur="250" autoRev="1" fill="remove"/>
                                        <p:tgtEl>
                                          <p:spTgt spid="3">
                                            <p:txEl>
                                              <p:pRg st="0" end="0"/>
                                            </p:txEl>
                                          </p:spTgt>
                                        </p:tgtEl>
                                        <p:attrNameLst>
                                          <p:attrName>style.color</p:attrName>
                                        </p:attrNameLst>
                                      </p:cBhvr>
                                      <p:to>
                                        <a:schemeClr val="bg1"/>
                                      </p:to>
                                    </p:animClr>
                                    <p:animClr clrSpc="rgb" dir="cw">
                                      <p:cBhvr>
                                        <p:cTn id="20" dur="250" autoRev="1" fill="remove"/>
                                        <p:tgtEl>
                                          <p:spTgt spid="3">
                                            <p:txEl>
                                              <p:pRg st="0" end="0"/>
                                            </p:txEl>
                                          </p:spTgt>
                                        </p:tgtEl>
                                        <p:attrNameLst>
                                          <p:attrName>fillcolor</p:attrName>
                                        </p:attrNameLst>
                                      </p:cBhvr>
                                      <p:to>
                                        <a:schemeClr val="bg1"/>
                                      </p:to>
                                    </p:animClr>
                                    <p:set>
                                      <p:cBhvr>
                                        <p:cTn id="21" dur="250" autoRev="1" fill="remove"/>
                                        <p:tgtEl>
                                          <p:spTgt spid="3">
                                            <p:txEl>
                                              <p:pRg st="0" end="0"/>
                                            </p:txEl>
                                          </p:spTgt>
                                        </p:tgtEl>
                                        <p:attrNameLst>
                                          <p:attrName>fill.type</p:attrName>
                                        </p:attrNameLst>
                                      </p:cBhvr>
                                      <p:to>
                                        <p:strVal val="solid"/>
                                      </p:to>
                                    </p:set>
                                    <p:set>
                                      <p:cBhvr>
                                        <p:cTn id="22" dur="250" autoRev="1" fill="remove"/>
                                        <p:tgtEl>
                                          <p:spTgt spid="3">
                                            <p:txEl>
                                              <p:pRg st="0" end="0"/>
                                            </p:txEl>
                                          </p:spTgt>
                                        </p:tgtEl>
                                        <p:attrNameLst>
                                          <p:attrName>fill.on</p:attrName>
                                        </p:attrNameLst>
                                      </p:cBhvr>
                                      <p:to>
                                        <p:strVal val="true"/>
                                      </p:to>
                                    </p:set>
                                  </p:childTnLst>
                                </p:cTn>
                              </p:par>
                            </p:childTnLst>
                          </p:cTn>
                        </p:par>
                      </p:childTnLst>
                    </p:cTn>
                  </p:par>
                  <p:par>
                    <p:cTn id="23" fill="hold">
                      <p:stCondLst>
                        <p:cond delay="indefinite"/>
                      </p:stCondLst>
                      <p:childTnLst>
                        <p:par>
                          <p:cTn id="24" fill="hold">
                            <p:stCondLst>
                              <p:cond delay="0"/>
                            </p:stCondLst>
                            <p:childTnLst>
                              <p:par>
                                <p:cTn id="25" presetID="10" presetClass="exit" presetSubtype="0" fill="hold" grpId="2" nodeType="clickEffect">
                                  <p:stCondLst>
                                    <p:cond delay="0"/>
                                  </p:stCondLst>
                                  <p:childTnLst>
                                    <p:animEffect transition="out" filter="fade">
                                      <p:cBhvr>
                                        <p:cTn id="26" dur="500"/>
                                        <p:tgtEl>
                                          <p:spTgt spid="2"/>
                                        </p:tgtEl>
                                      </p:cBhvr>
                                    </p:animEffect>
                                    <p:set>
                                      <p:cBhvr>
                                        <p:cTn id="27" dur="1" fill="hold">
                                          <p:stCondLst>
                                            <p:cond delay="499"/>
                                          </p:stCondLst>
                                        </p:cTn>
                                        <p:tgtEl>
                                          <p:spTgt spid="2"/>
                                        </p:tgtEl>
                                        <p:attrNameLst>
                                          <p:attrName>style.visibility</p:attrName>
                                        </p:attrNameLst>
                                      </p:cBhvr>
                                      <p:to>
                                        <p:strVal val="hidden"/>
                                      </p:to>
                                    </p:set>
                                  </p:childTnLst>
                                </p:cTn>
                              </p:par>
                              <p:par>
                                <p:cTn id="28" presetID="10" presetClass="exit" presetSubtype="0" fill="hold" grpId="2" nodeType="withEffect">
                                  <p:stCondLst>
                                    <p:cond delay="0"/>
                                  </p:stCondLst>
                                  <p:childTnLst>
                                    <p:animEffect transition="out" filter="fade">
                                      <p:cBhvr>
                                        <p:cTn id="29" dur="500"/>
                                        <p:tgtEl>
                                          <p:spTgt spid="3">
                                            <p:txEl>
                                              <p:pRg st="0" end="0"/>
                                            </p:txEl>
                                          </p:spTgt>
                                        </p:tgtEl>
                                      </p:cBhvr>
                                    </p:animEffect>
                                    <p:set>
                                      <p:cBhvr>
                                        <p:cTn id="30"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2" grpId="2"/>
      <p:bldP spid="3" grpId="0" build="p"/>
      <p:bldP spid="3" grpId="1" build="p"/>
      <p:bldP spid="3" grpId="2"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Medio ambiente</a:t>
            </a:r>
            <a:endParaRPr lang="es-GT" dirty="0"/>
          </a:p>
        </p:txBody>
      </p:sp>
      <p:sp>
        <p:nvSpPr>
          <p:cNvPr id="3" name="Marcador de contenido 2"/>
          <p:cNvSpPr>
            <a:spLocks noGrp="1"/>
          </p:cNvSpPr>
          <p:nvPr>
            <p:ph idx="1"/>
          </p:nvPr>
        </p:nvSpPr>
        <p:spPr/>
        <p:txBody>
          <a:bodyPr/>
          <a:lstStyle/>
          <a:p>
            <a:r>
              <a:rPr lang="es-ES" dirty="0" smtClean="0"/>
              <a:t>El </a:t>
            </a:r>
            <a:r>
              <a:rPr lang="es-ES" b="1" dirty="0" smtClean="0"/>
              <a:t>medio ambiente natural</a:t>
            </a:r>
            <a:r>
              <a:rPr lang="es-ES" dirty="0" smtClean="0"/>
              <a:t> (también escrito </a:t>
            </a:r>
            <a:r>
              <a:rPr lang="es-ES" b="1" dirty="0" smtClean="0"/>
              <a:t>medioambiente</a:t>
            </a:r>
            <a:r>
              <a:rPr lang="es-ES" dirty="0" smtClean="0"/>
              <a:t>)</a:t>
            </a:r>
            <a:r>
              <a:rPr lang="es-ES" baseline="30000" dirty="0" smtClean="0">
                <a:hlinkClick r:id="rId2"/>
              </a:rPr>
              <a:t>[1]</a:t>
            </a:r>
            <a:r>
              <a:rPr lang="es-ES" dirty="0" smtClean="0"/>
              <a:t>​ o </a:t>
            </a:r>
            <a:r>
              <a:rPr lang="es-ES" b="1" dirty="0" smtClean="0"/>
              <a:t>entorno natural</a:t>
            </a:r>
            <a:r>
              <a:rPr lang="es-ES" dirty="0" smtClean="0"/>
              <a:t> es el conjunto de componentes físicos, químicos y biológicos externos con los que interactúan los </a:t>
            </a:r>
            <a:r>
              <a:rPr lang="es-ES" dirty="0" smtClean="0">
                <a:hlinkClick r:id="rId3" tooltip="Ser vivo"/>
              </a:rPr>
              <a:t>seres vivos</a:t>
            </a:r>
            <a:r>
              <a:rPr lang="es-ES" dirty="0" smtClean="0"/>
              <a:t>.</a:t>
            </a:r>
            <a:r>
              <a:rPr lang="es-ES" baseline="30000" dirty="0" smtClean="0">
                <a:hlinkClick r:id="rId4"/>
              </a:rPr>
              <a:t>[2]</a:t>
            </a:r>
            <a:r>
              <a:rPr lang="es-ES" dirty="0" smtClean="0"/>
              <a:t>​ Dicho entorno abarca la interacción de todas las </a:t>
            </a:r>
            <a:r>
              <a:rPr lang="es-ES" dirty="0" smtClean="0">
                <a:hlinkClick r:id="rId5" tooltip="Especie"/>
              </a:rPr>
              <a:t>especies</a:t>
            </a:r>
            <a:r>
              <a:rPr lang="es-ES" dirty="0" smtClean="0"/>
              <a:t> vivas, el </a:t>
            </a:r>
            <a:r>
              <a:rPr lang="es-ES" dirty="0" smtClean="0">
                <a:hlinkClick r:id="rId6" tooltip="Clima"/>
              </a:rPr>
              <a:t>clima</a:t>
            </a:r>
            <a:r>
              <a:rPr lang="es-ES" dirty="0" smtClean="0"/>
              <a:t>, y los recursos naturales que afectan la supervivencia humana y la actividad económica.</a:t>
            </a:r>
            <a:r>
              <a:rPr lang="es-ES" baseline="30000" dirty="0" smtClean="0">
                <a:hlinkClick r:id="rId7"/>
              </a:rPr>
              <a:t>[3]</a:t>
            </a:r>
            <a:r>
              <a:rPr lang="es-ES" dirty="0" smtClean="0"/>
              <a:t>​</a:t>
            </a:r>
            <a:r>
              <a:rPr lang="es-ES" baseline="30000" dirty="0" smtClean="0">
                <a:hlinkClick r:id="rId8"/>
              </a:rPr>
              <a:t>[4]</a:t>
            </a:r>
            <a:r>
              <a:rPr lang="es-ES" dirty="0" smtClean="0"/>
              <a:t>​ Se pueden distinguir como componentes del medio ambiente: </a:t>
            </a:r>
          </a:p>
          <a:p>
            <a:endParaRPr lang="es-GT" dirty="0"/>
          </a:p>
        </p:txBody>
      </p:sp>
    </p:spTree>
    <p:extLst>
      <p:ext uri="{BB962C8B-B14F-4D97-AF65-F5344CB8AC3E}">
        <p14:creationId xmlns:p14="http://schemas.microsoft.com/office/powerpoint/2010/main" val="102745115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3250">
        <p15:prstTrans prst="origami"/>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heel(1)">
                                      <p:cBhvr>
                                        <p:cTn id="7" dur="2000"/>
                                        <p:tgtEl>
                                          <p:spTgt spid="3">
                                            <p:txEl>
                                              <p:pRg st="0" end="0"/>
                                            </p:txEl>
                                          </p:spTgt>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2"/>
                                        </p:tgtEl>
                                        <p:attrNameLst>
                                          <p:attrName>style.visibility</p:attrName>
                                        </p:attrNameLst>
                                      </p:cBhvr>
                                      <p:to>
                                        <p:strVal val="visible"/>
                                      </p:to>
                                    </p:set>
                                    <p:animEffect transition="in" filter="wheel(1)">
                                      <p:cBhvr>
                                        <p:cTn id="10" dur="20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xit" presetSubtype="0" fill="hold" grpId="1" nodeType="clickEffect">
                                  <p:stCondLst>
                                    <p:cond delay="0"/>
                                  </p:stCondLst>
                                  <p:childTnLst>
                                    <p:animEffect transition="out" filter="fade">
                                      <p:cBhvr>
                                        <p:cTn id="14" dur="500"/>
                                        <p:tgtEl>
                                          <p:spTgt spid="3">
                                            <p:txEl>
                                              <p:pRg st="0" end="0"/>
                                            </p:txEl>
                                          </p:spTgt>
                                        </p:tgtEl>
                                      </p:cBhvr>
                                    </p:animEffect>
                                    <p:set>
                                      <p:cBhvr>
                                        <p:cTn id="15" dur="1" fill="hold">
                                          <p:stCondLst>
                                            <p:cond delay="499"/>
                                          </p:stCondLst>
                                        </p:cTn>
                                        <p:tgtEl>
                                          <p:spTgt spid="3">
                                            <p:txEl>
                                              <p:pRg st="0" end="0"/>
                                            </p:txEl>
                                          </p:spTgt>
                                        </p:tgtEl>
                                        <p:attrNameLst>
                                          <p:attrName>style.visibility</p:attrName>
                                        </p:attrNameLst>
                                      </p:cBhvr>
                                      <p:to>
                                        <p:strVal val="hidden"/>
                                      </p:to>
                                    </p:set>
                                  </p:childTnLst>
                                </p:cTn>
                              </p:par>
                              <p:par>
                                <p:cTn id="16" presetID="10" presetClass="exit" presetSubtype="0" fill="hold" grpId="1" nodeType="withEffect">
                                  <p:stCondLst>
                                    <p:cond delay="0"/>
                                  </p:stCondLst>
                                  <p:childTnLst>
                                    <p:animEffect transition="out" filter="fade">
                                      <p:cBhvr>
                                        <p:cTn id="17" dur="500"/>
                                        <p:tgtEl>
                                          <p:spTgt spid="2"/>
                                        </p:tgtEl>
                                      </p:cBhvr>
                                    </p:animEffect>
                                    <p:set>
                                      <p:cBhvr>
                                        <p:cTn id="18"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La </a:t>
            </a:r>
            <a:r>
              <a:rPr lang="es-ES" dirty="0" err="1" smtClean="0"/>
              <a:t>contropasion</a:t>
            </a:r>
            <a:r>
              <a:rPr lang="es-ES" dirty="0" smtClean="0"/>
              <a:t> natural</a:t>
            </a:r>
            <a:endParaRPr lang="es-GT" dirty="0"/>
          </a:p>
        </p:txBody>
      </p:sp>
      <p:sp>
        <p:nvSpPr>
          <p:cNvPr id="3" name="Marcador de contenido 2"/>
          <p:cNvSpPr>
            <a:spLocks noGrp="1"/>
          </p:cNvSpPr>
          <p:nvPr>
            <p:ph idx="1"/>
          </p:nvPr>
        </p:nvSpPr>
        <p:spPr/>
        <p:txBody>
          <a:bodyPr/>
          <a:lstStyle/>
          <a:p>
            <a:r>
              <a:rPr lang="es-ES" dirty="0" smtClean="0"/>
              <a:t>Las personas rara vez encuentran ambientes </a:t>
            </a:r>
            <a:r>
              <a:rPr lang="es-ES" i="1" dirty="0" smtClean="0"/>
              <a:t>absolutamente naturales</a:t>
            </a:r>
            <a:r>
              <a:rPr lang="es-ES" dirty="0" smtClean="0"/>
              <a:t> en la Tierra, y la naturalidad generalmente varía en un continuo, desde el 100 % natural en un extremo hasta el 0 % natural en el otro. Más precisamente, podemos considerar los diferentes aspectos o componentes de un entorno, y ver que su grado de naturalidad no es uniforme.</a:t>
            </a:r>
            <a:r>
              <a:rPr lang="es-ES" baseline="30000" dirty="0" smtClean="0">
                <a:hlinkClick r:id="rId2"/>
              </a:rPr>
              <a:t>[5]</a:t>
            </a:r>
            <a:r>
              <a:rPr lang="es-ES" dirty="0" smtClean="0"/>
              <a:t>​ Si, por ejemplo, en un campo agrícola, la </a:t>
            </a:r>
            <a:r>
              <a:rPr lang="es-ES" dirty="0" smtClean="0">
                <a:hlinkClick r:id="rId3" tooltip="Mineralogía"/>
              </a:rPr>
              <a:t>composición mineralógica</a:t>
            </a:r>
            <a:r>
              <a:rPr lang="es-ES" dirty="0" smtClean="0"/>
              <a:t> y la </a:t>
            </a:r>
            <a:r>
              <a:rPr lang="es-ES" dirty="0" smtClean="0">
                <a:hlinkClick r:id="rId4" tooltip="Estructura del suelo"/>
              </a:rPr>
              <a:t>estructura</a:t>
            </a:r>
            <a:r>
              <a:rPr lang="es-ES" dirty="0" smtClean="0"/>
              <a:t> de su suelo son similares a las de un suelo de bosque no perturbado, pero la estructura es bastante diferente. </a:t>
            </a:r>
          </a:p>
          <a:p>
            <a:endParaRPr lang="es-GT" dirty="0"/>
          </a:p>
        </p:txBody>
      </p:sp>
    </p:spTree>
    <p:extLst>
      <p:ext uri="{BB962C8B-B14F-4D97-AF65-F5344CB8AC3E}">
        <p14:creationId xmlns:p14="http://schemas.microsoft.com/office/powerpoint/2010/main" val="131376740"/>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heel(1)">
                                      <p:cBhvr>
                                        <p:cTn id="7" dur="2000"/>
                                        <p:tgtEl>
                                          <p:spTgt spid="2"/>
                                        </p:tgtEl>
                                      </p:cBhvr>
                                    </p:animEffect>
                                  </p:childTnLst>
                                </p:cTn>
                              </p:par>
                              <p:par>
                                <p:cTn id="8" presetID="21" presetClass="entr" presetSubtype="1" fill="hold" grpId="0" nodeType="withEffect">
                                  <p:stCondLst>
                                    <p:cond delay="0"/>
                                  </p:stCondLst>
                                  <p:childTnLst>
                                    <p:set>
                                      <p:cBhvr>
                                        <p:cTn id="9" dur="1" fill="hold">
                                          <p:stCondLst>
                                            <p:cond delay="0"/>
                                          </p:stCondLst>
                                        </p:cTn>
                                        <p:tgtEl>
                                          <p:spTgt spid="3">
                                            <p:txEl>
                                              <p:pRg st="0" end="0"/>
                                            </p:txEl>
                                          </p:spTgt>
                                        </p:tgtEl>
                                        <p:attrNameLst>
                                          <p:attrName>style.visibility</p:attrName>
                                        </p:attrNameLst>
                                      </p:cBhvr>
                                      <p:to>
                                        <p:strVal val="visible"/>
                                      </p:to>
                                    </p:set>
                                    <p:animEffect transition="in" filter="wheel(1)">
                                      <p:cBhvr>
                                        <p:cTn id="10" dur="2000"/>
                                        <p:tgtEl>
                                          <p:spTgt spid="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4" presetClass="exit" presetSubtype="10" fill="hold" grpId="1" nodeType="clickEffect">
                                  <p:stCondLst>
                                    <p:cond delay="0"/>
                                  </p:stCondLst>
                                  <p:childTnLst>
                                    <p:animEffect transition="out" filter="randombar(horizontal)">
                                      <p:cBhvr>
                                        <p:cTn id="14" dur="500"/>
                                        <p:tgtEl>
                                          <p:spTgt spid="2"/>
                                        </p:tgtEl>
                                      </p:cBhvr>
                                    </p:animEffect>
                                    <p:set>
                                      <p:cBhvr>
                                        <p:cTn id="15" dur="1" fill="hold">
                                          <p:stCondLst>
                                            <p:cond delay="499"/>
                                          </p:stCondLst>
                                        </p:cTn>
                                        <p:tgtEl>
                                          <p:spTgt spid="2"/>
                                        </p:tgtEl>
                                        <p:attrNameLst>
                                          <p:attrName>style.visibility</p:attrName>
                                        </p:attrNameLst>
                                      </p:cBhvr>
                                      <p:to>
                                        <p:strVal val="hidden"/>
                                      </p:to>
                                    </p:set>
                                  </p:childTnLst>
                                </p:cTn>
                              </p:par>
                              <p:par>
                                <p:cTn id="16" presetID="14" presetClass="exit" presetSubtype="10" fill="hold" grpId="1" nodeType="withEffect">
                                  <p:stCondLst>
                                    <p:cond delay="0"/>
                                  </p:stCondLst>
                                  <p:childTnLst>
                                    <p:animEffect transition="out" filter="randombar(horizontal)">
                                      <p:cBhvr>
                                        <p:cTn id="17" dur="500"/>
                                        <p:tgtEl>
                                          <p:spTgt spid="3">
                                            <p:txEl>
                                              <p:pRg st="0" end="0"/>
                                            </p:txEl>
                                          </p:spTgt>
                                        </p:tgtEl>
                                      </p:cBhvr>
                                    </p:animEffect>
                                    <p:set>
                                      <p:cBhvr>
                                        <p:cTn id="18"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arboles</a:t>
            </a:r>
            <a:endParaRPr lang="es-GT" dirty="0"/>
          </a:p>
        </p:txBody>
      </p:sp>
      <p:sp>
        <p:nvSpPr>
          <p:cNvPr id="3" name="Marcador de contenido 2"/>
          <p:cNvSpPr>
            <a:spLocks noGrp="1"/>
          </p:cNvSpPr>
          <p:nvPr>
            <p:ph idx="1"/>
          </p:nvPr>
        </p:nvSpPr>
        <p:spPr/>
        <p:txBody>
          <a:bodyPr/>
          <a:lstStyle/>
          <a:p>
            <a:r>
              <a:rPr lang="es-ES" dirty="0" smtClean="0"/>
              <a:t>Las personas rara vez encuentran ambientes </a:t>
            </a:r>
            <a:r>
              <a:rPr lang="es-ES" i="1" dirty="0" smtClean="0"/>
              <a:t>absolutamente naturales</a:t>
            </a:r>
            <a:r>
              <a:rPr lang="es-ES" dirty="0" smtClean="0"/>
              <a:t> en la Tierra, y la naturalidad generalmente varía en un continuo, desde el 100 % natural en un extremo hasta el 0 % natural en el otro. Más precisamente, podemos considerar los diferentes aspectos o componentes de un entorno, y ver que su grado de naturalidad no es uniforme.</a:t>
            </a:r>
            <a:r>
              <a:rPr lang="es-ES" baseline="30000" dirty="0" smtClean="0">
                <a:hlinkClick r:id="rId2"/>
              </a:rPr>
              <a:t>[5]</a:t>
            </a:r>
            <a:r>
              <a:rPr lang="es-ES" dirty="0" smtClean="0"/>
              <a:t>​ Si, por ejemplo, en un campo agrícola, la </a:t>
            </a:r>
            <a:r>
              <a:rPr lang="es-ES" dirty="0" smtClean="0">
                <a:hlinkClick r:id="rId3" tooltip="Mineralogía"/>
              </a:rPr>
              <a:t>composición mineralógica</a:t>
            </a:r>
            <a:r>
              <a:rPr lang="es-ES" dirty="0" smtClean="0"/>
              <a:t> y la </a:t>
            </a:r>
            <a:r>
              <a:rPr lang="es-ES" dirty="0" smtClean="0">
                <a:hlinkClick r:id="rId4" tooltip="Estructura del suelo"/>
              </a:rPr>
              <a:t>estructura</a:t>
            </a:r>
            <a:r>
              <a:rPr lang="es-ES" dirty="0" smtClean="0"/>
              <a:t> de su suelo son similares a las de un suelo de bosque no perturbado, pero la estructura es bastante diferente. </a:t>
            </a:r>
          </a:p>
          <a:p>
            <a:endParaRPr lang="es-GT" dirty="0"/>
          </a:p>
        </p:txBody>
      </p:sp>
    </p:spTree>
    <p:extLst>
      <p:ext uri="{BB962C8B-B14F-4D97-AF65-F5344CB8AC3E}">
        <p14:creationId xmlns:p14="http://schemas.microsoft.com/office/powerpoint/2010/main" val="322322478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par>
                                <p:cTn id="11" presetID="31" presetClass="entr" presetSubtype="0" fill="hold" grpId="0" nodeType="withEffect">
                                  <p:stCondLst>
                                    <p:cond delay="0"/>
                                  </p:stCondLst>
                                  <p:childTnLst>
                                    <p:set>
                                      <p:cBhvr>
                                        <p:cTn id="12" dur="1" fill="hold">
                                          <p:stCondLst>
                                            <p:cond delay="0"/>
                                          </p:stCondLst>
                                        </p:cTn>
                                        <p:tgtEl>
                                          <p:spTgt spid="3">
                                            <p:txEl>
                                              <p:pRg st="0" end="0"/>
                                            </p:txEl>
                                          </p:spTgt>
                                        </p:tgtEl>
                                        <p:attrNameLst>
                                          <p:attrName>style.visibility</p:attrName>
                                        </p:attrNameLst>
                                      </p:cBhvr>
                                      <p:to>
                                        <p:strVal val="visible"/>
                                      </p:to>
                                    </p:set>
                                    <p:anim calcmode="lin" valueType="num">
                                      <p:cBhvr>
                                        <p:cTn id="13" dur="10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4" dur="1000" fill="hold"/>
                                        <p:tgtEl>
                                          <p:spTgt spid="3">
                                            <p:txEl>
                                              <p:pRg st="0" end="0"/>
                                            </p:txEl>
                                          </p:spTgt>
                                        </p:tgtEl>
                                        <p:attrNameLst>
                                          <p:attrName>ppt_h</p:attrName>
                                        </p:attrNameLst>
                                      </p:cBhvr>
                                      <p:tavLst>
                                        <p:tav tm="0">
                                          <p:val>
                                            <p:fltVal val="0"/>
                                          </p:val>
                                        </p:tav>
                                        <p:tav tm="100000">
                                          <p:val>
                                            <p:strVal val="#ppt_h"/>
                                          </p:val>
                                        </p:tav>
                                      </p:tavLst>
                                    </p:anim>
                                    <p:anim calcmode="lin" valueType="num">
                                      <p:cBhvr>
                                        <p:cTn id="15" dur="1000" fill="hold"/>
                                        <p:tgtEl>
                                          <p:spTgt spid="3">
                                            <p:txEl>
                                              <p:pRg st="0" end="0"/>
                                            </p:txEl>
                                          </p:spTgt>
                                        </p:tgtEl>
                                        <p:attrNameLst>
                                          <p:attrName>style.rotation</p:attrName>
                                        </p:attrNameLst>
                                      </p:cBhvr>
                                      <p:tavLst>
                                        <p:tav tm="0">
                                          <p:val>
                                            <p:fltVal val="90"/>
                                          </p:val>
                                        </p:tav>
                                        <p:tav tm="100000">
                                          <p:val>
                                            <p:fltVal val="0"/>
                                          </p:val>
                                        </p:tav>
                                      </p:tavLst>
                                    </p:anim>
                                    <p:animEffect transition="in" filter="fade">
                                      <p:cBhvr>
                                        <p:cTn id="16" dur="1000"/>
                                        <p:tgtEl>
                                          <p:spTgt spid="3">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31" presetClass="exit" presetSubtype="0" fill="hold" grpId="1" nodeType="clickEffect">
                                  <p:stCondLst>
                                    <p:cond delay="0"/>
                                  </p:stCondLst>
                                  <p:childTnLst>
                                    <p:anim calcmode="lin" valueType="num">
                                      <p:cBhvr>
                                        <p:cTn id="20" dur="1000"/>
                                        <p:tgtEl>
                                          <p:spTgt spid="2"/>
                                        </p:tgtEl>
                                        <p:attrNameLst>
                                          <p:attrName>ppt_w</p:attrName>
                                        </p:attrNameLst>
                                      </p:cBhvr>
                                      <p:tavLst>
                                        <p:tav tm="0">
                                          <p:val>
                                            <p:strVal val="ppt_w"/>
                                          </p:val>
                                        </p:tav>
                                        <p:tav tm="100000">
                                          <p:val>
                                            <p:fltVal val="0"/>
                                          </p:val>
                                        </p:tav>
                                      </p:tavLst>
                                    </p:anim>
                                    <p:anim calcmode="lin" valueType="num">
                                      <p:cBhvr>
                                        <p:cTn id="21" dur="1000"/>
                                        <p:tgtEl>
                                          <p:spTgt spid="2"/>
                                        </p:tgtEl>
                                        <p:attrNameLst>
                                          <p:attrName>ppt_h</p:attrName>
                                        </p:attrNameLst>
                                      </p:cBhvr>
                                      <p:tavLst>
                                        <p:tav tm="0">
                                          <p:val>
                                            <p:strVal val="ppt_h"/>
                                          </p:val>
                                        </p:tav>
                                        <p:tav tm="100000">
                                          <p:val>
                                            <p:fltVal val="0"/>
                                          </p:val>
                                        </p:tav>
                                      </p:tavLst>
                                    </p:anim>
                                    <p:anim calcmode="lin" valueType="num">
                                      <p:cBhvr>
                                        <p:cTn id="22" dur="1000"/>
                                        <p:tgtEl>
                                          <p:spTgt spid="2"/>
                                        </p:tgtEl>
                                        <p:attrNameLst>
                                          <p:attrName>style.rotation</p:attrName>
                                        </p:attrNameLst>
                                      </p:cBhvr>
                                      <p:tavLst>
                                        <p:tav tm="0">
                                          <p:val>
                                            <p:fltVal val="0"/>
                                          </p:val>
                                        </p:tav>
                                        <p:tav tm="100000">
                                          <p:val>
                                            <p:fltVal val="90"/>
                                          </p:val>
                                        </p:tav>
                                      </p:tavLst>
                                    </p:anim>
                                    <p:animEffect transition="out" filter="fade">
                                      <p:cBhvr>
                                        <p:cTn id="23" dur="1000"/>
                                        <p:tgtEl>
                                          <p:spTgt spid="2"/>
                                        </p:tgtEl>
                                      </p:cBhvr>
                                    </p:animEffect>
                                    <p:set>
                                      <p:cBhvr>
                                        <p:cTn id="24" dur="1" fill="hold">
                                          <p:stCondLst>
                                            <p:cond delay="999"/>
                                          </p:stCondLst>
                                        </p:cTn>
                                        <p:tgtEl>
                                          <p:spTgt spid="2"/>
                                        </p:tgtEl>
                                        <p:attrNameLst>
                                          <p:attrName>style.visibility</p:attrName>
                                        </p:attrNameLst>
                                      </p:cBhvr>
                                      <p:to>
                                        <p:strVal val="hidden"/>
                                      </p:to>
                                    </p:set>
                                  </p:childTnLst>
                                </p:cTn>
                              </p:par>
                              <p:par>
                                <p:cTn id="25" presetID="31" presetClass="exit" presetSubtype="0" fill="hold" grpId="1" nodeType="withEffect">
                                  <p:stCondLst>
                                    <p:cond delay="0"/>
                                  </p:stCondLst>
                                  <p:childTnLst>
                                    <p:anim calcmode="lin" valueType="num">
                                      <p:cBhvr>
                                        <p:cTn id="26" dur="1000"/>
                                        <p:tgtEl>
                                          <p:spTgt spid="3">
                                            <p:txEl>
                                              <p:pRg st="0" end="0"/>
                                            </p:txEl>
                                          </p:spTgt>
                                        </p:tgtEl>
                                        <p:attrNameLst>
                                          <p:attrName>ppt_w</p:attrName>
                                        </p:attrNameLst>
                                      </p:cBhvr>
                                      <p:tavLst>
                                        <p:tav tm="0">
                                          <p:val>
                                            <p:strVal val="ppt_w"/>
                                          </p:val>
                                        </p:tav>
                                        <p:tav tm="100000">
                                          <p:val>
                                            <p:fltVal val="0"/>
                                          </p:val>
                                        </p:tav>
                                      </p:tavLst>
                                    </p:anim>
                                    <p:anim calcmode="lin" valueType="num">
                                      <p:cBhvr>
                                        <p:cTn id="27" dur="1000"/>
                                        <p:tgtEl>
                                          <p:spTgt spid="3">
                                            <p:txEl>
                                              <p:pRg st="0" end="0"/>
                                            </p:txEl>
                                          </p:spTgt>
                                        </p:tgtEl>
                                        <p:attrNameLst>
                                          <p:attrName>ppt_h</p:attrName>
                                        </p:attrNameLst>
                                      </p:cBhvr>
                                      <p:tavLst>
                                        <p:tav tm="0">
                                          <p:val>
                                            <p:strVal val="ppt_h"/>
                                          </p:val>
                                        </p:tav>
                                        <p:tav tm="100000">
                                          <p:val>
                                            <p:fltVal val="0"/>
                                          </p:val>
                                        </p:tav>
                                      </p:tavLst>
                                    </p:anim>
                                    <p:anim calcmode="lin" valueType="num">
                                      <p:cBhvr>
                                        <p:cTn id="28" dur="1000"/>
                                        <p:tgtEl>
                                          <p:spTgt spid="3">
                                            <p:txEl>
                                              <p:pRg st="0" end="0"/>
                                            </p:txEl>
                                          </p:spTgt>
                                        </p:tgtEl>
                                        <p:attrNameLst>
                                          <p:attrName>style.rotation</p:attrName>
                                        </p:attrNameLst>
                                      </p:cBhvr>
                                      <p:tavLst>
                                        <p:tav tm="0">
                                          <p:val>
                                            <p:fltVal val="0"/>
                                          </p:val>
                                        </p:tav>
                                        <p:tav tm="100000">
                                          <p:val>
                                            <p:fltVal val="90"/>
                                          </p:val>
                                        </p:tav>
                                      </p:tavLst>
                                    </p:anim>
                                    <p:animEffect transition="out" filter="fade">
                                      <p:cBhvr>
                                        <p:cTn id="29" dur="1000"/>
                                        <p:tgtEl>
                                          <p:spTgt spid="3">
                                            <p:txEl>
                                              <p:pRg st="0" end="0"/>
                                            </p:txEl>
                                          </p:spTgt>
                                        </p:tgtEl>
                                      </p:cBhvr>
                                    </p:animEffect>
                                    <p:set>
                                      <p:cBhvr>
                                        <p:cTn id="30"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 </a:t>
            </a:r>
            <a:r>
              <a:rPr lang="es-ES" dirty="0" err="1" smtClean="0"/>
              <a:t>geografia</a:t>
            </a:r>
            <a:endParaRPr lang="es-GT" dirty="0"/>
          </a:p>
        </p:txBody>
      </p:sp>
      <p:sp>
        <p:nvSpPr>
          <p:cNvPr id="3" name="Marcador de contenido 2"/>
          <p:cNvSpPr>
            <a:spLocks noGrp="1"/>
          </p:cNvSpPr>
          <p:nvPr>
            <p:ph idx="1"/>
          </p:nvPr>
        </p:nvSpPr>
        <p:spPr/>
        <p:txBody>
          <a:bodyPr>
            <a:normAutofit fontScale="92500" lnSpcReduction="20000"/>
          </a:bodyPr>
          <a:lstStyle/>
          <a:p>
            <a:pPr marL="0" indent="0">
              <a:buNone/>
            </a:pPr>
            <a:r>
              <a:rPr lang="es-ES" dirty="0" smtClean="0"/>
              <a:t>La geografía física se preocupa (según </a:t>
            </a:r>
            <a:r>
              <a:rPr lang="es-ES" dirty="0" err="1" smtClean="0">
                <a:hlinkClick r:id="rId2" tooltip="Arthur Newell Strahler"/>
              </a:rPr>
              <a:t>Strahler</a:t>
            </a:r>
            <a:r>
              <a:rPr lang="es-ES" dirty="0" smtClean="0"/>
              <a:t>) de los procesos que son el resultado de dos grandes flujos de energía: el flujo de radiación solar que dirige las temperaturas de la superficie junto al movimiento de los fluidos, y el flujo de calor desde el interior de la Tierra que se manifiesta en los materiales de los estratos superiores de la </a:t>
            </a:r>
            <a:r>
              <a:rPr lang="es-ES" dirty="0" smtClean="0">
                <a:hlinkClick r:id="rId3" tooltip="Corteza terrestre"/>
              </a:rPr>
              <a:t>corteza terrestre</a:t>
            </a:r>
            <a:r>
              <a:rPr lang="es-ES" dirty="0" smtClean="0"/>
              <a:t>. Estos flujos interactúan en la superficie terrestre que es el campo de estudio del geógrafo físico.</a:t>
            </a:r>
            <a:r>
              <a:rPr lang="es-ES" baseline="30000" dirty="0" smtClean="0">
                <a:hlinkClick r:id="rId4"/>
              </a:rPr>
              <a:t>[1]</a:t>
            </a:r>
            <a:r>
              <a:rPr lang="es-ES" dirty="0" smtClean="0"/>
              <a:t>​ Son diversas las disciplinas geográficas que estudian en forma específica las relaciones de los componentes de la superficie terrestre. La geografía física enfatiza el estudio y la comprensión de los </a:t>
            </a:r>
            <a:r>
              <a:rPr lang="es-ES" dirty="0" smtClean="0">
                <a:hlinkClick r:id="rId5" tooltip="Patrón (geografía)"/>
              </a:rPr>
              <a:t>patrones</a:t>
            </a:r>
            <a:r>
              <a:rPr lang="es-ES" dirty="0" smtClean="0"/>
              <a:t> y </a:t>
            </a:r>
            <a:r>
              <a:rPr lang="es-ES" dirty="0" smtClean="0">
                <a:hlinkClick r:id="rId6" tooltip="Proceso geográfico"/>
              </a:rPr>
              <a:t>procesos geográficos</a:t>
            </a:r>
            <a:r>
              <a:rPr lang="es-ES" dirty="0" smtClean="0"/>
              <a:t> del ambiente natural, haciendo abstracción por razones metodológicas del ambiente cultural que es el dominio de la Geografía humana. Ello significa que, aunque las relaciones entre estos dos campos de la Geografía existen y son muy importantes, cuando se estudia uno de dichos campos, es necesario excluir al otro de alguna manera, con el fin de poder profundizar el enfoque y los contenidos. </a:t>
            </a:r>
          </a:p>
          <a:p>
            <a:pPr marL="0" indent="0">
              <a:buNone/>
            </a:pPr>
            <a:endParaRPr lang="es-ES" dirty="0" smtClean="0"/>
          </a:p>
          <a:p>
            <a:endParaRPr lang="es-GT" dirty="0"/>
          </a:p>
        </p:txBody>
      </p:sp>
    </p:spTree>
    <p:extLst>
      <p:ext uri="{BB962C8B-B14F-4D97-AF65-F5344CB8AC3E}">
        <p14:creationId xmlns:p14="http://schemas.microsoft.com/office/powerpoint/2010/main" val="3615218220"/>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par>
                                <p:cTn id="10" presetID="53" presetClass="entr" presetSubtype="16" fill="hold" grpId="0" nodeType="withEffect">
                                  <p:stCondLst>
                                    <p:cond delay="0"/>
                                  </p:stCondLst>
                                  <p:childTnLst>
                                    <p:set>
                                      <p:cBhvr>
                                        <p:cTn id="11" dur="1" fill="hold">
                                          <p:stCondLst>
                                            <p:cond delay="0"/>
                                          </p:stCondLst>
                                        </p:cTn>
                                        <p:tgtEl>
                                          <p:spTgt spid="3">
                                            <p:txEl>
                                              <p:pRg st="0" end="0"/>
                                            </p:txEl>
                                          </p:spTgt>
                                        </p:tgtEl>
                                        <p:attrNameLst>
                                          <p:attrName>style.visibility</p:attrName>
                                        </p:attrNameLst>
                                      </p:cBhvr>
                                      <p:to>
                                        <p:strVal val="visible"/>
                                      </p:to>
                                    </p:set>
                                    <p:anim calcmode="lin" valueType="num">
                                      <p:cBhvr>
                                        <p:cTn id="12"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16" presetClass="exit" presetSubtype="21" fill="hold" grpId="1" nodeType="clickEffect">
                                  <p:stCondLst>
                                    <p:cond delay="0"/>
                                  </p:stCondLst>
                                  <p:childTnLst>
                                    <p:animEffect transition="out" filter="barn(inVertical)">
                                      <p:cBhvr>
                                        <p:cTn id="18" dur="500"/>
                                        <p:tgtEl>
                                          <p:spTgt spid="2"/>
                                        </p:tgtEl>
                                      </p:cBhvr>
                                    </p:animEffect>
                                    <p:set>
                                      <p:cBhvr>
                                        <p:cTn id="19" dur="1" fill="hold">
                                          <p:stCondLst>
                                            <p:cond delay="499"/>
                                          </p:stCondLst>
                                        </p:cTn>
                                        <p:tgtEl>
                                          <p:spTgt spid="2"/>
                                        </p:tgtEl>
                                        <p:attrNameLst>
                                          <p:attrName>style.visibility</p:attrName>
                                        </p:attrNameLst>
                                      </p:cBhvr>
                                      <p:to>
                                        <p:strVal val="hidden"/>
                                      </p:to>
                                    </p:set>
                                  </p:childTnLst>
                                </p:cTn>
                              </p:par>
                              <p:par>
                                <p:cTn id="20" presetID="16" presetClass="exit" presetSubtype="21" fill="hold" grpId="1" nodeType="withEffect">
                                  <p:stCondLst>
                                    <p:cond delay="0"/>
                                  </p:stCondLst>
                                  <p:childTnLst>
                                    <p:animEffect transition="out" filter="barn(inVertical)">
                                      <p:cBhvr>
                                        <p:cTn id="21" dur="500"/>
                                        <p:tgtEl>
                                          <p:spTgt spid="3">
                                            <p:txEl>
                                              <p:pRg st="0" end="0"/>
                                            </p:txEl>
                                          </p:spTgt>
                                        </p:tgtEl>
                                      </p:cBhvr>
                                    </p:animEffect>
                                    <p:set>
                                      <p:cBhvr>
                                        <p:cTn id="22"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25</TotalTime>
  <Words>338</Words>
  <Application>Microsoft Office PowerPoint</Application>
  <PresentationFormat>Panorámica</PresentationFormat>
  <Paragraphs>10</Paragraphs>
  <Slides>5</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5</vt:i4>
      </vt:variant>
    </vt:vector>
  </HeadingPairs>
  <TitlesOfParts>
    <vt:vector size="9" baseType="lpstr">
      <vt:lpstr>Arial</vt:lpstr>
      <vt:lpstr>Century Gothic</vt:lpstr>
      <vt:lpstr>Wingdings 3</vt:lpstr>
      <vt:lpstr>Ion</vt:lpstr>
      <vt:lpstr>Astrid flor de maria Ortiz fajardo</vt:lpstr>
      <vt:lpstr>Medio ambiente</vt:lpstr>
      <vt:lpstr>La contropasion natural</vt:lpstr>
      <vt:lpstr>arboles</vt:lpstr>
      <vt:lpstr> geografia</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Astrid flor de maria Ortiz fajardo</dc:title>
  <dc:creator>GNet</dc:creator>
  <cp:lastModifiedBy>GNet</cp:lastModifiedBy>
  <cp:revision>3</cp:revision>
  <dcterms:created xsi:type="dcterms:W3CDTF">2025-10-13T18:07:28Z</dcterms:created>
  <dcterms:modified xsi:type="dcterms:W3CDTF">2025-10-13T18:32:34Z</dcterms:modified>
</cp:coreProperties>
</file>