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248387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9AA46F-7269-4DFA-A18C-8740EA2E09F7}" type="datetimeFigureOut">
              <a:rPr lang="es-GT" smtClean="0"/>
              <a:t>23/08/2025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253305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143670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50CF916-2042-4F4A-AE83-CEB410BD0404}" type="slidenum">
              <a:rPr lang="es-GT" smtClean="0"/>
              <a:t>‹Nº›</a:t>
            </a:fld>
            <a:endParaRPr lang="es-G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0431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2698000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C9AA46F-7269-4DFA-A18C-8740EA2E09F7}" type="datetimeFigureOut">
              <a:rPr lang="es-GT" smtClean="0"/>
              <a:t>23/08/2025</a:t>
            </a:fld>
            <a:endParaRPr lang="es-GT"/>
          </a:p>
        </p:txBody>
      </p:sp>
      <p:sp>
        <p:nvSpPr>
          <p:cNvPr id="4"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52647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C9AA46F-7269-4DFA-A18C-8740EA2E09F7}" type="datetimeFigureOut">
              <a:rPr lang="es-GT" smtClean="0"/>
              <a:t>23/08/2025</a:t>
            </a:fld>
            <a:endParaRPr lang="es-GT"/>
          </a:p>
        </p:txBody>
      </p:sp>
      <p:sp>
        <p:nvSpPr>
          <p:cNvPr id="4"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3462976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84188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326193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197162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236476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C9AA46F-7269-4DFA-A18C-8740EA2E09F7}" type="datetimeFigureOut">
              <a:rPr lang="es-GT" smtClean="0"/>
              <a:t>23/08/2025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428168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C9AA46F-7269-4DFA-A18C-8740EA2E09F7}" type="datetimeFigureOut">
              <a:rPr lang="es-GT" smtClean="0"/>
              <a:t>23/08/2025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88132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3"/>
          <p:cNvSpPr>
            <a:spLocks noGrp="1"/>
          </p:cNvSpPr>
          <p:nvPr>
            <p:ph type="ftr" sz="quarter" idx="11"/>
          </p:nvPr>
        </p:nvSpPr>
        <p:spPr/>
        <p:txBody>
          <a:bodyPr/>
          <a:lstStyle/>
          <a:p>
            <a:endParaRPr lang="es-GT"/>
          </a:p>
        </p:txBody>
      </p:sp>
      <p:sp>
        <p:nvSpPr>
          <p:cNvPr id="6" name="Slide Number Placeholder 4"/>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310030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2"/>
          <p:cNvSpPr>
            <a:spLocks noGrp="1"/>
          </p:cNvSpPr>
          <p:nvPr>
            <p:ph type="ftr" sz="quarter" idx="11"/>
          </p:nvPr>
        </p:nvSpPr>
        <p:spPr/>
        <p:txBody>
          <a:bodyPr/>
          <a:lstStyle/>
          <a:p>
            <a:endParaRPr lang="es-GT"/>
          </a:p>
        </p:txBody>
      </p:sp>
      <p:sp>
        <p:nvSpPr>
          <p:cNvPr id="6" name="Slide Number Placeholder 3"/>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93164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EC9AA46F-7269-4DFA-A18C-8740EA2E09F7}" type="datetimeFigureOut">
              <a:rPr lang="es-GT" smtClean="0"/>
              <a:t>23/08/2025</a:t>
            </a:fld>
            <a:endParaRPr lang="es-GT"/>
          </a:p>
        </p:txBody>
      </p:sp>
      <p:sp>
        <p:nvSpPr>
          <p:cNvPr id="5" name="Footer Placeholder 5"/>
          <p:cNvSpPr>
            <a:spLocks noGrp="1"/>
          </p:cNvSpPr>
          <p:nvPr>
            <p:ph type="ftr" sz="quarter" idx="11"/>
          </p:nvPr>
        </p:nvSpPr>
        <p:spPr/>
        <p:txBody>
          <a:bodyPr/>
          <a:lstStyle/>
          <a:p>
            <a:endParaRPr lang="es-GT"/>
          </a:p>
        </p:txBody>
      </p:sp>
      <p:sp>
        <p:nvSpPr>
          <p:cNvPr id="6" name="Slide Number Placeholder 6"/>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329820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C9AA46F-7269-4DFA-A18C-8740EA2E09F7}" type="datetimeFigureOut">
              <a:rPr lang="es-GT" smtClean="0"/>
              <a:t>23/08/2025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50CF916-2042-4F4A-AE83-CEB410BD0404}" type="slidenum">
              <a:rPr lang="es-GT" smtClean="0"/>
              <a:t>‹Nº›</a:t>
            </a:fld>
            <a:endParaRPr lang="es-GT"/>
          </a:p>
        </p:txBody>
      </p:sp>
    </p:spTree>
    <p:extLst>
      <p:ext uri="{BB962C8B-B14F-4D97-AF65-F5344CB8AC3E}">
        <p14:creationId xmlns:p14="http://schemas.microsoft.com/office/powerpoint/2010/main" val="21903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C9AA46F-7269-4DFA-A18C-8740EA2E09F7}" type="datetimeFigureOut">
              <a:rPr lang="es-GT" smtClean="0"/>
              <a:t>23/08/2025</a:t>
            </a:fld>
            <a:endParaRPr lang="es-G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G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50CF916-2042-4F4A-AE83-CEB410BD0404}" type="slidenum">
              <a:rPr lang="es-GT" smtClean="0"/>
              <a:t>‹Nº›</a:t>
            </a:fld>
            <a:endParaRPr lang="es-GT"/>
          </a:p>
        </p:txBody>
      </p:sp>
    </p:spTree>
    <p:extLst>
      <p:ext uri="{BB962C8B-B14F-4D97-AF65-F5344CB8AC3E}">
        <p14:creationId xmlns:p14="http://schemas.microsoft.com/office/powerpoint/2010/main" val="428317057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Angely Joanna Padilla Mejía</a:t>
            </a:r>
            <a:endParaRPr lang="es-GT" dirty="0"/>
          </a:p>
        </p:txBody>
      </p:sp>
      <p:sp>
        <p:nvSpPr>
          <p:cNvPr id="3" name="Subtítulo 2"/>
          <p:cNvSpPr>
            <a:spLocks noGrp="1"/>
          </p:cNvSpPr>
          <p:nvPr>
            <p:ph type="subTitle" idx="1"/>
          </p:nvPr>
        </p:nvSpPr>
        <p:spPr/>
        <p:txBody>
          <a:bodyPr>
            <a:normAutofit fontScale="70000" lnSpcReduction="20000"/>
          </a:bodyPr>
          <a:lstStyle/>
          <a:p>
            <a:r>
              <a:rPr lang="es-ES" dirty="0" smtClean="0"/>
              <a:t>Dirección: Potrerillos</a:t>
            </a:r>
          </a:p>
          <a:p>
            <a:r>
              <a:rPr lang="es-ES" dirty="0" smtClean="0"/>
              <a:t>Grado: Segundo B</a:t>
            </a:r>
          </a:p>
          <a:p>
            <a:r>
              <a:rPr lang="es-ES" dirty="0" smtClean="0"/>
              <a:t>Profesor: Gustavo Blanco</a:t>
            </a:r>
          </a:p>
          <a:p>
            <a:endParaRPr lang="es-GT" dirty="0"/>
          </a:p>
        </p:txBody>
      </p:sp>
    </p:spTree>
    <p:extLst>
      <p:ext uri="{BB962C8B-B14F-4D97-AF65-F5344CB8AC3E}">
        <p14:creationId xmlns:p14="http://schemas.microsoft.com/office/powerpoint/2010/main" val="588195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5" presetClass="emph" presetSubtype="0" fill="hold" grpId="0" nodeType="clickEffect">
                                  <p:stCondLst>
                                    <p:cond delay="0"/>
                                  </p:stCondLst>
                                  <p:childTnLst>
                                    <p:animClr clrSpc="hsl" dir="cw">
                                      <p:cBhvr override="childStyle">
                                        <p:cTn id="11" dur="500" fill="hold"/>
                                        <p:tgtEl>
                                          <p:spTgt spid="3">
                                            <p:txEl>
                                              <p:pRg st="0" end="0"/>
                                            </p:txEl>
                                          </p:spTgt>
                                        </p:tgtEl>
                                        <p:attrNameLst>
                                          <p:attrName>style.color</p:attrName>
                                        </p:attrNameLst>
                                      </p:cBhvr>
                                      <p:by>
                                        <p:hsl h="0" s="-70588" l="0"/>
                                      </p:by>
                                    </p:animClr>
                                    <p:animClr clrSpc="hsl" dir="cw">
                                      <p:cBhvr>
                                        <p:cTn id="12" dur="500" fill="hold"/>
                                        <p:tgtEl>
                                          <p:spTgt spid="3">
                                            <p:txEl>
                                              <p:pRg st="0" end="0"/>
                                            </p:txEl>
                                          </p:spTgt>
                                        </p:tgtEl>
                                        <p:attrNameLst>
                                          <p:attrName>fillcolor</p:attrName>
                                        </p:attrNameLst>
                                      </p:cBhvr>
                                      <p:by>
                                        <p:hsl h="0" s="-70588" l="0"/>
                                      </p:by>
                                    </p:animClr>
                                    <p:animClr clrSpc="hsl" dir="cw">
                                      <p:cBhvr>
                                        <p:cTn id="13" dur="500" fill="hold"/>
                                        <p:tgtEl>
                                          <p:spTgt spid="3">
                                            <p:txEl>
                                              <p:pRg st="0" end="0"/>
                                            </p:txEl>
                                          </p:spTgt>
                                        </p:tgtEl>
                                        <p:attrNameLst>
                                          <p:attrName>stroke.color</p:attrName>
                                        </p:attrNameLst>
                                      </p:cBhvr>
                                      <p:by>
                                        <p:hsl h="0" s="-70588" l="0"/>
                                      </p:by>
                                    </p:animClr>
                                    <p:set>
                                      <p:cBhvr>
                                        <p:cTn id="14" dur="500" fill="hold"/>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5" presetClass="emph" presetSubtype="0" fill="hold" grpId="0" nodeType="clickEffect">
                                  <p:stCondLst>
                                    <p:cond delay="0"/>
                                  </p:stCondLst>
                                  <p:childTnLst>
                                    <p:animClr clrSpc="hsl" dir="cw">
                                      <p:cBhvr override="childStyle">
                                        <p:cTn id="18" dur="500" fill="hold"/>
                                        <p:tgtEl>
                                          <p:spTgt spid="3">
                                            <p:txEl>
                                              <p:pRg st="1" end="1"/>
                                            </p:txEl>
                                          </p:spTgt>
                                        </p:tgtEl>
                                        <p:attrNameLst>
                                          <p:attrName>style.color</p:attrName>
                                        </p:attrNameLst>
                                      </p:cBhvr>
                                      <p:by>
                                        <p:hsl h="0" s="-70588" l="0"/>
                                      </p:by>
                                    </p:animClr>
                                    <p:animClr clrSpc="hsl" dir="cw">
                                      <p:cBhvr>
                                        <p:cTn id="19" dur="500" fill="hold"/>
                                        <p:tgtEl>
                                          <p:spTgt spid="3">
                                            <p:txEl>
                                              <p:pRg st="1" end="1"/>
                                            </p:txEl>
                                          </p:spTgt>
                                        </p:tgtEl>
                                        <p:attrNameLst>
                                          <p:attrName>fillcolor</p:attrName>
                                        </p:attrNameLst>
                                      </p:cBhvr>
                                      <p:by>
                                        <p:hsl h="0" s="-70588" l="0"/>
                                      </p:by>
                                    </p:animClr>
                                    <p:animClr clrSpc="hsl" dir="cw">
                                      <p:cBhvr>
                                        <p:cTn id="20" dur="500" fill="hold"/>
                                        <p:tgtEl>
                                          <p:spTgt spid="3">
                                            <p:txEl>
                                              <p:pRg st="1" end="1"/>
                                            </p:txEl>
                                          </p:spTgt>
                                        </p:tgtEl>
                                        <p:attrNameLst>
                                          <p:attrName>stroke.color</p:attrName>
                                        </p:attrNameLst>
                                      </p:cBhvr>
                                      <p:by>
                                        <p:hsl h="0" s="-70588" l="0"/>
                                      </p:by>
                                    </p:animClr>
                                    <p:set>
                                      <p:cBhvr>
                                        <p:cTn id="21" dur="500" fill="hold"/>
                                        <p:tgtEl>
                                          <p:spTgt spid="3">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5" presetClass="emph" presetSubtype="0" fill="hold" grpId="0" nodeType="clickEffect">
                                  <p:stCondLst>
                                    <p:cond delay="0"/>
                                  </p:stCondLst>
                                  <p:childTnLst>
                                    <p:animClr clrSpc="hsl" dir="cw">
                                      <p:cBhvr override="childStyle">
                                        <p:cTn id="25" dur="500" fill="hold"/>
                                        <p:tgtEl>
                                          <p:spTgt spid="3">
                                            <p:txEl>
                                              <p:pRg st="2" end="2"/>
                                            </p:txEl>
                                          </p:spTgt>
                                        </p:tgtEl>
                                        <p:attrNameLst>
                                          <p:attrName>style.color</p:attrName>
                                        </p:attrNameLst>
                                      </p:cBhvr>
                                      <p:by>
                                        <p:hsl h="0" s="-70588" l="0"/>
                                      </p:by>
                                    </p:animClr>
                                    <p:animClr clrSpc="hsl" dir="cw">
                                      <p:cBhvr>
                                        <p:cTn id="26" dur="500" fill="hold"/>
                                        <p:tgtEl>
                                          <p:spTgt spid="3">
                                            <p:txEl>
                                              <p:pRg st="2" end="2"/>
                                            </p:txEl>
                                          </p:spTgt>
                                        </p:tgtEl>
                                        <p:attrNameLst>
                                          <p:attrName>fillcolor</p:attrName>
                                        </p:attrNameLst>
                                      </p:cBhvr>
                                      <p:by>
                                        <p:hsl h="0" s="-70588" l="0"/>
                                      </p:by>
                                    </p:animClr>
                                    <p:animClr clrSpc="hsl" dir="cw">
                                      <p:cBhvr>
                                        <p:cTn id="27" dur="500" fill="hold"/>
                                        <p:tgtEl>
                                          <p:spTgt spid="3">
                                            <p:txEl>
                                              <p:pRg st="2" end="2"/>
                                            </p:txEl>
                                          </p:spTgt>
                                        </p:tgtEl>
                                        <p:attrNameLst>
                                          <p:attrName>stroke.color</p:attrName>
                                        </p:attrNameLst>
                                      </p:cBhvr>
                                      <p:by>
                                        <p:hsl h="0" s="-70588" l="0"/>
                                      </p:by>
                                    </p:animClr>
                                    <p:set>
                                      <p:cBhvr>
                                        <p:cTn id="2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volcán de Popocatépetl</a:t>
            </a:r>
            <a:endParaRPr lang="es-GT" dirty="0"/>
          </a:p>
        </p:txBody>
      </p:sp>
      <p:sp>
        <p:nvSpPr>
          <p:cNvPr id="3" name="Marcador de contenido 2"/>
          <p:cNvSpPr>
            <a:spLocks noGrp="1"/>
          </p:cNvSpPr>
          <p:nvPr>
            <p:ph idx="1"/>
          </p:nvPr>
        </p:nvSpPr>
        <p:spPr/>
        <p:txBody>
          <a:bodyPr>
            <a:normAutofit/>
          </a:bodyPr>
          <a:lstStyle/>
          <a:p>
            <a:r>
              <a:rPr lang="es-ES" dirty="0" smtClean="0"/>
              <a:t>El Popocatépetl (español [</a:t>
            </a:r>
            <a:r>
              <a:rPr lang="es-ES" dirty="0" err="1" smtClean="0"/>
              <a:t>popokaˈtepetl</a:t>
            </a:r>
            <a:r>
              <a:rPr lang="es-ES" dirty="0" smtClean="0"/>
              <a:t>]ⓘ, náhuatl [</a:t>
            </a:r>
            <a:r>
              <a:rPr lang="es-ES" dirty="0" err="1" smtClean="0"/>
              <a:t>popoːkaˈtepeːt͡ɬ</a:t>
            </a:r>
            <a:r>
              <a:rPr lang="es-ES" dirty="0" smtClean="0"/>
              <a:t>]ⓘ) (del náhuatl: </a:t>
            </a:r>
            <a:r>
              <a:rPr lang="es-ES" dirty="0" err="1" smtClean="0"/>
              <a:t>Popōcatepētl</a:t>
            </a:r>
            <a:r>
              <a:rPr lang="es-ES" dirty="0" smtClean="0"/>
              <a:t>[a]​ o </a:t>
            </a:r>
            <a:r>
              <a:rPr lang="es-ES" dirty="0" err="1" smtClean="0"/>
              <a:t>Popokatepetl</a:t>
            </a:r>
            <a:r>
              <a:rPr lang="es-ES" dirty="0" smtClean="0"/>
              <a:t>[b]​ ‘Montaña que humea’), también conocido como don Goyo,[3]​[4]​ es un volcán activo localizado en México. Tiene una altitud de 5400 metros sobre el nivel del mar. Se encuentra en los límites territoriales del Estado de México, Morelos y Puebla. Se localiza unos 72 km al sureste de Ciudad de México, a 43 km de Puebla, a 63 km de Cuernavaca, y a 53 km de Tlaxcala.[5]​</a:t>
            </a:r>
          </a:p>
          <a:p>
            <a:pPr marL="0" indent="0">
              <a:buNone/>
            </a:pPr>
            <a:endParaRPr lang="es-ES" dirty="0" smtClean="0"/>
          </a:p>
        </p:txBody>
      </p:sp>
    </p:spTree>
    <p:extLst>
      <p:ext uri="{BB962C8B-B14F-4D97-AF65-F5344CB8AC3E}">
        <p14:creationId xmlns:p14="http://schemas.microsoft.com/office/powerpoint/2010/main" val="41983995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Cuantas veces izo erupción</a:t>
            </a:r>
            <a:endParaRPr lang="es-GT" dirty="0"/>
          </a:p>
        </p:txBody>
      </p:sp>
      <p:sp>
        <p:nvSpPr>
          <p:cNvPr id="5" name="Marcador de contenido 4"/>
          <p:cNvSpPr>
            <a:spLocks noGrp="1"/>
          </p:cNvSpPr>
          <p:nvPr>
            <p:ph idx="1"/>
          </p:nvPr>
        </p:nvSpPr>
        <p:spPr/>
        <p:txBody>
          <a:bodyPr>
            <a:normAutofit fontScale="70000" lnSpcReduction="20000"/>
          </a:bodyPr>
          <a:lstStyle/>
          <a:p>
            <a:r>
              <a:rPr lang="es-ES" dirty="0" smtClean="0"/>
              <a:t>El Volcán Popocatépetl es uno de los más activos de México, y ha tenido numerosas erupciones desde el siglo XVI, con registros de más de 15 erupciones importantes en este período. La actividad eruptiva ha sido continua en los últimos 30 años, con un reinicio registrado en 1994. </a:t>
            </a:r>
          </a:p>
          <a:p>
            <a:r>
              <a:rPr lang="es-ES" dirty="0" smtClean="0"/>
              <a:t>Erupciones Notables</a:t>
            </a:r>
          </a:p>
          <a:p>
            <a:endParaRPr lang="es-ES" dirty="0" smtClean="0"/>
          </a:p>
          <a:p>
            <a:r>
              <a:rPr lang="es-ES" dirty="0" smtClean="0"/>
              <a:t>    Desde 1519:</a:t>
            </a:r>
          </a:p>
          <a:p>
            <a:r>
              <a:rPr lang="es-ES" dirty="0" smtClean="0"/>
              <a:t>    El volcán ha tenido más de 15 erupciones importantes registradas desde la llegada de los españoles. </a:t>
            </a:r>
          </a:p>
          <a:p>
            <a:endParaRPr lang="es-ES" dirty="0" smtClean="0"/>
          </a:p>
          <a:p>
            <a:r>
              <a:rPr lang="es-ES" dirty="0" smtClean="0"/>
              <a:t>Período Moderno:</a:t>
            </a:r>
          </a:p>
          <a:p>
            <a:r>
              <a:rPr lang="es-ES" dirty="0" smtClean="0"/>
              <a:t>La actividad eruptiva moderna comenzó en 1994, después de casi 50 años de inactividad. </a:t>
            </a:r>
          </a:p>
          <a:p>
            <a:r>
              <a:rPr lang="es-ES" dirty="0" smtClean="0"/>
              <a:t>Erupciones Recientes:</a:t>
            </a:r>
          </a:p>
          <a:p>
            <a:r>
              <a:rPr lang="es-ES" dirty="0" smtClean="0"/>
              <a:t>Desde entonces, el Popocatépetl ha presentado actividad constante con exhalaciones, explosiones y emisión de ceniza, lo que mantiene la vigilancia permanente del volcán</a:t>
            </a:r>
            <a:endParaRPr lang="es-GT" dirty="0"/>
          </a:p>
        </p:txBody>
      </p:sp>
    </p:spTree>
    <p:extLst>
      <p:ext uri="{BB962C8B-B14F-4D97-AF65-F5344CB8AC3E}">
        <p14:creationId xmlns:p14="http://schemas.microsoft.com/office/powerpoint/2010/main" val="36144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grpId="0" nodeType="clickEffect">
                                  <p:stCondLst>
                                    <p:cond delay="0"/>
                                  </p:stCondLst>
                                  <p:childTnLst>
                                    <p:animClr clrSpc="hsl" dir="cw">
                                      <p:cBhvr override="childStyle">
                                        <p:cTn id="13" dur="500" fill="hold"/>
                                        <p:tgtEl>
                                          <p:spTgt spid="5">
                                            <p:txEl>
                                              <p:pRg st="0" end="0"/>
                                            </p:txEl>
                                          </p:spTgt>
                                        </p:tgtEl>
                                        <p:attrNameLst>
                                          <p:attrName>style.color</p:attrName>
                                        </p:attrNameLst>
                                      </p:cBhvr>
                                      <p:by>
                                        <p:hsl h="0" s="-70588" l="0"/>
                                      </p:by>
                                    </p:animClr>
                                    <p:animClr clrSpc="hsl" dir="cw">
                                      <p:cBhvr>
                                        <p:cTn id="14" dur="500" fill="hold"/>
                                        <p:tgtEl>
                                          <p:spTgt spid="5">
                                            <p:txEl>
                                              <p:pRg st="0" end="0"/>
                                            </p:txEl>
                                          </p:spTgt>
                                        </p:tgtEl>
                                        <p:attrNameLst>
                                          <p:attrName>fillcolor</p:attrName>
                                        </p:attrNameLst>
                                      </p:cBhvr>
                                      <p:by>
                                        <p:hsl h="0" s="-70588" l="0"/>
                                      </p:by>
                                    </p:animClr>
                                    <p:animClr clrSpc="hsl" dir="cw">
                                      <p:cBhvr>
                                        <p:cTn id="15" dur="500" fill="hold"/>
                                        <p:tgtEl>
                                          <p:spTgt spid="5">
                                            <p:txEl>
                                              <p:pRg st="0" end="0"/>
                                            </p:txEl>
                                          </p:spTgt>
                                        </p:tgtEl>
                                        <p:attrNameLst>
                                          <p:attrName>stroke.color</p:attrName>
                                        </p:attrNameLst>
                                      </p:cBhvr>
                                      <p:by>
                                        <p:hsl h="0" s="-70588" l="0"/>
                                      </p:by>
                                    </p:animClr>
                                    <p:set>
                                      <p:cBhvr>
                                        <p:cTn id="16" dur="500" fill="hold"/>
                                        <p:tgtEl>
                                          <p:spTgt spid="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grpId="0" nodeType="clickEffect">
                                  <p:stCondLst>
                                    <p:cond delay="0"/>
                                  </p:stCondLst>
                                  <p:childTnLst>
                                    <p:animClr clrSpc="hsl" dir="cw">
                                      <p:cBhvr override="childStyle">
                                        <p:cTn id="20" dur="500" fill="hold"/>
                                        <p:tgtEl>
                                          <p:spTgt spid="5">
                                            <p:txEl>
                                              <p:pRg st="1" end="1"/>
                                            </p:txEl>
                                          </p:spTgt>
                                        </p:tgtEl>
                                        <p:attrNameLst>
                                          <p:attrName>style.color</p:attrName>
                                        </p:attrNameLst>
                                      </p:cBhvr>
                                      <p:by>
                                        <p:hsl h="0" s="-70588" l="0"/>
                                      </p:by>
                                    </p:animClr>
                                    <p:animClr clrSpc="hsl" dir="cw">
                                      <p:cBhvr>
                                        <p:cTn id="21" dur="500" fill="hold"/>
                                        <p:tgtEl>
                                          <p:spTgt spid="5">
                                            <p:txEl>
                                              <p:pRg st="1" end="1"/>
                                            </p:txEl>
                                          </p:spTgt>
                                        </p:tgtEl>
                                        <p:attrNameLst>
                                          <p:attrName>fillcolor</p:attrName>
                                        </p:attrNameLst>
                                      </p:cBhvr>
                                      <p:by>
                                        <p:hsl h="0" s="-70588" l="0"/>
                                      </p:by>
                                    </p:animClr>
                                    <p:animClr clrSpc="hsl" dir="cw">
                                      <p:cBhvr>
                                        <p:cTn id="22" dur="500" fill="hold"/>
                                        <p:tgtEl>
                                          <p:spTgt spid="5">
                                            <p:txEl>
                                              <p:pRg st="1" end="1"/>
                                            </p:txEl>
                                          </p:spTgt>
                                        </p:tgtEl>
                                        <p:attrNameLst>
                                          <p:attrName>stroke.color</p:attrName>
                                        </p:attrNameLst>
                                      </p:cBhvr>
                                      <p:by>
                                        <p:hsl h="0" s="-70588" l="0"/>
                                      </p:by>
                                    </p:animClr>
                                    <p:set>
                                      <p:cBhvr>
                                        <p:cTn id="23" dur="500" fill="hold"/>
                                        <p:tgtEl>
                                          <p:spTgt spid="5">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5" presetClass="emph" presetSubtype="0" fill="hold" grpId="0" nodeType="clickEffect">
                                  <p:stCondLst>
                                    <p:cond delay="0"/>
                                  </p:stCondLst>
                                  <p:childTnLst>
                                    <p:animClr clrSpc="hsl" dir="cw">
                                      <p:cBhvr override="childStyle">
                                        <p:cTn id="27" dur="500" fill="hold"/>
                                        <p:tgtEl>
                                          <p:spTgt spid="5">
                                            <p:txEl>
                                              <p:pRg st="3" end="3"/>
                                            </p:txEl>
                                          </p:spTgt>
                                        </p:tgtEl>
                                        <p:attrNameLst>
                                          <p:attrName>style.color</p:attrName>
                                        </p:attrNameLst>
                                      </p:cBhvr>
                                      <p:by>
                                        <p:hsl h="0" s="-70588" l="0"/>
                                      </p:by>
                                    </p:animClr>
                                    <p:animClr clrSpc="hsl" dir="cw">
                                      <p:cBhvr>
                                        <p:cTn id="28" dur="500" fill="hold"/>
                                        <p:tgtEl>
                                          <p:spTgt spid="5">
                                            <p:txEl>
                                              <p:pRg st="3" end="3"/>
                                            </p:txEl>
                                          </p:spTgt>
                                        </p:tgtEl>
                                        <p:attrNameLst>
                                          <p:attrName>fillcolor</p:attrName>
                                        </p:attrNameLst>
                                      </p:cBhvr>
                                      <p:by>
                                        <p:hsl h="0" s="-70588" l="0"/>
                                      </p:by>
                                    </p:animClr>
                                    <p:animClr clrSpc="hsl" dir="cw">
                                      <p:cBhvr>
                                        <p:cTn id="29" dur="500" fill="hold"/>
                                        <p:tgtEl>
                                          <p:spTgt spid="5">
                                            <p:txEl>
                                              <p:pRg st="3" end="3"/>
                                            </p:txEl>
                                          </p:spTgt>
                                        </p:tgtEl>
                                        <p:attrNameLst>
                                          <p:attrName>stroke.color</p:attrName>
                                        </p:attrNameLst>
                                      </p:cBhvr>
                                      <p:by>
                                        <p:hsl h="0" s="-70588" l="0"/>
                                      </p:by>
                                    </p:animClr>
                                    <p:set>
                                      <p:cBhvr>
                                        <p:cTn id="30" dur="500" fill="hold"/>
                                        <p:tgtEl>
                                          <p:spTgt spid="5">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5" presetClass="emph" presetSubtype="0" fill="hold" grpId="0" nodeType="clickEffect">
                                  <p:stCondLst>
                                    <p:cond delay="0"/>
                                  </p:stCondLst>
                                  <p:childTnLst>
                                    <p:animClr clrSpc="hsl" dir="cw">
                                      <p:cBhvr override="childStyle">
                                        <p:cTn id="34" dur="500" fill="hold"/>
                                        <p:tgtEl>
                                          <p:spTgt spid="5">
                                            <p:txEl>
                                              <p:pRg st="4" end="4"/>
                                            </p:txEl>
                                          </p:spTgt>
                                        </p:tgtEl>
                                        <p:attrNameLst>
                                          <p:attrName>style.color</p:attrName>
                                        </p:attrNameLst>
                                      </p:cBhvr>
                                      <p:by>
                                        <p:hsl h="0" s="-70588" l="0"/>
                                      </p:by>
                                    </p:animClr>
                                    <p:animClr clrSpc="hsl" dir="cw">
                                      <p:cBhvr>
                                        <p:cTn id="35" dur="500" fill="hold"/>
                                        <p:tgtEl>
                                          <p:spTgt spid="5">
                                            <p:txEl>
                                              <p:pRg st="4" end="4"/>
                                            </p:txEl>
                                          </p:spTgt>
                                        </p:tgtEl>
                                        <p:attrNameLst>
                                          <p:attrName>fillcolor</p:attrName>
                                        </p:attrNameLst>
                                      </p:cBhvr>
                                      <p:by>
                                        <p:hsl h="0" s="-70588" l="0"/>
                                      </p:by>
                                    </p:animClr>
                                    <p:animClr clrSpc="hsl" dir="cw">
                                      <p:cBhvr>
                                        <p:cTn id="36" dur="500" fill="hold"/>
                                        <p:tgtEl>
                                          <p:spTgt spid="5">
                                            <p:txEl>
                                              <p:pRg st="4" end="4"/>
                                            </p:txEl>
                                          </p:spTgt>
                                        </p:tgtEl>
                                        <p:attrNameLst>
                                          <p:attrName>stroke.color</p:attrName>
                                        </p:attrNameLst>
                                      </p:cBhvr>
                                      <p:by>
                                        <p:hsl h="0" s="-70588" l="0"/>
                                      </p:by>
                                    </p:animClr>
                                    <p:set>
                                      <p:cBhvr>
                                        <p:cTn id="37" dur="500" fill="hold"/>
                                        <p:tgtEl>
                                          <p:spTgt spid="5">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5" presetClass="emph" presetSubtype="0" fill="hold" grpId="0" nodeType="clickEffect">
                                  <p:stCondLst>
                                    <p:cond delay="0"/>
                                  </p:stCondLst>
                                  <p:childTnLst>
                                    <p:animClr clrSpc="hsl" dir="cw">
                                      <p:cBhvr override="childStyle">
                                        <p:cTn id="41" dur="500" fill="hold"/>
                                        <p:tgtEl>
                                          <p:spTgt spid="5">
                                            <p:txEl>
                                              <p:pRg st="6" end="6"/>
                                            </p:txEl>
                                          </p:spTgt>
                                        </p:tgtEl>
                                        <p:attrNameLst>
                                          <p:attrName>style.color</p:attrName>
                                        </p:attrNameLst>
                                      </p:cBhvr>
                                      <p:by>
                                        <p:hsl h="0" s="-70588" l="0"/>
                                      </p:by>
                                    </p:animClr>
                                    <p:animClr clrSpc="hsl" dir="cw">
                                      <p:cBhvr>
                                        <p:cTn id="42" dur="500" fill="hold"/>
                                        <p:tgtEl>
                                          <p:spTgt spid="5">
                                            <p:txEl>
                                              <p:pRg st="6" end="6"/>
                                            </p:txEl>
                                          </p:spTgt>
                                        </p:tgtEl>
                                        <p:attrNameLst>
                                          <p:attrName>fillcolor</p:attrName>
                                        </p:attrNameLst>
                                      </p:cBhvr>
                                      <p:by>
                                        <p:hsl h="0" s="-70588" l="0"/>
                                      </p:by>
                                    </p:animClr>
                                    <p:animClr clrSpc="hsl" dir="cw">
                                      <p:cBhvr>
                                        <p:cTn id="43" dur="500" fill="hold"/>
                                        <p:tgtEl>
                                          <p:spTgt spid="5">
                                            <p:txEl>
                                              <p:pRg st="6" end="6"/>
                                            </p:txEl>
                                          </p:spTgt>
                                        </p:tgtEl>
                                        <p:attrNameLst>
                                          <p:attrName>stroke.color</p:attrName>
                                        </p:attrNameLst>
                                      </p:cBhvr>
                                      <p:by>
                                        <p:hsl h="0" s="-70588" l="0"/>
                                      </p:by>
                                    </p:animClr>
                                    <p:set>
                                      <p:cBhvr>
                                        <p:cTn id="44" dur="500" fill="hold"/>
                                        <p:tgtEl>
                                          <p:spTgt spid="5">
                                            <p:txEl>
                                              <p:pRg st="6" end="6"/>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5" presetClass="emph" presetSubtype="0" fill="hold" grpId="0" nodeType="clickEffect">
                                  <p:stCondLst>
                                    <p:cond delay="0"/>
                                  </p:stCondLst>
                                  <p:childTnLst>
                                    <p:animClr clrSpc="hsl" dir="cw">
                                      <p:cBhvr override="childStyle">
                                        <p:cTn id="48" dur="500" fill="hold"/>
                                        <p:tgtEl>
                                          <p:spTgt spid="5">
                                            <p:txEl>
                                              <p:pRg st="7" end="7"/>
                                            </p:txEl>
                                          </p:spTgt>
                                        </p:tgtEl>
                                        <p:attrNameLst>
                                          <p:attrName>style.color</p:attrName>
                                        </p:attrNameLst>
                                      </p:cBhvr>
                                      <p:by>
                                        <p:hsl h="0" s="-70588" l="0"/>
                                      </p:by>
                                    </p:animClr>
                                    <p:animClr clrSpc="hsl" dir="cw">
                                      <p:cBhvr>
                                        <p:cTn id="49" dur="500" fill="hold"/>
                                        <p:tgtEl>
                                          <p:spTgt spid="5">
                                            <p:txEl>
                                              <p:pRg st="7" end="7"/>
                                            </p:txEl>
                                          </p:spTgt>
                                        </p:tgtEl>
                                        <p:attrNameLst>
                                          <p:attrName>fillcolor</p:attrName>
                                        </p:attrNameLst>
                                      </p:cBhvr>
                                      <p:by>
                                        <p:hsl h="0" s="-70588" l="0"/>
                                      </p:by>
                                    </p:animClr>
                                    <p:animClr clrSpc="hsl" dir="cw">
                                      <p:cBhvr>
                                        <p:cTn id="50" dur="500" fill="hold"/>
                                        <p:tgtEl>
                                          <p:spTgt spid="5">
                                            <p:txEl>
                                              <p:pRg st="7" end="7"/>
                                            </p:txEl>
                                          </p:spTgt>
                                        </p:tgtEl>
                                        <p:attrNameLst>
                                          <p:attrName>stroke.color</p:attrName>
                                        </p:attrNameLst>
                                      </p:cBhvr>
                                      <p:by>
                                        <p:hsl h="0" s="-70588" l="0"/>
                                      </p:by>
                                    </p:animClr>
                                    <p:set>
                                      <p:cBhvr>
                                        <p:cTn id="51" dur="500" fill="hold"/>
                                        <p:tgtEl>
                                          <p:spTgt spid="5">
                                            <p:txEl>
                                              <p:pRg st="7" end="7"/>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5" presetClass="emph" presetSubtype="0" fill="hold" grpId="0" nodeType="clickEffect">
                                  <p:stCondLst>
                                    <p:cond delay="0"/>
                                  </p:stCondLst>
                                  <p:childTnLst>
                                    <p:animClr clrSpc="hsl" dir="cw">
                                      <p:cBhvr override="childStyle">
                                        <p:cTn id="55" dur="500" fill="hold"/>
                                        <p:tgtEl>
                                          <p:spTgt spid="5">
                                            <p:txEl>
                                              <p:pRg st="8" end="8"/>
                                            </p:txEl>
                                          </p:spTgt>
                                        </p:tgtEl>
                                        <p:attrNameLst>
                                          <p:attrName>style.color</p:attrName>
                                        </p:attrNameLst>
                                      </p:cBhvr>
                                      <p:by>
                                        <p:hsl h="0" s="-70588" l="0"/>
                                      </p:by>
                                    </p:animClr>
                                    <p:animClr clrSpc="hsl" dir="cw">
                                      <p:cBhvr>
                                        <p:cTn id="56" dur="500" fill="hold"/>
                                        <p:tgtEl>
                                          <p:spTgt spid="5">
                                            <p:txEl>
                                              <p:pRg st="8" end="8"/>
                                            </p:txEl>
                                          </p:spTgt>
                                        </p:tgtEl>
                                        <p:attrNameLst>
                                          <p:attrName>fillcolor</p:attrName>
                                        </p:attrNameLst>
                                      </p:cBhvr>
                                      <p:by>
                                        <p:hsl h="0" s="-70588" l="0"/>
                                      </p:by>
                                    </p:animClr>
                                    <p:animClr clrSpc="hsl" dir="cw">
                                      <p:cBhvr>
                                        <p:cTn id="57" dur="500" fill="hold"/>
                                        <p:tgtEl>
                                          <p:spTgt spid="5">
                                            <p:txEl>
                                              <p:pRg st="8" end="8"/>
                                            </p:txEl>
                                          </p:spTgt>
                                        </p:tgtEl>
                                        <p:attrNameLst>
                                          <p:attrName>stroke.color</p:attrName>
                                        </p:attrNameLst>
                                      </p:cBhvr>
                                      <p:by>
                                        <p:hsl h="0" s="-70588" l="0"/>
                                      </p:by>
                                    </p:animClr>
                                    <p:set>
                                      <p:cBhvr>
                                        <p:cTn id="58" dur="500" fill="hold"/>
                                        <p:tgtEl>
                                          <p:spTgt spid="5">
                                            <p:txEl>
                                              <p:pRg st="8" end="8"/>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5" presetClass="emph" presetSubtype="0" fill="hold" grpId="0" nodeType="clickEffect">
                                  <p:stCondLst>
                                    <p:cond delay="0"/>
                                  </p:stCondLst>
                                  <p:childTnLst>
                                    <p:animClr clrSpc="hsl" dir="cw">
                                      <p:cBhvr override="childStyle">
                                        <p:cTn id="62" dur="500" fill="hold"/>
                                        <p:tgtEl>
                                          <p:spTgt spid="5">
                                            <p:txEl>
                                              <p:pRg st="9" end="9"/>
                                            </p:txEl>
                                          </p:spTgt>
                                        </p:tgtEl>
                                        <p:attrNameLst>
                                          <p:attrName>style.color</p:attrName>
                                        </p:attrNameLst>
                                      </p:cBhvr>
                                      <p:by>
                                        <p:hsl h="0" s="-70588" l="0"/>
                                      </p:by>
                                    </p:animClr>
                                    <p:animClr clrSpc="hsl" dir="cw">
                                      <p:cBhvr>
                                        <p:cTn id="63" dur="500" fill="hold"/>
                                        <p:tgtEl>
                                          <p:spTgt spid="5">
                                            <p:txEl>
                                              <p:pRg st="9" end="9"/>
                                            </p:txEl>
                                          </p:spTgt>
                                        </p:tgtEl>
                                        <p:attrNameLst>
                                          <p:attrName>fillcolor</p:attrName>
                                        </p:attrNameLst>
                                      </p:cBhvr>
                                      <p:by>
                                        <p:hsl h="0" s="-70588" l="0"/>
                                      </p:by>
                                    </p:animClr>
                                    <p:animClr clrSpc="hsl" dir="cw">
                                      <p:cBhvr>
                                        <p:cTn id="64" dur="500" fill="hold"/>
                                        <p:tgtEl>
                                          <p:spTgt spid="5">
                                            <p:txEl>
                                              <p:pRg st="9" end="9"/>
                                            </p:txEl>
                                          </p:spTgt>
                                        </p:tgtEl>
                                        <p:attrNameLst>
                                          <p:attrName>stroke.color</p:attrName>
                                        </p:attrNameLst>
                                      </p:cBhvr>
                                      <p:by>
                                        <p:hsl h="0" s="-70588" l="0"/>
                                      </p:by>
                                    </p:animClr>
                                    <p:set>
                                      <p:cBhvr>
                                        <p:cTn id="65" dur="500" fill="hold"/>
                                        <p:tgtEl>
                                          <p:spTgt spid="5">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 donde esta ubicado </a:t>
            </a:r>
            <a:endParaRPr lang="es-GT" dirty="0"/>
          </a:p>
        </p:txBody>
      </p:sp>
      <p:sp>
        <p:nvSpPr>
          <p:cNvPr id="3" name="Marcador de contenido 2"/>
          <p:cNvSpPr>
            <a:spLocks noGrp="1"/>
          </p:cNvSpPr>
          <p:nvPr>
            <p:ph idx="1"/>
          </p:nvPr>
        </p:nvSpPr>
        <p:spPr/>
        <p:txBody>
          <a:bodyPr>
            <a:normAutofit lnSpcReduction="10000"/>
          </a:bodyPr>
          <a:lstStyle/>
          <a:p>
            <a:r>
              <a:rPr lang="es-ES" dirty="0" smtClean="0"/>
              <a:t>Volcán Popocatépetl está ubicado en el centro de México, en la frontera entre los estados de México, Puebla y Morelos. Se localiza en la cordillera del Eje </a:t>
            </a:r>
            <a:r>
              <a:rPr lang="es-ES" dirty="0" err="1" smtClean="0"/>
              <a:t>Neovolcánico</a:t>
            </a:r>
            <a:r>
              <a:rPr lang="es-ES" dirty="0" smtClean="0"/>
              <a:t> y se encuentra a unos 70-72 kilómetros al sureste de la Ciudad de México. </a:t>
            </a:r>
          </a:p>
          <a:p>
            <a:r>
              <a:rPr lang="es-ES" dirty="0" smtClean="0"/>
              <a:t>Detalles de su ubicación: </a:t>
            </a:r>
          </a:p>
          <a:p>
            <a:endParaRPr lang="es-ES" dirty="0" smtClean="0"/>
          </a:p>
          <a:p>
            <a:r>
              <a:rPr lang="es-ES" dirty="0" smtClean="0"/>
              <a:t>    País: México.</a:t>
            </a:r>
          </a:p>
          <a:p>
            <a:r>
              <a:rPr lang="es-ES" dirty="0" smtClean="0"/>
              <a:t>    Estados que comparte frontera: Morelos, Puebla y Estado de México.</a:t>
            </a:r>
          </a:p>
          <a:p>
            <a:r>
              <a:rPr lang="es-ES" dirty="0" smtClean="0"/>
              <a:t>    Región geográfica: Forma parte del Eje </a:t>
            </a:r>
            <a:r>
              <a:rPr lang="es-ES" dirty="0" err="1" smtClean="0"/>
              <a:t>Neovolcánico</a:t>
            </a:r>
            <a:r>
              <a:rPr lang="es-ES" dirty="0" smtClean="0"/>
              <a:t>.</a:t>
            </a:r>
          </a:p>
          <a:p>
            <a:r>
              <a:rPr lang="es-ES" dirty="0" smtClean="0"/>
              <a:t>    Proximidad a la Ciudad de México: Se encuentra a 55-72 kilómetros al sureste de la Ciudad de México.</a:t>
            </a:r>
            <a:endParaRPr lang="es-GT" dirty="0"/>
          </a:p>
        </p:txBody>
      </p:sp>
    </p:spTree>
    <p:extLst>
      <p:ext uri="{BB962C8B-B14F-4D97-AF65-F5344CB8AC3E}">
        <p14:creationId xmlns:p14="http://schemas.microsoft.com/office/powerpoint/2010/main" val="36842660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ipe(down)">
                                      <p:cBhvr>
                                        <p:cTn id="66" dur="580">
                                          <p:stCondLst>
                                            <p:cond delay="0"/>
                                          </p:stCondLst>
                                        </p:cTn>
                                        <p:tgtEl>
                                          <p:spTgt spid="3">
                                            <p:txEl>
                                              <p:pRg st="4" end="4"/>
                                            </p:txEl>
                                          </p:spTgt>
                                        </p:tgtEl>
                                      </p:cBhvr>
                                    </p:animEffect>
                                    <p:anim calcmode="lin" valueType="num">
                                      <p:cBhvr>
                                        <p:cTn id="6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4" end="4"/>
                                            </p:txEl>
                                          </p:spTgt>
                                        </p:tgtEl>
                                      </p:cBhvr>
                                      <p:to x="100000" y="60000"/>
                                    </p:animScale>
                                    <p:animScale>
                                      <p:cBhvr>
                                        <p:cTn id="73" dur="166" decel="50000">
                                          <p:stCondLst>
                                            <p:cond delay="676"/>
                                          </p:stCondLst>
                                        </p:cTn>
                                        <p:tgtEl>
                                          <p:spTgt spid="3">
                                            <p:txEl>
                                              <p:pRg st="4" end="4"/>
                                            </p:txEl>
                                          </p:spTgt>
                                        </p:tgtEl>
                                      </p:cBhvr>
                                      <p:to x="100000" y="100000"/>
                                    </p:animScale>
                                    <p:animScale>
                                      <p:cBhvr>
                                        <p:cTn id="74" dur="26">
                                          <p:stCondLst>
                                            <p:cond delay="1312"/>
                                          </p:stCondLst>
                                        </p:cTn>
                                        <p:tgtEl>
                                          <p:spTgt spid="3">
                                            <p:txEl>
                                              <p:pRg st="4" end="4"/>
                                            </p:txEl>
                                          </p:spTgt>
                                        </p:tgtEl>
                                      </p:cBhvr>
                                      <p:to x="100000" y="80000"/>
                                    </p:animScale>
                                    <p:animScale>
                                      <p:cBhvr>
                                        <p:cTn id="75" dur="166" decel="50000">
                                          <p:stCondLst>
                                            <p:cond delay="1338"/>
                                          </p:stCondLst>
                                        </p:cTn>
                                        <p:tgtEl>
                                          <p:spTgt spid="3">
                                            <p:txEl>
                                              <p:pRg st="4" end="4"/>
                                            </p:txEl>
                                          </p:spTgt>
                                        </p:tgtEl>
                                      </p:cBhvr>
                                      <p:to x="100000" y="100000"/>
                                    </p:animScale>
                                    <p:animScale>
                                      <p:cBhvr>
                                        <p:cTn id="76" dur="26">
                                          <p:stCondLst>
                                            <p:cond delay="1642"/>
                                          </p:stCondLst>
                                        </p:cTn>
                                        <p:tgtEl>
                                          <p:spTgt spid="3">
                                            <p:txEl>
                                              <p:pRg st="4" end="4"/>
                                            </p:txEl>
                                          </p:spTgt>
                                        </p:tgtEl>
                                      </p:cBhvr>
                                      <p:to x="100000" y="90000"/>
                                    </p:animScale>
                                    <p:animScale>
                                      <p:cBhvr>
                                        <p:cTn id="77" dur="166" decel="50000">
                                          <p:stCondLst>
                                            <p:cond delay="1668"/>
                                          </p:stCondLst>
                                        </p:cTn>
                                        <p:tgtEl>
                                          <p:spTgt spid="3">
                                            <p:txEl>
                                              <p:pRg st="4" end="4"/>
                                            </p:txEl>
                                          </p:spTgt>
                                        </p:tgtEl>
                                      </p:cBhvr>
                                      <p:to x="100000" y="100000"/>
                                    </p:animScale>
                                    <p:animScale>
                                      <p:cBhvr>
                                        <p:cTn id="78" dur="26">
                                          <p:stCondLst>
                                            <p:cond delay="1808"/>
                                          </p:stCondLst>
                                        </p:cTn>
                                        <p:tgtEl>
                                          <p:spTgt spid="3">
                                            <p:txEl>
                                              <p:pRg st="4" end="4"/>
                                            </p:txEl>
                                          </p:spTgt>
                                        </p:tgtEl>
                                      </p:cBhvr>
                                      <p:to x="100000" y="95000"/>
                                    </p:animScale>
                                    <p:animScale>
                                      <p:cBhvr>
                                        <p:cTn id="79" dur="166" decel="50000">
                                          <p:stCondLst>
                                            <p:cond delay="1834"/>
                                          </p:stCondLst>
                                        </p:cTn>
                                        <p:tgtEl>
                                          <p:spTgt spid="3">
                                            <p:txEl>
                                              <p:pRg st="4" end="4"/>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wipe(down)">
                                      <p:cBhvr>
                                        <p:cTn id="84" dur="580">
                                          <p:stCondLst>
                                            <p:cond delay="0"/>
                                          </p:stCondLst>
                                        </p:cTn>
                                        <p:tgtEl>
                                          <p:spTgt spid="3">
                                            <p:txEl>
                                              <p:pRg st="5" end="5"/>
                                            </p:txEl>
                                          </p:spTgt>
                                        </p:tgtEl>
                                      </p:cBhvr>
                                    </p:animEffect>
                                    <p:anim calcmode="lin" valueType="num">
                                      <p:cBhvr>
                                        <p:cTn id="8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5" end="5"/>
                                            </p:txEl>
                                          </p:spTgt>
                                        </p:tgtEl>
                                      </p:cBhvr>
                                      <p:to x="100000" y="60000"/>
                                    </p:animScale>
                                    <p:animScale>
                                      <p:cBhvr>
                                        <p:cTn id="91" dur="166" decel="50000">
                                          <p:stCondLst>
                                            <p:cond delay="676"/>
                                          </p:stCondLst>
                                        </p:cTn>
                                        <p:tgtEl>
                                          <p:spTgt spid="3">
                                            <p:txEl>
                                              <p:pRg st="5" end="5"/>
                                            </p:txEl>
                                          </p:spTgt>
                                        </p:tgtEl>
                                      </p:cBhvr>
                                      <p:to x="100000" y="100000"/>
                                    </p:animScale>
                                    <p:animScale>
                                      <p:cBhvr>
                                        <p:cTn id="92" dur="26">
                                          <p:stCondLst>
                                            <p:cond delay="1312"/>
                                          </p:stCondLst>
                                        </p:cTn>
                                        <p:tgtEl>
                                          <p:spTgt spid="3">
                                            <p:txEl>
                                              <p:pRg st="5" end="5"/>
                                            </p:txEl>
                                          </p:spTgt>
                                        </p:tgtEl>
                                      </p:cBhvr>
                                      <p:to x="100000" y="80000"/>
                                    </p:animScale>
                                    <p:animScale>
                                      <p:cBhvr>
                                        <p:cTn id="93" dur="166" decel="50000">
                                          <p:stCondLst>
                                            <p:cond delay="1338"/>
                                          </p:stCondLst>
                                        </p:cTn>
                                        <p:tgtEl>
                                          <p:spTgt spid="3">
                                            <p:txEl>
                                              <p:pRg st="5" end="5"/>
                                            </p:txEl>
                                          </p:spTgt>
                                        </p:tgtEl>
                                      </p:cBhvr>
                                      <p:to x="100000" y="100000"/>
                                    </p:animScale>
                                    <p:animScale>
                                      <p:cBhvr>
                                        <p:cTn id="94" dur="26">
                                          <p:stCondLst>
                                            <p:cond delay="1642"/>
                                          </p:stCondLst>
                                        </p:cTn>
                                        <p:tgtEl>
                                          <p:spTgt spid="3">
                                            <p:txEl>
                                              <p:pRg st="5" end="5"/>
                                            </p:txEl>
                                          </p:spTgt>
                                        </p:tgtEl>
                                      </p:cBhvr>
                                      <p:to x="100000" y="90000"/>
                                    </p:animScale>
                                    <p:animScale>
                                      <p:cBhvr>
                                        <p:cTn id="95" dur="166" decel="50000">
                                          <p:stCondLst>
                                            <p:cond delay="1668"/>
                                          </p:stCondLst>
                                        </p:cTn>
                                        <p:tgtEl>
                                          <p:spTgt spid="3">
                                            <p:txEl>
                                              <p:pRg st="5" end="5"/>
                                            </p:txEl>
                                          </p:spTgt>
                                        </p:tgtEl>
                                      </p:cBhvr>
                                      <p:to x="100000" y="100000"/>
                                    </p:animScale>
                                    <p:animScale>
                                      <p:cBhvr>
                                        <p:cTn id="96" dur="26">
                                          <p:stCondLst>
                                            <p:cond delay="1808"/>
                                          </p:stCondLst>
                                        </p:cTn>
                                        <p:tgtEl>
                                          <p:spTgt spid="3">
                                            <p:txEl>
                                              <p:pRg st="5" end="5"/>
                                            </p:txEl>
                                          </p:spTgt>
                                        </p:tgtEl>
                                      </p:cBhvr>
                                      <p:to x="100000" y="95000"/>
                                    </p:animScale>
                                    <p:animScale>
                                      <p:cBhvr>
                                        <p:cTn id="97" dur="166" decel="50000">
                                          <p:stCondLst>
                                            <p:cond delay="1834"/>
                                          </p:stCondLst>
                                        </p:cTn>
                                        <p:tgtEl>
                                          <p:spTgt spid="3">
                                            <p:txEl>
                                              <p:pRg st="5" end="5"/>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6" end="6"/>
                                            </p:txEl>
                                          </p:spTgt>
                                        </p:tgtEl>
                                        <p:attrNameLst>
                                          <p:attrName>style.visibility</p:attrName>
                                        </p:attrNameLst>
                                      </p:cBhvr>
                                      <p:to>
                                        <p:strVal val="visible"/>
                                      </p:to>
                                    </p:set>
                                    <p:animEffect transition="in" filter="wipe(down)">
                                      <p:cBhvr>
                                        <p:cTn id="102" dur="580">
                                          <p:stCondLst>
                                            <p:cond delay="0"/>
                                          </p:stCondLst>
                                        </p:cTn>
                                        <p:tgtEl>
                                          <p:spTgt spid="3">
                                            <p:txEl>
                                              <p:pRg st="6" end="6"/>
                                            </p:txEl>
                                          </p:spTgt>
                                        </p:tgtEl>
                                      </p:cBhvr>
                                    </p:animEffect>
                                    <p:anim calcmode="lin" valueType="num">
                                      <p:cBhvr>
                                        <p:cTn id="10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6" end="6"/>
                                            </p:txEl>
                                          </p:spTgt>
                                        </p:tgtEl>
                                      </p:cBhvr>
                                      <p:to x="100000" y="60000"/>
                                    </p:animScale>
                                    <p:animScale>
                                      <p:cBhvr>
                                        <p:cTn id="109" dur="166" decel="50000">
                                          <p:stCondLst>
                                            <p:cond delay="676"/>
                                          </p:stCondLst>
                                        </p:cTn>
                                        <p:tgtEl>
                                          <p:spTgt spid="3">
                                            <p:txEl>
                                              <p:pRg st="6" end="6"/>
                                            </p:txEl>
                                          </p:spTgt>
                                        </p:tgtEl>
                                      </p:cBhvr>
                                      <p:to x="100000" y="100000"/>
                                    </p:animScale>
                                    <p:animScale>
                                      <p:cBhvr>
                                        <p:cTn id="110" dur="26">
                                          <p:stCondLst>
                                            <p:cond delay="1312"/>
                                          </p:stCondLst>
                                        </p:cTn>
                                        <p:tgtEl>
                                          <p:spTgt spid="3">
                                            <p:txEl>
                                              <p:pRg st="6" end="6"/>
                                            </p:txEl>
                                          </p:spTgt>
                                        </p:tgtEl>
                                      </p:cBhvr>
                                      <p:to x="100000" y="80000"/>
                                    </p:animScale>
                                    <p:animScale>
                                      <p:cBhvr>
                                        <p:cTn id="111" dur="166" decel="50000">
                                          <p:stCondLst>
                                            <p:cond delay="1338"/>
                                          </p:stCondLst>
                                        </p:cTn>
                                        <p:tgtEl>
                                          <p:spTgt spid="3">
                                            <p:txEl>
                                              <p:pRg st="6" end="6"/>
                                            </p:txEl>
                                          </p:spTgt>
                                        </p:tgtEl>
                                      </p:cBhvr>
                                      <p:to x="100000" y="100000"/>
                                    </p:animScale>
                                    <p:animScale>
                                      <p:cBhvr>
                                        <p:cTn id="112" dur="26">
                                          <p:stCondLst>
                                            <p:cond delay="1642"/>
                                          </p:stCondLst>
                                        </p:cTn>
                                        <p:tgtEl>
                                          <p:spTgt spid="3">
                                            <p:txEl>
                                              <p:pRg st="6" end="6"/>
                                            </p:txEl>
                                          </p:spTgt>
                                        </p:tgtEl>
                                      </p:cBhvr>
                                      <p:to x="100000" y="90000"/>
                                    </p:animScale>
                                    <p:animScale>
                                      <p:cBhvr>
                                        <p:cTn id="113" dur="166" decel="50000">
                                          <p:stCondLst>
                                            <p:cond delay="1668"/>
                                          </p:stCondLst>
                                        </p:cTn>
                                        <p:tgtEl>
                                          <p:spTgt spid="3">
                                            <p:txEl>
                                              <p:pRg st="6" end="6"/>
                                            </p:txEl>
                                          </p:spTgt>
                                        </p:tgtEl>
                                      </p:cBhvr>
                                      <p:to x="100000" y="100000"/>
                                    </p:animScale>
                                    <p:animScale>
                                      <p:cBhvr>
                                        <p:cTn id="114" dur="26">
                                          <p:stCondLst>
                                            <p:cond delay="1808"/>
                                          </p:stCondLst>
                                        </p:cTn>
                                        <p:tgtEl>
                                          <p:spTgt spid="3">
                                            <p:txEl>
                                              <p:pRg st="6" end="6"/>
                                            </p:txEl>
                                          </p:spTgt>
                                        </p:tgtEl>
                                      </p:cBhvr>
                                      <p:to x="100000" y="95000"/>
                                    </p:animScale>
                                    <p:animScale>
                                      <p:cBhvr>
                                        <p:cTn id="115"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Imagen</a:t>
            </a:r>
            <a:endParaRPr lang="es-GT"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22180" y="2052638"/>
            <a:ext cx="6309416" cy="4195762"/>
          </a:xfrm>
          <a:prstGeom prst="rect">
            <a:avLst/>
          </a:prstGeom>
        </p:spPr>
      </p:pic>
    </p:spTree>
    <p:extLst>
      <p:ext uri="{BB962C8B-B14F-4D97-AF65-F5344CB8AC3E}">
        <p14:creationId xmlns:p14="http://schemas.microsoft.com/office/powerpoint/2010/main" val="277661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Cuanto mide</a:t>
            </a:r>
            <a:endParaRPr lang="es-GT" dirty="0"/>
          </a:p>
        </p:txBody>
      </p:sp>
      <p:sp>
        <p:nvSpPr>
          <p:cNvPr id="3" name="Marcador de contenido 2"/>
          <p:cNvSpPr>
            <a:spLocks noGrp="1"/>
          </p:cNvSpPr>
          <p:nvPr>
            <p:ph idx="1"/>
          </p:nvPr>
        </p:nvSpPr>
        <p:spPr/>
        <p:txBody>
          <a:bodyPr/>
          <a:lstStyle/>
          <a:p>
            <a:r>
              <a:rPr lang="es-ES" dirty="0" err="1"/>
              <a:t>Popocatepetl</a:t>
            </a:r>
            <a:r>
              <a:rPr lang="es-ES" dirty="0"/>
              <a:t> es un volcán activo ubicado en el centro de México, a sólo 55 kilómetros al sudeste del Distrito Federal. Es del tipo Estratovolcán, tiene una altura de 5.452 metros sobre el nivel del mar y el diámetro mayor del cráter alcanza los 900 metros. La actividad del volcán es moderada pero constante.</a:t>
            </a:r>
            <a:endParaRPr lang="es-GT" dirty="0"/>
          </a:p>
        </p:txBody>
      </p:sp>
    </p:spTree>
    <p:extLst>
      <p:ext uri="{BB962C8B-B14F-4D97-AF65-F5344CB8AC3E}">
        <p14:creationId xmlns:p14="http://schemas.microsoft.com/office/powerpoint/2010/main" val="315618919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xit" presetSubtype="32" fill="hold" grpId="0" nodeType="clickEffect">
                                  <p:stCondLst>
                                    <p:cond delay="0"/>
                                  </p:stCondLst>
                                  <p:childTnLst>
                                    <p:animEffect transition="out" filter="circle(out)">
                                      <p:cBhvr>
                                        <p:cTn id="13" dur="2000"/>
                                        <p:tgtEl>
                                          <p:spTgt spid="3">
                                            <p:txEl>
                                              <p:pRg st="0" end="0"/>
                                            </p:txEl>
                                          </p:spTgt>
                                        </p:tgtEl>
                                      </p:cBhvr>
                                    </p:animEffect>
                                    <p:set>
                                      <p:cBhvr>
                                        <p:cTn id="14"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TotalTime>
  <Words>433</Words>
  <Application>Microsoft Office PowerPoint</Application>
  <PresentationFormat>Panorámica</PresentationFormat>
  <Paragraphs>28</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Century Gothic</vt:lpstr>
      <vt:lpstr>Wingdings 3</vt:lpstr>
      <vt:lpstr>Ion</vt:lpstr>
      <vt:lpstr>Angely Joanna Padilla Mejía</vt:lpstr>
      <vt:lpstr>El volcán de Popocatépetl</vt:lpstr>
      <vt:lpstr>Cuantas veces izo erupción</vt:lpstr>
      <vt:lpstr>En donde esta ubicado </vt:lpstr>
      <vt:lpstr>Imagen</vt:lpstr>
      <vt:lpstr>Cuanto mide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Angely Joanna Padilla Mejia</dc:title>
  <dc:creator>GNet</dc:creator>
  <cp:lastModifiedBy>GNet</cp:lastModifiedBy>
  <cp:revision>3</cp:revision>
  <dcterms:created xsi:type="dcterms:W3CDTF">2025-08-23T17:25:18Z</dcterms:created>
  <dcterms:modified xsi:type="dcterms:W3CDTF">2025-08-23T17:47:20Z</dcterms:modified>
</cp:coreProperties>
</file>