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</p:sldIdLst>
  <p:sldSz cx="12192000" cy="6858000"/>
  <p:notesSz cx="6858000" cy="9144000"/>
  <p:defaultTextStyle>
    <a:defPPr>
      <a:defRPr lang="es-G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kiosk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90" d="100"/>
          <a:sy n="90" d="100"/>
        </p:scale>
        <p:origin x="398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03405"/>
            <a:ext cx="9448800" cy="1825096"/>
          </a:xfrm>
        </p:spPr>
        <p:txBody>
          <a:bodyPr anchor="b">
            <a:normAutofit/>
          </a:bodyPr>
          <a:lstStyle>
            <a:lvl1pPr algn="l"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632201"/>
            <a:ext cx="9448800" cy="685800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09561" y="4314328"/>
            <a:ext cx="2910840" cy="374642"/>
          </a:xfrm>
        </p:spPr>
        <p:txBody>
          <a:bodyPr/>
          <a:lstStyle/>
          <a:p>
            <a:fld id="{8CDE5222-359E-4EC8-A7FB-53B151593E08}" type="datetimeFigureOut">
              <a:rPr lang="es-GT" smtClean="0"/>
              <a:t>25/10/2025</a:t>
            </a:fld>
            <a:endParaRPr lang="es-G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371600" y="4323845"/>
            <a:ext cx="6400800" cy="365125"/>
          </a:xfrm>
        </p:spPr>
        <p:txBody>
          <a:bodyPr/>
          <a:lstStyle/>
          <a:p>
            <a:endParaRPr lang="es-G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7200" y="1430866"/>
            <a:ext cx="2743200" cy="365125"/>
          </a:xfrm>
        </p:spPr>
        <p:txBody>
          <a:bodyPr/>
          <a:lstStyle/>
          <a:p>
            <a:fld id="{81E7BA73-5728-4EFC-8779-60786B65E39C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3357143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n panorámic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77" y="4697360"/>
            <a:ext cx="10822034" cy="81935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1727" y="941439"/>
            <a:ext cx="10821840" cy="3478161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516715"/>
            <a:ext cx="10820400" cy="701969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DE5222-359E-4EC8-A7FB-53B151593E08}" type="datetimeFigureOut">
              <a:rPr lang="es-GT" smtClean="0"/>
              <a:t>25/10/2025</a:t>
            </a:fld>
            <a:endParaRPr lang="es-G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E7BA73-5728-4EFC-8779-60786B65E39C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16631697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2"/>
            <a:ext cx="10820400" cy="2802467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9133"/>
            <a:ext cx="10130516" cy="99906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8CDE5222-359E-4EC8-A7FB-53B151593E08}" type="datetimeFigureOut">
              <a:rPr lang="es-GT" smtClean="0"/>
              <a:t>25/10/2025</a:t>
            </a:fld>
            <a:endParaRPr lang="es-G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es-G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81E7BA73-5728-4EFC-8779-60786B65E39C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8568558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67" y="753533"/>
            <a:ext cx="10151533" cy="2604495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303865" y="3365556"/>
            <a:ext cx="9592736" cy="4444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959862"/>
            <a:ext cx="10151533" cy="679871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8CDE5222-359E-4EC8-A7FB-53B151593E08}" type="datetimeFigureOut">
              <a:rPr lang="es-GT" smtClean="0"/>
              <a:t>25/10/2025</a:t>
            </a:fld>
            <a:endParaRPr lang="es-G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es-G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81E7BA73-5728-4EFC-8779-60786B65E39C}" type="slidenum">
              <a:rPr lang="es-GT" smtClean="0"/>
              <a:t>‹Nº›</a:t>
            </a:fld>
            <a:endParaRPr lang="es-GT"/>
          </a:p>
        </p:txBody>
      </p:sp>
      <p:sp>
        <p:nvSpPr>
          <p:cNvPr id="9" name="TextBox 8"/>
          <p:cNvSpPr txBox="1"/>
          <p:nvPr/>
        </p:nvSpPr>
        <p:spPr>
          <a:xfrm>
            <a:off x="476250" y="93345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984230" y="270129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88733996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95" y="1124701"/>
            <a:ext cx="10146186" cy="251183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8315"/>
            <a:ext cx="10144654" cy="99988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78883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8CDE5222-359E-4EC8-A7FB-53B151593E08}" type="datetimeFigureOut">
              <a:rPr lang="es-GT" smtClean="0"/>
              <a:t>25/10/2025</a:t>
            </a:fld>
            <a:endParaRPr lang="es-G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8883"/>
            <a:ext cx="6991492" cy="365125"/>
          </a:xfrm>
        </p:spPr>
        <p:txBody>
          <a:bodyPr/>
          <a:lstStyle/>
          <a:p>
            <a:endParaRPr lang="es-G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81E7BA73-5728-4EFC-8779-60786B65E39C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325142602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umna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2895600" y="761999"/>
            <a:ext cx="8610599" cy="1303867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0" y="2202080"/>
            <a:ext cx="3456432" cy="61732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799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68800" y="2201333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366858" y="2904067"/>
            <a:ext cx="3456432" cy="331461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51800" y="2192866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8051801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DE5222-359E-4EC8-A7FB-53B151593E08}" type="datetimeFigureOut">
              <a:rPr lang="es-GT" smtClean="0"/>
              <a:t>25/10/2025</a:t>
            </a:fld>
            <a:endParaRPr lang="es-G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E7BA73-5728-4EFC-8779-60786B65E39C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206936871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umna de imagen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599" cy="1295400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8618" y="4191000"/>
            <a:ext cx="3451582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8618" y="2362200"/>
            <a:ext cx="3451582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8618" y="4873764"/>
            <a:ext cx="3451582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74263" y="4191000"/>
            <a:ext cx="3448935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374263" y="2362200"/>
            <a:ext cx="3448936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374264" y="4873763"/>
            <a:ext cx="344893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49731" y="4191000"/>
            <a:ext cx="3456469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49855" y="2362200"/>
            <a:ext cx="3447878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8049731" y="4873761"/>
            <a:ext cx="345244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DE5222-359E-4EC8-A7FB-53B151593E08}" type="datetimeFigureOut">
              <a:rPr lang="es-GT" smtClean="0"/>
              <a:t>25/10/2025</a:t>
            </a:fld>
            <a:endParaRPr lang="es-G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E7BA73-5728-4EFC-8779-60786B65E39C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406787363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2194559"/>
            <a:ext cx="10820400" cy="40241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DE5222-359E-4EC8-A7FB-53B151593E08}" type="datetimeFigureOut">
              <a:rPr lang="es-GT" smtClean="0"/>
              <a:t>25/10/2025</a:t>
            </a:fld>
            <a:endParaRPr lang="es-G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E7BA73-5728-4EFC-8779-60786B65E39C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235004424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48800" y="745066"/>
            <a:ext cx="2057400" cy="3903133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24466" y="745067"/>
            <a:ext cx="8204201" cy="3903133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79941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8CDE5222-359E-4EC8-A7FB-53B151593E08}" type="datetimeFigureOut">
              <a:rPr lang="es-GT" smtClean="0"/>
              <a:t>25/10/2025</a:t>
            </a:fld>
            <a:endParaRPr lang="es-G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0"/>
            <a:ext cx="6991492" cy="365125"/>
          </a:xfrm>
        </p:spPr>
        <p:txBody>
          <a:bodyPr/>
          <a:lstStyle/>
          <a:p>
            <a:endParaRPr lang="es-G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81E7BA73-5728-4EFC-8779-60786B65E39C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27517470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DE5222-359E-4EC8-A7FB-53B151593E08}" type="datetimeFigureOut">
              <a:rPr lang="es-GT" smtClean="0"/>
              <a:t>25/10/2025</a:t>
            </a:fld>
            <a:endParaRPr lang="es-G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E7BA73-5728-4EFC-8779-60786B65E39C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30820724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3"/>
            <a:ext cx="10820399" cy="2801935"/>
          </a:xfrm>
        </p:spPr>
        <p:txBody>
          <a:bodyPr anchor="b">
            <a:normAutofit/>
          </a:bodyPr>
          <a:lstStyle>
            <a:lvl1pPr algn="r">
              <a:defRPr sz="40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467" y="3641725"/>
            <a:ext cx="10490200" cy="955675"/>
          </a:xfrm>
        </p:spPr>
        <p:txBody>
          <a:bodyPr>
            <a:normAutofit/>
          </a:bodyPr>
          <a:lstStyle>
            <a:lvl1pPr marL="0" indent="0" algn="r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8CDE5222-359E-4EC8-A7FB-53B151593E08}" type="datetimeFigureOut">
              <a:rPr lang="es-GT" smtClean="0"/>
              <a:t>25/10/2025</a:t>
            </a:fld>
            <a:endParaRPr lang="es-G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1"/>
            <a:ext cx="6991492" cy="364065"/>
          </a:xfrm>
        </p:spPr>
        <p:txBody>
          <a:bodyPr/>
          <a:lstStyle/>
          <a:p>
            <a:endParaRPr lang="es-G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81E7BA73-5728-4EFC-8779-60786B65E39C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24406871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194559"/>
            <a:ext cx="5334000" cy="4024125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194559"/>
            <a:ext cx="5334000" cy="4024125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DE5222-359E-4EC8-A7FB-53B151593E08}" type="datetimeFigureOut">
              <a:rPr lang="es-GT" smtClean="0"/>
              <a:t>25/10/2025</a:t>
            </a:fld>
            <a:endParaRPr lang="es-G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E7BA73-5728-4EFC-8779-60786B65E39C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19352731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600" cy="1295400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9" y="2183802"/>
            <a:ext cx="5079991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3132666"/>
            <a:ext cx="5311775" cy="3086019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0" y="2183802"/>
            <a:ext cx="5105400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132666"/>
            <a:ext cx="5334000" cy="3086019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DE5222-359E-4EC8-A7FB-53B151593E08}" type="datetimeFigureOut">
              <a:rPr lang="es-GT" smtClean="0"/>
              <a:t>25/10/2025</a:t>
            </a:fld>
            <a:endParaRPr lang="es-G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E7BA73-5728-4EFC-8779-60786B65E39C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5733984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DE5222-359E-4EC8-A7FB-53B151593E08}" type="datetimeFigureOut">
              <a:rPr lang="es-GT" smtClean="0"/>
              <a:t>25/10/2025</a:t>
            </a:fld>
            <a:endParaRPr lang="es-G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E7BA73-5728-4EFC-8779-60786B65E39C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41206576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DE5222-359E-4EC8-A7FB-53B151593E08}" type="datetimeFigureOut">
              <a:rPr lang="es-GT" smtClean="0"/>
              <a:t>25/10/2025</a:t>
            </a:fld>
            <a:endParaRPr lang="es-G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E7BA73-5728-4EFC-8779-60786B65E39C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6970449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411480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95582" y="746759"/>
            <a:ext cx="6510618" cy="5471925"/>
          </a:xfrm>
        </p:spPr>
        <p:txBody>
          <a:bodyPr anchor="ctr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411480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DE5222-359E-4EC8-A7FB-53B151593E08}" type="datetimeFigureOut">
              <a:rPr lang="es-GT" smtClean="0"/>
              <a:t>25/10/2025</a:t>
            </a:fld>
            <a:endParaRPr lang="es-G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E7BA73-5728-4EFC-8779-60786B65E39C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40546377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687324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861238" y="751241"/>
            <a:ext cx="3644962" cy="5467443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687324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DE5222-359E-4EC8-A7FB-53B151593E08}" type="datetimeFigureOut">
              <a:rPr lang="es-GT" smtClean="0"/>
              <a:t>25/10/2025</a:t>
            </a:fld>
            <a:endParaRPr lang="es-G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E7BA73-5728-4EFC-8779-60786B65E39C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12612262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0-HD-TOP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414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895600" y="764373"/>
            <a:ext cx="8610600" cy="12930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194560"/>
            <a:ext cx="10820400" cy="40241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95360" y="6356350"/>
            <a:ext cx="29108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DE5222-359E-4EC8-A7FB-53B151593E08}" type="datetimeFigureOut">
              <a:rPr lang="es-GT" smtClean="0"/>
              <a:t>25/10/2025</a:t>
            </a:fld>
            <a:endParaRPr lang="es-G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355845"/>
            <a:ext cx="7772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G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000" y="38100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E7BA73-5728-4EFC-8779-60786B65E39C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378679236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40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253067" y="1049872"/>
            <a:ext cx="9448800" cy="1825096"/>
          </a:xfrm>
        </p:spPr>
        <p:txBody>
          <a:bodyPr/>
          <a:lstStyle/>
          <a:p>
            <a:r>
              <a:rPr lang="es-ES" dirty="0" smtClean="0"/>
              <a:t>Andy Norberto Valenzuela Ramírez</a:t>
            </a:r>
            <a:endParaRPr lang="es-GT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253067" y="3623735"/>
            <a:ext cx="9448800" cy="685800"/>
          </a:xfrm>
        </p:spPr>
        <p:txBody>
          <a:bodyPr>
            <a:normAutofit fontScale="92500" lnSpcReduction="10000"/>
          </a:bodyPr>
          <a:lstStyle/>
          <a:p>
            <a:r>
              <a:rPr lang="es-ES" dirty="0" err="1" smtClean="0"/>
              <a:t>Direccion</a:t>
            </a:r>
            <a:r>
              <a:rPr lang="es-ES" dirty="0" smtClean="0"/>
              <a:t> :aldea potrerillo</a:t>
            </a:r>
          </a:p>
          <a:p>
            <a:r>
              <a:rPr lang="es-ES" dirty="0" smtClean="0"/>
              <a:t>ID: 1699</a:t>
            </a:r>
          </a:p>
          <a:p>
            <a:endParaRPr lang="es-GT" dirty="0"/>
          </a:p>
        </p:txBody>
      </p:sp>
    </p:spTree>
    <p:extLst>
      <p:ext uri="{BB962C8B-B14F-4D97-AF65-F5344CB8AC3E}">
        <p14:creationId xmlns:p14="http://schemas.microsoft.com/office/powerpoint/2010/main" val="11040819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34" presetClass="emph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12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13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4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5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6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20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21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2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3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24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Partes externas de la computadora</a:t>
            </a:r>
            <a:endParaRPr lang="es-GT" dirty="0"/>
          </a:p>
        </p:txBody>
      </p:sp>
      <p:sp>
        <p:nvSpPr>
          <p:cNvPr id="6" name="Rectangle 1"/>
          <p:cNvSpPr>
            <a:spLocks noGrp="1" noChangeArrowheads="1"/>
          </p:cNvSpPr>
          <p:nvPr>
            <p:ph idx="1"/>
          </p:nvPr>
        </p:nvSpPr>
        <p:spPr bwMode="auto">
          <a:xfrm>
            <a:off x="838200" y="3047186"/>
            <a:ext cx="10201832" cy="19082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s-GT" altLang="es-GT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Teclado:</a:t>
            </a:r>
            <a:r>
              <a:rPr kumimoji="0" lang="es-GT" altLang="es-GT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Permite ingresar texto y comandos.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s-GT" altLang="es-GT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Ratón (mouse):</a:t>
            </a:r>
            <a:r>
              <a:rPr kumimoji="0" lang="es-GT" altLang="es-GT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Controla el puntero en la pantalla y permite hacer clics y desplazarse.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s-GT" altLang="es-GT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Escáner:</a:t>
            </a:r>
            <a:r>
              <a:rPr kumimoji="0" lang="es-GT" altLang="es-GT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Convierte documentos físicos o imágenes en formato digital.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s-GT" altLang="es-GT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Cámara web:</a:t>
            </a:r>
            <a:r>
              <a:rPr kumimoji="0" lang="es-GT" altLang="es-GT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Captura imágenes o video en tiempo real.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s-GT" altLang="es-GT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Micrófono:</a:t>
            </a:r>
            <a:r>
              <a:rPr kumimoji="0" lang="es-GT" altLang="es-GT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Graba audio. 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GT" altLang="es-GT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995571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6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4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2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4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7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2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5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0" dur="1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3" dur="1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8" dur="1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1" dur="1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6" dur="10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9" dur="10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6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Partes de la computadora</a:t>
            </a:r>
            <a:endParaRPr lang="es-GT" dirty="0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s-ES" b="1" dirty="0" smtClean="0">
                <a:effectLst/>
              </a:rPr>
              <a:t>Tarjeta madre</a:t>
            </a:r>
            <a:r>
              <a:rPr lang="es-ES" dirty="0" smtClean="0">
                <a:effectLst/>
              </a:rPr>
              <a:t>: </a:t>
            </a:r>
          </a:p>
          <a:p>
            <a:r>
              <a:rPr lang="es-ES" dirty="0" smtClean="0">
                <a:effectLst/>
              </a:rPr>
              <a:t>Es la placa de circuito principal que conecta todos los componentes de la computadora. </a:t>
            </a:r>
          </a:p>
          <a:p>
            <a:endParaRPr lang="es-GT" dirty="0"/>
          </a:p>
        </p:txBody>
      </p:sp>
      <p:pic>
        <p:nvPicPr>
          <p:cNvPr id="5" name="Marcador de contenido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1590" y="2269067"/>
            <a:ext cx="3792009" cy="2345531"/>
          </a:xfrm>
        </p:spPr>
      </p:pic>
    </p:spTree>
    <p:extLst>
      <p:ext uri="{BB962C8B-B14F-4D97-AF65-F5344CB8AC3E}">
        <p14:creationId xmlns:p14="http://schemas.microsoft.com/office/powerpoint/2010/main" val="41785755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1" presetClass="exit" presetSubtype="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5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1" presetClass="exit" presetSubtype="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5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1" presetClass="exit" presetSubtype="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6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3" grpId="0" build="p"/>
      <p:bldP spid="3" grpId="1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Partes de la computadora</a:t>
            </a:r>
            <a:endParaRPr lang="es-GT" dirty="0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s-ES" b="1" dirty="0" smtClean="0"/>
              <a:t>Procesador (CPU):</a:t>
            </a:r>
            <a:r>
              <a:rPr lang="es-ES" dirty="0" smtClean="0"/>
              <a:t> El "cerebro" de la computadora, ejecuta las instrucciones y realiza los cálculos. </a:t>
            </a:r>
          </a:p>
          <a:p>
            <a:endParaRPr lang="es-GT" dirty="0"/>
          </a:p>
        </p:txBody>
      </p:sp>
      <p:pic>
        <p:nvPicPr>
          <p:cNvPr id="7" name="Marcador de contenido 6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2200" y="2810605"/>
            <a:ext cx="5334000" cy="26385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42109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xit" presetSubtype="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21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3" grpId="0" build="p"/>
      <p:bldP spid="3" grpId="1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Partes de la computadora</a:t>
            </a:r>
            <a:endParaRPr lang="es-GT" dirty="0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s-ES" b="1" dirty="0" smtClean="0"/>
              <a:t>Memoria RAM:</a:t>
            </a:r>
            <a:r>
              <a:rPr lang="es-ES" dirty="0" smtClean="0"/>
              <a:t> Almacenamiento temporal de acceso rápido para los datos que el CPU necesita en el momento</a:t>
            </a:r>
            <a:endParaRPr lang="es-GT" dirty="0"/>
          </a:p>
        </p:txBody>
      </p:sp>
      <p:pic>
        <p:nvPicPr>
          <p:cNvPr id="5" name="Marcador de contenido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6650" y="3363119"/>
            <a:ext cx="2705100" cy="1685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71713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1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6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3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Partes de la computadora</a:t>
            </a:r>
            <a:endParaRPr lang="es-GT" dirty="0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s-ES" b="1" dirty="0" smtClean="0"/>
              <a:t>Tarjeta gráfica (GPU):</a:t>
            </a:r>
            <a:r>
              <a:rPr lang="es-ES" dirty="0" smtClean="0"/>
              <a:t> Procesa y </a:t>
            </a:r>
            <a:r>
              <a:rPr lang="es-ES" dirty="0" err="1" smtClean="0"/>
              <a:t>renderiza</a:t>
            </a:r>
            <a:r>
              <a:rPr lang="es-ES" dirty="0" smtClean="0"/>
              <a:t> imágenes para mostrarlas en el monitor. </a:t>
            </a:r>
          </a:p>
          <a:p>
            <a:endParaRPr lang="es-GT" dirty="0"/>
          </a:p>
        </p:txBody>
      </p:sp>
      <p:pic>
        <p:nvPicPr>
          <p:cNvPr id="5" name="Marcador de contenido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32675" y="3385872"/>
            <a:ext cx="2762250" cy="1657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79912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1822" tmFilter="0,0; 0.14,0.31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0.2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78">
                                          <p:stCondLst>
                                            <p:cond delay="182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0.25,0.07;0.50,0.2;0.75,0.467;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26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52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78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103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151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96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236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70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97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317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29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3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111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37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123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4" dur="26">
                                          <p:stCondLst>
                                            <p:cond delay="62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5" dur="166" decel="50000">
                                          <p:stCondLst>
                                            <p:cond delay="64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26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8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895600" y="908307"/>
            <a:ext cx="8610600" cy="1293028"/>
          </a:xfrm>
        </p:spPr>
        <p:txBody>
          <a:bodyPr/>
          <a:lstStyle/>
          <a:p>
            <a:r>
              <a:rPr lang="es-ES" dirty="0" smtClean="0"/>
              <a:t>Partes de la computadora</a:t>
            </a:r>
            <a:endParaRPr lang="es-GT" dirty="0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685800" y="2363893"/>
            <a:ext cx="5334000" cy="4024125"/>
          </a:xfrm>
        </p:spPr>
        <p:txBody>
          <a:bodyPr/>
          <a:lstStyle/>
          <a:p>
            <a:r>
              <a:rPr lang="es-ES" b="1" dirty="0" smtClean="0"/>
              <a:t>Unidad de almacenamiento:</a:t>
            </a:r>
            <a:r>
              <a:rPr lang="es-ES" dirty="0" smtClean="0"/>
              <a:t> Guarda los datos de forma permanente. Puede ser un disco duro (HDD) o una unidad de estado sólido (SSD). </a:t>
            </a:r>
            <a:endParaRPr lang="es-ES" dirty="0"/>
          </a:p>
        </p:txBody>
      </p:sp>
      <p:pic>
        <p:nvPicPr>
          <p:cNvPr id="5" name="Marcador de contenido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7637" y="3303853"/>
            <a:ext cx="2143125" cy="2143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13404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5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1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0" presetClass="emph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4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4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4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30" presetClass="emph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4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46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4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30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4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5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5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5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2" grpId="2"/>
      <p:bldP spid="3" grpId="0" build="p"/>
      <p:bldP spid="3" grpId="1" build="p"/>
      <p:bldP spid="3" grpId="2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 flipH="1">
            <a:off x="609598" y="781307"/>
            <a:ext cx="10896601" cy="1293028"/>
          </a:xfrm>
        </p:spPr>
        <p:txBody>
          <a:bodyPr>
            <a:normAutofit/>
          </a:bodyPr>
          <a:lstStyle/>
          <a:p>
            <a:r>
              <a:rPr lang="es-ES" dirty="0" smtClean="0"/>
              <a:t>MAQUINA DE ESCRIBIR, COMPUTADORA</a:t>
            </a:r>
            <a:endParaRPr lang="es-GT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5566725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mph" presetSubtype="0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25"/>
                                  </p:iterate>
                                  <p:childTnLst>
                                    <p:set>
                                      <p:cBhvr override="childStyle">
                                        <p:cTn id="6" dur="indefinite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 flipH="1">
            <a:off x="685800" y="764373"/>
            <a:ext cx="10388600" cy="1293028"/>
          </a:xfrm>
        </p:spPr>
        <p:txBody>
          <a:bodyPr>
            <a:normAutofit/>
          </a:bodyPr>
          <a:lstStyle/>
          <a:p>
            <a:r>
              <a:rPr lang="es-ES" dirty="0" smtClean="0"/>
              <a:t>MARCAS DE MAQUINA DE ESCRIBIR</a:t>
            </a:r>
            <a:endParaRPr lang="es-GT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dirty="0" smtClean="0"/>
              <a:t>Smith Corona: Una marca muy conocida y popular.</a:t>
            </a:r>
          </a:p>
          <a:p>
            <a:r>
              <a:rPr lang="es-ES" dirty="0" smtClean="0"/>
              <a:t>Royal: Otra marca popular en el mercado de máquinas de escribir.</a:t>
            </a:r>
          </a:p>
          <a:p>
            <a:r>
              <a:rPr lang="es-ES" dirty="0" smtClean="0"/>
              <a:t>Remington: Uno de los fabricantes más antiguos y notables.</a:t>
            </a:r>
          </a:p>
          <a:p>
            <a:r>
              <a:rPr lang="es-ES" dirty="0" err="1" smtClean="0"/>
              <a:t>Underwood</a:t>
            </a:r>
            <a:r>
              <a:rPr lang="es-ES" dirty="0" smtClean="0"/>
              <a:t>: Una marca histórica con gran presencia en el mercado.</a:t>
            </a:r>
          </a:p>
          <a:p>
            <a:r>
              <a:rPr lang="es-ES" dirty="0" smtClean="0"/>
              <a:t>Olivetti: Famosa por sus diseños, especialmente en Europa.</a:t>
            </a:r>
            <a:endParaRPr lang="es-GT" dirty="0"/>
          </a:p>
        </p:txBody>
      </p:sp>
    </p:spTree>
    <p:extLst>
      <p:ext uri="{BB962C8B-B14F-4D97-AF65-F5344CB8AC3E}">
        <p14:creationId xmlns:p14="http://schemas.microsoft.com/office/powerpoint/2010/main" val="19135985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9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5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71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87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26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06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7" dur="1822" tmFilter="0,0; 0.14,0.31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0.2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178">
                                          <p:stCondLst>
                                            <p:cond delay="182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664" tmFilter="0.0,0.0;0.25,0.07;0.50,0.2;0.75,0.467;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26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52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78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103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151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96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236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70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97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317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29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3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111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37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123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14" dur="26">
                                          <p:stCondLst>
                                            <p:cond delay="62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15" dur="166" decel="50000">
                                          <p:stCondLst>
                                            <p:cond delay="64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1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1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2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26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26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7" dur="1822" tmFilter="0,0; 0.14,0.31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0.2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178">
                                          <p:stCondLst>
                                            <p:cond delay="182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664" tmFilter="0.0,0.0;0.25,0.07;0.50,0.2;0.75,0.467;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26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52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78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103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151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96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236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70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97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317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29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3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111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37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123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4" dur="26">
                                          <p:stCondLst>
                                            <p:cond delay="62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35" dur="166" decel="50000">
                                          <p:stCondLst>
                                            <p:cond delay="64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3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3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4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3" presetID="26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44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5" dur="1822" tmFilter="0,0; 0.14,0.31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0.2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178">
                                          <p:stCondLst>
                                            <p:cond delay="182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" dur="664" tmFilter="0.0,0.0;0.25,0.07;0.50,0.2;0.75,0.467;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26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52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78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103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151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96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236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70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97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317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29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3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111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37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123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52" dur="26">
                                          <p:stCondLst>
                                            <p:cond delay="62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53" dur="166" decel="50000">
                                          <p:stCondLst>
                                            <p:cond delay="64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5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5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5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1" presetID="26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62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3" dur="1822" tmFilter="0,0; 0.14,0.31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0.2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" dur="178">
                                          <p:stCondLst>
                                            <p:cond delay="182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5" dur="664" tmFilter="0.0,0.0;0.25,0.07;0.50,0.2;0.75,0.467;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26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52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78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103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151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96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236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70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97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317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29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3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111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37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123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70" dur="26">
                                          <p:stCondLst>
                                            <p:cond delay="62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71" dur="166" decel="50000">
                                          <p:stCondLst>
                                            <p:cond delay="64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7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7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7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9" presetID="26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80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1" dur="1822" tmFilter="0,0; 0.14,0.31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0.2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2" dur="178">
                                          <p:stCondLst>
                                            <p:cond delay="182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3" dur="664" tmFilter="0.0,0.0;0.25,0.07;0.50,0.2;0.75,0.467;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26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52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78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103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151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96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236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70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97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317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29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3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111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37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123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7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8" dur="26">
                                          <p:stCondLst>
                                            <p:cond delay="62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89" dur="166" decel="50000">
                                          <p:stCondLst>
                                            <p:cond delay="64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9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9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9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7" presetID="26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98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9" dur="1822" tmFilter="0,0; 0.14,0.31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0.2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0" dur="178">
                                          <p:stCondLst>
                                            <p:cond delay="182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1" dur="664" tmFilter="0.0,0.0;0.25,0.07;0.50,0.2;0.75,0.467;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26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52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78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103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151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96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236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70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97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317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29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3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111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37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123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5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6" dur="26">
                                          <p:stCondLst>
                                            <p:cond delay="62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07" dur="166" decel="50000">
                                          <p:stCondLst>
                                            <p:cond delay="64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0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1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1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PARTES DE MAQUINA DE ESCRIBIR</a:t>
            </a:r>
            <a:endParaRPr lang="es-GT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s-GT" dirty="0"/>
          </a:p>
        </p:txBody>
      </p:sp>
    </p:spTree>
    <p:extLst>
      <p:ext uri="{BB962C8B-B14F-4D97-AF65-F5344CB8AC3E}">
        <p14:creationId xmlns:p14="http://schemas.microsoft.com/office/powerpoint/2010/main" val="16017220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Teclado de maquina de escribir</a:t>
            </a:r>
            <a:endParaRPr lang="es-GT" dirty="0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lvl="3"/>
            <a:r>
              <a:rPr lang="es-ES" b="1" dirty="0" smtClean="0">
                <a:effectLst/>
              </a:rPr>
              <a:t>Teclado:</a:t>
            </a:r>
            <a:r>
              <a:rPr lang="es-ES" dirty="0" smtClean="0">
                <a:effectLst/>
              </a:rPr>
              <a:t> </a:t>
            </a:r>
          </a:p>
          <a:p>
            <a:r>
              <a:rPr lang="es-ES" dirty="0" smtClean="0">
                <a:effectLst/>
              </a:rPr>
              <a:t>Conjunto de teclas que imprimen letras, números y símbolos en el papel al ser presionadas. </a:t>
            </a:r>
          </a:p>
          <a:p>
            <a:endParaRPr lang="es-GT" dirty="0"/>
          </a:p>
        </p:txBody>
      </p:sp>
      <p:pic>
        <p:nvPicPr>
          <p:cNvPr id="5" name="Marcador de contenido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95116" y="2997200"/>
            <a:ext cx="3528483" cy="2134394"/>
          </a:xfrm>
        </p:spPr>
      </p:pic>
    </p:spTree>
    <p:extLst>
      <p:ext uri="{BB962C8B-B14F-4D97-AF65-F5344CB8AC3E}">
        <p14:creationId xmlns:p14="http://schemas.microsoft.com/office/powerpoint/2010/main" val="3116790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4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2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3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Cinta entintada de maquina de escribir</a:t>
            </a:r>
            <a:endParaRPr lang="es-GT" dirty="0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s-ES" b="1" dirty="0" smtClean="0">
                <a:effectLst/>
              </a:rPr>
              <a:t>Cinta entintada:</a:t>
            </a:r>
            <a:r>
              <a:rPr lang="es-ES" dirty="0" smtClean="0">
                <a:effectLst/>
              </a:rPr>
              <a:t> </a:t>
            </a:r>
          </a:p>
          <a:p>
            <a:r>
              <a:rPr lang="es-ES" dirty="0" smtClean="0">
                <a:effectLst/>
              </a:rPr>
              <a:t>Una cinta con tinta que se coloca entre los tipos (las piezas metálicas con el carácter) y el papel para transferir la tinta y formar el carácter. </a:t>
            </a:r>
            <a:endParaRPr lang="es-ES" dirty="0">
              <a:effectLst/>
            </a:endParaRPr>
          </a:p>
        </p:txBody>
      </p:sp>
      <p:pic>
        <p:nvPicPr>
          <p:cNvPr id="5" name="Marcador de contenido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64436" y="2438664"/>
            <a:ext cx="2143125" cy="2143125"/>
          </a:xfrm>
        </p:spPr>
      </p:pic>
    </p:spTree>
    <p:extLst>
      <p:ext uri="{BB962C8B-B14F-4D97-AF65-F5344CB8AC3E}">
        <p14:creationId xmlns:p14="http://schemas.microsoft.com/office/powerpoint/2010/main" val="42085831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3" grpId="0" build="p"/>
      <p:bldP spid="3" grpId="1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Carro de maquina de escribir</a:t>
            </a:r>
            <a:endParaRPr lang="es-GT" dirty="0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s-ES" b="1" dirty="0" smtClean="0">
                <a:effectLst/>
              </a:rPr>
              <a:t>Carro:</a:t>
            </a:r>
            <a:r>
              <a:rPr lang="es-ES" dirty="0" smtClean="0">
                <a:effectLst/>
              </a:rPr>
              <a:t> </a:t>
            </a:r>
          </a:p>
          <a:p>
            <a:r>
              <a:rPr lang="es-ES" dirty="0" smtClean="0">
                <a:effectLst/>
              </a:rPr>
              <a:t>La pieza móvil que se desplaza horizontalmente. Contiene el rodillo y el papel. El movimiento del carro permite escribir en diferentes posiciones. </a:t>
            </a:r>
          </a:p>
          <a:p>
            <a:endParaRPr lang="es-GT" dirty="0"/>
          </a:p>
        </p:txBody>
      </p:sp>
      <p:pic>
        <p:nvPicPr>
          <p:cNvPr id="5" name="Marcador de contenido 4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3320" y="2194371"/>
            <a:ext cx="4020959" cy="4024313"/>
          </a:xfrm>
        </p:spPr>
      </p:pic>
    </p:spTree>
    <p:extLst>
      <p:ext uri="{BB962C8B-B14F-4D97-AF65-F5344CB8AC3E}">
        <p14:creationId xmlns:p14="http://schemas.microsoft.com/office/powerpoint/2010/main" val="17503296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3" grpId="0" build="p"/>
      <p:bldP spid="3" grpId="1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Rodillo de maquina de escribir</a:t>
            </a:r>
            <a:endParaRPr lang="es-GT" dirty="0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s-ES" b="1" dirty="0" smtClean="0">
                <a:effectLst/>
              </a:rPr>
              <a:t>Rodillo:</a:t>
            </a:r>
            <a:r>
              <a:rPr lang="es-ES" dirty="0" smtClean="0">
                <a:effectLst/>
              </a:rPr>
              <a:t> </a:t>
            </a:r>
          </a:p>
          <a:p>
            <a:r>
              <a:rPr lang="es-ES" dirty="0" smtClean="0">
                <a:effectLst/>
              </a:rPr>
              <a:t>Un cilindro de goma o metal que sostiene el papel y lo hace girar hacia arriba para cada línea de texto. </a:t>
            </a:r>
          </a:p>
          <a:p>
            <a:endParaRPr lang="es-GT" dirty="0"/>
          </a:p>
        </p:txBody>
      </p:sp>
      <p:pic>
        <p:nvPicPr>
          <p:cNvPr id="7" name="Marcador de contenido 6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2200" y="2705894"/>
            <a:ext cx="5334000" cy="3000375"/>
          </a:xfrm>
        </p:spPr>
      </p:pic>
    </p:spTree>
    <p:extLst>
      <p:ext uri="{BB962C8B-B14F-4D97-AF65-F5344CB8AC3E}">
        <p14:creationId xmlns:p14="http://schemas.microsoft.com/office/powerpoint/2010/main" val="31716831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3" grpId="0" build="p"/>
      <p:bldP spid="3" grpId="1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Barra espaciadora de la maquina de </a:t>
            </a:r>
            <a:r>
              <a:rPr lang="es-ES" dirty="0" err="1" smtClean="0"/>
              <a:t>escibir</a:t>
            </a:r>
            <a:endParaRPr lang="es-GT" dirty="0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s-ES" b="1" dirty="0" smtClean="0">
                <a:effectLst/>
              </a:rPr>
              <a:t>Barra espaciadora:</a:t>
            </a:r>
            <a:r>
              <a:rPr lang="es-ES" dirty="0" smtClean="0">
                <a:effectLst/>
              </a:rPr>
              <a:t> </a:t>
            </a:r>
          </a:p>
          <a:p>
            <a:r>
              <a:rPr lang="es-ES" dirty="0" smtClean="0">
                <a:effectLst/>
              </a:rPr>
              <a:t>Una tecla o barra que se presiona para añadir un espacio en blanco entre letras o palabras. </a:t>
            </a:r>
          </a:p>
          <a:p>
            <a:endParaRPr lang="es-GT" dirty="0"/>
          </a:p>
        </p:txBody>
      </p:sp>
      <p:pic>
        <p:nvPicPr>
          <p:cNvPr id="5" name="Marcador de contenido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5612" y="3477419"/>
            <a:ext cx="4067175" cy="1457325"/>
          </a:xfrm>
        </p:spPr>
      </p:pic>
    </p:spTree>
    <p:extLst>
      <p:ext uri="{BB962C8B-B14F-4D97-AF65-F5344CB8AC3E}">
        <p14:creationId xmlns:p14="http://schemas.microsoft.com/office/powerpoint/2010/main" val="33060737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8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6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9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2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3" grpId="0" build="p"/>
      <p:bldP spid="3" grpId="1" build="p"/>
    </p:bldLst>
  </p:timing>
</p:sld>
</file>

<file path=ppt/theme/theme1.xml><?xml version="1.0" encoding="utf-8"?>
<a:theme xmlns:a="http://schemas.openxmlformats.org/drawingml/2006/main" name="Estela de condensación">
  <a:themeElements>
    <a:clrScheme name="Estela de condensación">
      <a:dk1>
        <a:sysClr val="windowText" lastClr="000000"/>
      </a:dk1>
      <a:lt1>
        <a:sysClr val="window" lastClr="FFFFFF"/>
      </a:lt1>
      <a:dk2>
        <a:srgbClr val="454545"/>
      </a:dk2>
      <a:lt2>
        <a:srgbClr val="DADADA"/>
      </a:lt2>
      <a:accent1>
        <a:srgbClr val="DF2E28"/>
      </a:accent1>
      <a:accent2>
        <a:srgbClr val="FE801A"/>
      </a:accent2>
      <a:accent3>
        <a:srgbClr val="E9BF35"/>
      </a:accent3>
      <a:accent4>
        <a:srgbClr val="81BB42"/>
      </a:accent4>
      <a:accent5>
        <a:srgbClr val="32C7A9"/>
      </a:accent5>
      <a:accent6>
        <a:srgbClr val="4A9BDC"/>
      </a:accent6>
      <a:hlink>
        <a:srgbClr val="F0532B"/>
      </a:hlink>
      <a:folHlink>
        <a:srgbClr val="F38B53"/>
      </a:folHlink>
    </a:clrScheme>
    <a:fontScheme name="Estela de condensación">
      <a:maj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tela de condensación">
      <a:fillStyleLst>
        <a:solidFill>
          <a:schemeClr val="phClr"/>
        </a:solidFill>
        <a:gradFill rotWithShape="1">
          <a:gsLst>
            <a:gs pos="0">
              <a:schemeClr val="phClr">
                <a:tint val="69000"/>
                <a:alpha val="100000"/>
                <a:satMod val="109000"/>
                <a:lumMod val="110000"/>
              </a:schemeClr>
            </a:gs>
            <a:gs pos="52000">
              <a:schemeClr val="phClr">
                <a:tint val="74000"/>
                <a:satMod val="100000"/>
                <a:lumMod val="104000"/>
              </a:schemeClr>
            </a:gs>
            <a:gs pos="100000">
              <a:schemeClr val="phClr">
                <a:tint val="78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00000"/>
                <a:lumMod val="104000"/>
              </a:schemeClr>
            </a:gs>
            <a:gs pos="78000">
              <a:schemeClr val="phClr">
                <a:shade val="100000"/>
                <a:satMod val="11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threePt" dir="t"/>
          </a:scene3d>
          <a:sp3d>
            <a:bevelT w="25400" h="12700"/>
          </a:sp3d>
        </a:effectStyle>
        <a:effectStyle>
          <a:effectLst>
            <a:outerShdw blurRad="57150" dist="19050" dir="5400000" algn="ctr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>
            <a:bevelT w="508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apor Trail" id="{4FDF2955-7D9C-493C-B9F9-C205151B46CD}" vid="{8F31A783-2159-4870-BC29-2BA7D038EA4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TM04033937[[fn=Estela de condensación]]</Template>
  <TotalTime>61</TotalTime>
  <Words>411</Words>
  <Application>Microsoft Office PowerPoint</Application>
  <PresentationFormat>Panorámica</PresentationFormat>
  <Paragraphs>43</Paragraphs>
  <Slides>15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2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15</vt:i4>
      </vt:variant>
    </vt:vector>
  </HeadingPairs>
  <TitlesOfParts>
    <vt:vector size="18" baseType="lpstr">
      <vt:lpstr>Arial</vt:lpstr>
      <vt:lpstr>Century Gothic</vt:lpstr>
      <vt:lpstr>Estela de condensación</vt:lpstr>
      <vt:lpstr>Andy Norberto Valenzuela Ramírez</vt:lpstr>
      <vt:lpstr>MAQUINA DE ESCRIBIR, COMPUTADORA</vt:lpstr>
      <vt:lpstr>MARCAS DE MAQUINA DE ESCRIBIR</vt:lpstr>
      <vt:lpstr>PARTES DE MAQUINA DE ESCRIBIR</vt:lpstr>
      <vt:lpstr>Teclado de maquina de escribir</vt:lpstr>
      <vt:lpstr>Cinta entintada de maquina de escribir</vt:lpstr>
      <vt:lpstr>Carro de maquina de escribir</vt:lpstr>
      <vt:lpstr>Rodillo de maquina de escribir</vt:lpstr>
      <vt:lpstr>Barra espaciadora de la maquina de escibir</vt:lpstr>
      <vt:lpstr>Partes externas de la computadora</vt:lpstr>
      <vt:lpstr>Partes de la computadora</vt:lpstr>
      <vt:lpstr>Partes de la computadora</vt:lpstr>
      <vt:lpstr>Partes de la computadora</vt:lpstr>
      <vt:lpstr>Partes de la computadora</vt:lpstr>
      <vt:lpstr>Partes de la computadora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Andy Norberto Valenzuela Ramírez</dc:title>
  <dc:creator>GNet</dc:creator>
  <cp:lastModifiedBy>GNet</cp:lastModifiedBy>
  <cp:revision>8</cp:revision>
  <dcterms:created xsi:type="dcterms:W3CDTF">2025-10-25T17:15:36Z</dcterms:created>
  <dcterms:modified xsi:type="dcterms:W3CDTF">2025-10-25T18:17:22Z</dcterms:modified>
</cp:coreProperties>
</file>