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2BE2F5"/>
    <a:srgbClr val="FA2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8C0A87-A6EC-4878-8FFE-721D69213973}" type="datetimeFigureOut">
              <a:rPr lang="es-GT" smtClean="0"/>
              <a:t>30/08/2025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34441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8C0A87-A6EC-4878-8FFE-721D69213973}" type="datetimeFigureOut">
              <a:rPr lang="es-GT" smtClean="0"/>
              <a:t>30/08/2025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59462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58C0A87-A6EC-4878-8FFE-721D69213973}" type="datetimeFigureOut">
              <a:rPr lang="es-GT" smtClean="0"/>
              <a:t>30/08/2025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1847338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58C0A87-A6EC-4878-8FFE-721D69213973}" type="datetimeFigureOut">
              <a:rPr lang="es-GT" smtClean="0"/>
              <a:t>30/08/2025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1121A32C-432F-44AA-AC53-7B57992BC0AD}" type="slidenum">
              <a:rPr lang="es-GT" smtClean="0"/>
              <a:t>‹Nº›</a:t>
            </a:fld>
            <a:endParaRPr lang="es-G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76521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58C0A87-A6EC-4878-8FFE-721D69213973}" type="datetimeFigureOut">
              <a:rPr lang="es-GT" smtClean="0"/>
              <a:t>30/08/2025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2337489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58C0A87-A6EC-4878-8FFE-721D69213973}" type="datetimeFigureOut">
              <a:rPr lang="es-GT" smtClean="0"/>
              <a:t>30/08/2025</a:t>
            </a:fld>
            <a:endParaRPr lang="es-GT"/>
          </a:p>
        </p:txBody>
      </p:sp>
      <p:sp>
        <p:nvSpPr>
          <p:cNvPr id="4"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3924358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58C0A87-A6EC-4878-8FFE-721D69213973}" type="datetimeFigureOut">
              <a:rPr lang="es-GT" smtClean="0"/>
              <a:t>30/08/2025</a:t>
            </a:fld>
            <a:endParaRPr lang="es-GT"/>
          </a:p>
        </p:txBody>
      </p:sp>
      <p:sp>
        <p:nvSpPr>
          <p:cNvPr id="4"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1446303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8C0A87-A6EC-4878-8FFE-721D69213973}" type="datetimeFigureOut">
              <a:rPr lang="es-GT" smtClean="0"/>
              <a:t>30/08/2025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530056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8C0A87-A6EC-4878-8FFE-721D69213973}" type="datetimeFigureOut">
              <a:rPr lang="es-GT" smtClean="0"/>
              <a:t>30/08/2025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177271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C58C0A87-A6EC-4878-8FFE-721D69213973}" type="datetimeFigureOut">
              <a:rPr lang="es-GT" smtClean="0"/>
              <a:t>30/08/2025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229648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58C0A87-A6EC-4878-8FFE-721D69213973}" type="datetimeFigureOut">
              <a:rPr lang="es-GT" smtClean="0"/>
              <a:t>30/08/2025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165844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58C0A87-A6EC-4878-8FFE-721D69213973}" type="datetimeFigureOut">
              <a:rPr lang="es-GT" smtClean="0"/>
              <a:t>30/08/2025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350915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58C0A87-A6EC-4878-8FFE-721D69213973}" type="datetimeFigureOut">
              <a:rPr lang="es-GT" smtClean="0"/>
              <a:t>30/08/2025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422419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C58C0A87-A6EC-4878-8FFE-721D69213973}" type="datetimeFigureOut">
              <a:rPr lang="es-GT" smtClean="0"/>
              <a:t>30/08/2025</a:t>
            </a:fld>
            <a:endParaRPr lang="es-GT"/>
          </a:p>
        </p:txBody>
      </p:sp>
      <p:sp>
        <p:nvSpPr>
          <p:cNvPr id="5" name="Footer Placeholder 3"/>
          <p:cNvSpPr>
            <a:spLocks noGrp="1"/>
          </p:cNvSpPr>
          <p:nvPr>
            <p:ph type="ftr" sz="quarter" idx="11"/>
          </p:nvPr>
        </p:nvSpPr>
        <p:spPr/>
        <p:txBody>
          <a:bodyPr/>
          <a:lstStyle/>
          <a:p>
            <a:endParaRPr lang="es-GT"/>
          </a:p>
        </p:txBody>
      </p:sp>
      <p:sp>
        <p:nvSpPr>
          <p:cNvPr id="6" name="Slide Number Placeholder 4"/>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154652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58C0A87-A6EC-4878-8FFE-721D69213973}" type="datetimeFigureOut">
              <a:rPr lang="es-GT" smtClean="0"/>
              <a:t>30/08/2025</a:t>
            </a:fld>
            <a:endParaRPr lang="es-GT"/>
          </a:p>
        </p:txBody>
      </p:sp>
      <p:sp>
        <p:nvSpPr>
          <p:cNvPr id="5" name="Footer Placeholder 2"/>
          <p:cNvSpPr>
            <a:spLocks noGrp="1"/>
          </p:cNvSpPr>
          <p:nvPr>
            <p:ph type="ftr" sz="quarter" idx="11"/>
          </p:nvPr>
        </p:nvSpPr>
        <p:spPr/>
        <p:txBody>
          <a:bodyPr/>
          <a:lstStyle/>
          <a:p>
            <a:endParaRPr lang="es-GT"/>
          </a:p>
        </p:txBody>
      </p:sp>
      <p:sp>
        <p:nvSpPr>
          <p:cNvPr id="6" name="Slide Number Placeholder 3"/>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302702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C58C0A87-A6EC-4878-8FFE-721D69213973}" type="datetimeFigureOut">
              <a:rPr lang="es-GT" smtClean="0"/>
              <a:t>30/08/2025</a:t>
            </a:fld>
            <a:endParaRPr lang="es-GT"/>
          </a:p>
        </p:txBody>
      </p:sp>
      <p:sp>
        <p:nvSpPr>
          <p:cNvPr id="5" name="Footer Placeholder 5"/>
          <p:cNvSpPr>
            <a:spLocks noGrp="1"/>
          </p:cNvSpPr>
          <p:nvPr>
            <p:ph type="ftr" sz="quarter" idx="11"/>
          </p:nvPr>
        </p:nvSpPr>
        <p:spPr/>
        <p:txBody>
          <a:bodyPr/>
          <a:lstStyle/>
          <a:p>
            <a:endParaRPr lang="es-GT"/>
          </a:p>
        </p:txBody>
      </p:sp>
      <p:sp>
        <p:nvSpPr>
          <p:cNvPr id="6" name="Slide Number Placeholder 6"/>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347834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8C0A87-A6EC-4878-8FFE-721D69213973}" type="datetimeFigureOut">
              <a:rPr lang="es-GT" smtClean="0"/>
              <a:t>30/08/2025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1121A32C-432F-44AA-AC53-7B57992BC0AD}" type="slidenum">
              <a:rPr lang="es-GT" smtClean="0"/>
              <a:t>‹Nº›</a:t>
            </a:fld>
            <a:endParaRPr lang="es-GT"/>
          </a:p>
        </p:txBody>
      </p:sp>
    </p:spTree>
    <p:extLst>
      <p:ext uri="{BB962C8B-B14F-4D97-AF65-F5344CB8AC3E}">
        <p14:creationId xmlns:p14="http://schemas.microsoft.com/office/powerpoint/2010/main" val="166163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58C0A87-A6EC-4878-8FFE-721D69213973}" type="datetimeFigureOut">
              <a:rPr lang="es-GT" smtClean="0"/>
              <a:t>30/08/2025</a:t>
            </a:fld>
            <a:endParaRPr lang="es-G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G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121A32C-432F-44AA-AC53-7B57992BC0AD}" type="slidenum">
              <a:rPr lang="es-GT" smtClean="0"/>
              <a:t>‹Nº›</a:t>
            </a:fld>
            <a:endParaRPr lang="es-GT"/>
          </a:p>
        </p:txBody>
      </p:sp>
    </p:spTree>
    <p:extLst>
      <p:ext uri="{BB962C8B-B14F-4D97-AF65-F5344CB8AC3E}">
        <p14:creationId xmlns:p14="http://schemas.microsoft.com/office/powerpoint/2010/main" val="2889293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err="1" smtClean="0">
                <a:solidFill>
                  <a:srgbClr val="FF3399"/>
                </a:solidFill>
              </a:rPr>
              <a:t>Chelsy</a:t>
            </a:r>
            <a:r>
              <a:rPr lang="es-ES" dirty="0" smtClean="0">
                <a:solidFill>
                  <a:srgbClr val="FF3399"/>
                </a:solidFill>
              </a:rPr>
              <a:t> Fabiola Gálvez </a:t>
            </a:r>
            <a:r>
              <a:rPr lang="es-ES" dirty="0" err="1" smtClean="0">
                <a:solidFill>
                  <a:srgbClr val="FF3399"/>
                </a:solidFill>
              </a:rPr>
              <a:t>Pichilla</a:t>
            </a:r>
            <a:r>
              <a:rPr lang="es-ES" dirty="0" smtClean="0">
                <a:solidFill>
                  <a:srgbClr val="FFFF00"/>
                </a:solidFill>
                <a:sym typeface="Wingdings" panose="05000000000000000000" pitchFamily="2" charset="2"/>
              </a:rPr>
              <a:t></a:t>
            </a:r>
            <a:r>
              <a:rPr lang="es-ES" dirty="0" smtClean="0"/>
              <a:t/>
            </a:r>
            <a:br>
              <a:rPr lang="es-ES" dirty="0" smtClean="0"/>
            </a:br>
            <a:endParaRPr lang="es-GT" dirty="0"/>
          </a:p>
        </p:txBody>
      </p:sp>
      <p:sp>
        <p:nvSpPr>
          <p:cNvPr id="3" name="Subtítulo 2"/>
          <p:cNvSpPr>
            <a:spLocks noGrp="1"/>
          </p:cNvSpPr>
          <p:nvPr>
            <p:ph type="subTitle" idx="1"/>
          </p:nvPr>
        </p:nvSpPr>
        <p:spPr>
          <a:xfrm>
            <a:off x="799952" y="4779174"/>
            <a:ext cx="8825658" cy="861420"/>
          </a:xfrm>
        </p:spPr>
        <p:txBody>
          <a:bodyPr>
            <a:noAutofit/>
          </a:bodyPr>
          <a:lstStyle/>
          <a:p>
            <a:r>
              <a:rPr lang="es-ES" sz="1600" dirty="0" smtClean="0">
                <a:solidFill>
                  <a:srgbClr val="FA2644"/>
                </a:solidFill>
              </a:rPr>
              <a:t>Grado: 2do Básico </a:t>
            </a:r>
          </a:p>
          <a:p>
            <a:r>
              <a:rPr lang="es-ES" sz="1600" dirty="0" smtClean="0">
                <a:solidFill>
                  <a:srgbClr val="FA2644"/>
                </a:solidFill>
              </a:rPr>
              <a:t>ID:A1732</a:t>
            </a:r>
          </a:p>
          <a:p>
            <a:r>
              <a:rPr lang="es-ES" sz="1600" dirty="0" smtClean="0">
                <a:solidFill>
                  <a:srgbClr val="FA2644"/>
                </a:solidFill>
              </a:rPr>
              <a:t>Catedrático: Gustavo Blanco</a:t>
            </a:r>
            <a:endParaRPr lang="es-GT" sz="1600" dirty="0">
              <a:solidFill>
                <a:srgbClr val="FA2644"/>
              </a:solidFill>
            </a:endParaRPr>
          </a:p>
        </p:txBody>
      </p:sp>
    </p:spTree>
    <p:extLst>
      <p:ext uri="{BB962C8B-B14F-4D97-AF65-F5344CB8AC3E}">
        <p14:creationId xmlns:p14="http://schemas.microsoft.com/office/powerpoint/2010/main" val="11406754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2"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9" dur="500"/>
                                        <p:tgtEl>
                                          <p:spTgt spid="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44" dur="500"/>
                                        <p:tgtEl>
                                          <p:spTgt spid="3">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4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800" dirty="0" smtClean="0">
                <a:solidFill>
                  <a:srgbClr val="FF3399"/>
                </a:solidFill>
              </a:rPr>
              <a:t>Popocatépetl</a:t>
            </a:r>
            <a:endParaRPr lang="es-GT" sz="4800" dirty="0">
              <a:solidFill>
                <a:srgbClr val="FF3399"/>
              </a:solidFill>
            </a:endParaRPr>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00895" y="1925619"/>
            <a:ext cx="7749332" cy="4197555"/>
          </a:xfrm>
          <a:prstGeom prst="rect">
            <a:avLst/>
          </a:prstGeom>
        </p:spPr>
      </p:pic>
    </p:spTree>
    <p:extLst>
      <p:ext uri="{BB962C8B-B14F-4D97-AF65-F5344CB8AC3E}">
        <p14:creationId xmlns:p14="http://schemas.microsoft.com/office/powerpoint/2010/main" val="25493012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80">
                                          <p:stCondLst>
                                            <p:cond delay="0"/>
                                          </p:stCondLst>
                                        </p:cTn>
                                        <p:tgtEl>
                                          <p:spTgt spid="4"/>
                                        </p:tgtEl>
                                      </p:cBhvr>
                                    </p:animEffect>
                                    <p:anim calcmode="lin" valueType="num">
                                      <p:cBhvr>
                                        <p:cTn id="4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gtEl>
                                      </p:cBhvr>
                                      <p:to x="100000" y="60000"/>
                                    </p:animScale>
                                    <p:animScale>
                                      <p:cBhvr>
                                        <p:cTn id="54" dur="166" decel="50000">
                                          <p:stCondLst>
                                            <p:cond delay="676"/>
                                          </p:stCondLst>
                                        </p:cTn>
                                        <p:tgtEl>
                                          <p:spTgt spid="4"/>
                                        </p:tgtEl>
                                      </p:cBhvr>
                                      <p:to x="100000" y="100000"/>
                                    </p:animScale>
                                    <p:animScale>
                                      <p:cBhvr>
                                        <p:cTn id="55" dur="26">
                                          <p:stCondLst>
                                            <p:cond delay="1312"/>
                                          </p:stCondLst>
                                        </p:cTn>
                                        <p:tgtEl>
                                          <p:spTgt spid="4"/>
                                        </p:tgtEl>
                                      </p:cBhvr>
                                      <p:to x="100000" y="80000"/>
                                    </p:animScale>
                                    <p:animScale>
                                      <p:cBhvr>
                                        <p:cTn id="56" dur="166" decel="50000">
                                          <p:stCondLst>
                                            <p:cond delay="1338"/>
                                          </p:stCondLst>
                                        </p:cTn>
                                        <p:tgtEl>
                                          <p:spTgt spid="4"/>
                                        </p:tgtEl>
                                      </p:cBhvr>
                                      <p:to x="100000" y="100000"/>
                                    </p:animScale>
                                    <p:animScale>
                                      <p:cBhvr>
                                        <p:cTn id="57" dur="26">
                                          <p:stCondLst>
                                            <p:cond delay="1642"/>
                                          </p:stCondLst>
                                        </p:cTn>
                                        <p:tgtEl>
                                          <p:spTgt spid="4"/>
                                        </p:tgtEl>
                                      </p:cBhvr>
                                      <p:to x="100000" y="90000"/>
                                    </p:animScale>
                                    <p:animScale>
                                      <p:cBhvr>
                                        <p:cTn id="58" dur="166" decel="50000">
                                          <p:stCondLst>
                                            <p:cond delay="1668"/>
                                          </p:stCondLst>
                                        </p:cTn>
                                        <p:tgtEl>
                                          <p:spTgt spid="4"/>
                                        </p:tgtEl>
                                      </p:cBhvr>
                                      <p:to x="100000" y="100000"/>
                                    </p:animScale>
                                    <p:animScale>
                                      <p:cBhvr>
                                        <p:cTn id="59" dur="26">
                                          <p:stCondLst>
                                            <p:cond delay="1808"/>
                                          </p:stCondLst>
                                        </p:cTn>
                                        <p:tgtEl>
                                          <p:spTgt spid="4"/>
                                        </p:tgtEl>
                                      </p:cBhvr>
                                      <p:to x="100000" y="95000"/>
                                    </p:animScale>
                                    <p:animScale>
                                      <p:cBhvr>
                                        <p:cTn id="60" dur="166" decel="50000">
                                          <p:stCondLst>
                                            <p:cond delay="1834"/>
                                          </p:stCondLst>
                                        </p:cTn>
                                        <p:tgtEl>
                                          <p:spTgt spid="4"/>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heel(1)">
                                      <p:cBhvr>
                                        <p:cTn id="65" dur="20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800" dirty="0" smtClean="0">
                <a:solidFill>
                  <a:srgbClr val="FF3399"/>
                </a:solidFill>
              </a:rPr>
              <a:t>Tema De Popocatépetl:</a:t>
            </a:r>
            <a:endParaRPr lang="es-GT" sz="4800" dirty="0">
              <a:solidFill>
                <a:srgbClr val="FF3399"/>
              </a:solidFill>
            </a:endParaRPr>
          </a:p>
        </p:txBody>
      </p:sp>
      <p:sp>
        <p:nvSpPr>
          <p:cNvPr id="3" name="Marcador de contenido 2"/>
          <p:cNvSpPr>
            <a:spLocks noGrp="1"/>
          </p:cNvSpPr>
          <p:nvPr>
            <p:ph idx="1"/>
          </p:nvPr>
        </p:nvSpPr>
        <p:spPr/>
        <p:txBody>
          <a:bodyPr/>
          <a:lstStyle/>
          <a:p>
            <a:r>
              <a:rPr lang="es-ES" b="1" dirty="0" smtClean="0"/>
              <a:t>El Popocatépetl es un estratovolcán activo de 5,465 metros de altura en el centro de México, llamado "Montaña Humeante" en náhuatl. Su origen se vincula con la mitología azteca en una leyenda sobre dos guerreros y el cerro Iztaccíhuatl, y actualmente presenta actividad constante con emisiones de ceniza y vapor. </a:t>
            </a:r>
          </a:p>
          <a:p>
            <a:endParaRPr lang="es-GT" dirty="0"/>
          </a:p>
        </p:txBody>
      </p:sp>
    </p:spTree>
    <p:extLst>
      <p:ext uri="{BB962C8B-B14F-4D97-AF65-F5344CB8AC3E}">
        <p14:creationId xmlns:p14="http://schemas.microsoft.com/office/powerpoint/2010/main" val="11104587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2" nodeType="clickEffect">
                                  <p:stCondLst>
                                    <p:cond delay="0"/>
                                  </p:stCondLst>
                                  <p:childTnLst>
                                    <p:animEffect transition="out" filter="wipe(down)">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grpId="1" nodeType="clickEffect">
                                  <p:stCondLst>
                                    <p:cond delay="0"/>
                                  </p:stCondLst>
                                  <p:childTnLst>
                                    <p:animEffect transition="out" filter="circle(out)">
                                      <p:cBhvr>
                                        <p:cTn id="29" dur="2000"/>
                                        <p:tgtEl>
                                          <p:spTgt spid="2"/>
                                        </p:tgtEl>
                                      </p:cBhvr>
                                    </p:animEffect>
                                    <p:set>
                                      <p:cBhvr>
                                        <p:cTn id="30"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3" grpId="2"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dirty="0" smtClean="0">
                <a:solidFill>
                  <a:srgbClr val="FF3399"/>
                </a:solidFill>
              </a:rPr>
              <a:t>Cuantas veces  a hecho erupción</a:t>
            </a:r>
            <a:r>
              <a:rPr lang="es-ES" dirty="0" smtClean="0"/>
              <a:t>: </a:t>
            </a:r>
            <a:endParaRPr lang="es-GT" dirty="0"/>
          </a:p>
        </p:txBody>
      </p:sp>
      <p:sp>
        <p:nvSpPr>
          <p:cNvPr id="3" name="Marcador de contenido 2"/>
          <p:cNvSpPr>
            <a:spLocks noGrp="1"/>
          </p:cNvSpPr>
          <p:nvPr>
            <p:ph idx="1"/>
          </p:nvPr>
        </p:nvSpPr>
        <p:spPr/>
        <p:txBody>
          <a:bodyPr/>
          <a:lstStyle/>
          <a:p>
            <a:r>
              <a:rPr lang="es-ES" b="1" dirty="0" smtClean="0"/>
              <a:t>El Popocatépetl ha hecho erupción en numerosas ocasiones, con unos 30 registros importantes desde 1345 y una actividad constante desde el 21 de diciembre de 1994 hasta la fecha, marcada por explosiones, exhalaciones y la formación y destrucción de domos de lava. La mayoría de estas erupciones han sido de baja a moderada intensidad, aunque se registran erupciones de gran magnitud, conocidas como </a:t>
            </a:r>
            <a:r>
              <a:rPr lang="es-ES" b="1" dirty="0" err="1" smtClean="0"/>
              <a:t>plinianas</a:t>
            </a:r>
            <a:r>
              <a:rPr lang="es-ES" b="1" dirty="0" smtClean="0"/>
              <a:t>, cada mil o dos mil años. </a:t>
            </a:r>
          </a:p>
          <a:p>
            <a:endParaRPr lang="es-GT" dirty="0"/>
          </a:p>
        </p:txBody>
      </p:sp>
    </p:spTree>
    <p:extLst>
      <p:ext uri="{BB962C8B-B14F-4D97-AF65-F5344CB8AC3E}">
        <p14:creationId xmlns:p14="http://schemas.microsoft.com/office/powerpoint/2010/main" val="30349679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2000"/>
                                        <p:tgtEl>
                                          <p:spTgt spid="2"/>
                                        </p:tgtEl>
                                      </p:cBhvr>
                                    </p:animEffect>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800" dirty="0" smtClean="0">
                <a:solidFill>
                  <a:srgbClr val="FF3399"/>
                </a:solidFill>
              </a:rPr>
              <a:t>Imagen de la erupción:</a:t>
            </a:r>
            <a:endParaRPr lang="es-GT" sz="4800" dirty="0">
              <a:solidFill>
                <a:srgbClr val="FF3399"/>
              </a:solidFill>
            </a:endParaRPr>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51869" y="1875851"/>
            <a:ext cx="8192592" cy="4301111"/>
          </a:xfrm>
          <a:prstGeom prst="rect">
            <a:avLst/>
          </a:prstGeom>
        </p:spPr>
      </p:pic>
    </p:spTree>
    <p:extLst>
      <p:ext uri="{BB962C8B-B14F-4D97-AF65-F5344CB8AC3E}">
        <p14:creationId xmlns:p14="http://schemas.microsoft.com/office/powerpoint/2010/main" val="23424472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2"/>
                                        </p:tgtEl>
                                      </p:cBhvr>
                                    </p:animEffect>
                                    <p:anim calcmode="lin" valueType="num">
                                      <p:cBhvr>
                                        <p:cTn id="24" dur="1000"/>
                                        <p:tgtEl>
                                          <p:spTgt spid="2"/>
                                        </p:tgtEl>
                                        <p:attrNameLst>
                                          <p:attrName>ppt_x</p:attrName>
                                        </p:attrNameLst>
                                      </p:cBhvr>
                                      <p:tavLst>
                                        <p:tav tm="0">
                                          <p:val>
                                            <p:strVal val="ppt_x"/>
                                          </p:val>
                                        </p:tav>
                                        <p:tav tm="100000">
                                          <p:val>
                                            <p:strVal val="ppt_x"/>
                                          </p:val>
                                        </p:tav>
                                      </p:tavLst>
                                    </p:anim>
                                    <p:anim calcmode="lin" valueType="num">
                                      <p:cBhvr>
                                        <p:cTn id="25" dur="1000"/>
                                        <p:tgtEl>
                                          <p:spTgt spid="2"/>
                                        </p:tgtEl>
                                        <p:attrNameLst>
                                          <p:attrName>ppt_y</p:attrName>
                                        </p:attrNameLst>
                                      </p:cBhvr>
                                      <p:tavLst>
                                        <p:tav tm="0">
                                          <p:val>
                                            <p:strVal val="ppt_y"/>
                                          </p:val>
                                        </p:tav>
                                        <p:tav tm="100000">
                                          <p:val>
                                            <p:strVal val="ppt_y+.1"/>
                                          </p:val>
                                        </p:tav>
                                      </p:tavLst>
                                    </p:anim>
                                    <p:set>
                                      <p:cBhvr>
                                        <p:cTn id="2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800" dirty="0" smtClean="0">
                <a:solidFill>
                  <a:srgbClr val="FF3399"/>
                </a:solidFill>
              </a:rPr>
              <a:t>Cuanto mide:</a:t>
            </a:r>
            <a:endParaRPr lang="es-GT" sz="4800" dirty="0">
              <a:solidFill>
                <a:srgbClr val="FF3399"/>
              </a:solidFill>
            </a:endParaRPr>
          </a:p>
        </p:txBody>
      </p:sp>
      <p:sp>
        <p:nvSpPr>
          <p:cNvPr id="3" name="Marcador de contenido 2"/>
          <p:cNvSpPr>
            <a:spLocks noGrp="1"/>
          </p:cNvSpPr>
          <p:nvPr>
            <p:ph idx="1"/>
          </p:nvPr>
        </p:nvSpPr>
        <p:spPr/>
        <p:txBody>
          <a:bodyPr/>
          <a:lstStyle/>
          <a:p>
            <a:r>
              <a:rPr lang="es-ES" b="1" dirty="0" smtClean="0"/>
              <a:t>Popocatépetl es un volcán activo ubicado en el centro de México, a sólo 55 kilómetros al sudeste del Distrito Federal. Es del tipo Estratovolcán, tiene una altura de 5.452 metros sobre el nivel del mar y el diámetro mayor del cráter alcanza los 900 metros. La actividad del volcán es moderada pero constante</a:t>
            </a:r>
            <a:r>
              <a:rPr lang="es-ES" dirty="0" smtClean="0"/>
              <a:t>.</a:t>
            </a:r>
            <a:endParaRPr lang="es-GT" dirty="0"/>
          </a:p>
        </p:txBody>
      </p:sp>
    </p:spTree>
    <p:extLst>
      <p:ext uri="{BB962C8B-B14F-4D97-AF65-F5344CB8AC3E}">
        <p14:creationId xmlns:p14="http://schemas.microsoft.com/office/powerpoint/2010/main" val="141433628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800" dirty="0" smtClean="0">
                <a:solidFill>
                  <a:srgbClr val="FF3399"/>
                </a:solidFill>
              </a:rPr>
              <a:t>Imagen:</a:t>
            </a:r>
            <a:endParaRPr lang="es-GT" sz="4800" dirty="0">
              <a:solidFill>
                <a:srgbClr val="FF3399"/>
              </a:solidFill>
            </a:endParaRPr>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80348" y="2052638"/>
            <a:ext cx="5593080" cy="4195762"/>
          </a:xfrm>
          <a:prstGeom prst="rect">
            <a:avLst/>
          </a:prstGeom>
        </p:spPr>
      </p:pic>
    </p:spTree>
    <p:extLst>
      <p:ext uri="{BB962C8B-B14F-4D97-AF65-F5344CB8AC3E}">
        <p14:creationId xmlns:p14="http://schemas.microsoft.com/office/powerpoint/2010/main" val="184265365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ppt_w</p:attrName>
                                        </p:attrNameLst>
                                      </p:cBhvr>
                                      <p:tavLst>
                                        <p:tav tm="0" fmla="#ppt_w*sin(2.5*pi*$)">
                                          <p:val>
                                            <p:fltVal val="0"/>
                                          </p:val>
                                        </p:tav>
                                        <p:tav tm="100000">
                                          <p:val>
                                            <p:fltVal val="1"/>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1" nodeType="clickEffect">
                                  <p:stCondLst>
                                    <p:cond delay="0"/>
                                  </p:stCondLst>
                                  <p:childTnLst>
                                    <p:animEffect transition="out" filter="wipe(down)">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Popocatépetl</a:t>
            </a:r>
            <a:endParaRPr lang="es-GT" dirty="0"/>
          </a:p>
        </p:txBody>
      </p:sp>
      <p:sp>
        <p:nvSpPr>
          <p:cNvPr id="3" name="Marcador de contenido 2"/>
          <p:cNvSpPr>
            <a:spLocks noGrp="1"/>
          </p:cNvSpPr>
          <p:nvPr>
            <p:ph idx="1"/>
          </p:nvPr>
        </p:nvSpPr>
        <p:spPr/>
        <p:txBody>
          <a:bodyPr/>
          <a:lstStyle/>
          <a:p>
            <a:pPr marL="457200" lvl="1" indent="0">
              <a:buNone/>
            </a:pPr>
            <a:r>
              <a:rPr lang="es-ES" sz="2800" b="1" dirty="0" smtClean="0"/>
              <a:t>Significa: montaña que humea</a:t>
            </a:r>
          </a:p>
          <a:p>
            <a:pPr marL="457200" lvl="1" indent="0">
              <a:buNone/>
            </a:pPr>
            <a:r>
              <a:rPr lang="es-ES" sz="2800" b="1" dirty="0" smtClean="0"/>
              <a:t>Tiene una edad aproximada de 730 mil años </a:t>
            </a:r>
          </a:p>
          <a:p>
            <a:pPr marL="457200" lvl="1" indent="0">
              <a:buNone/>
            </a:pPr>
            <a:endParaRPr lang="es-ES" dirty="0"/>
          </a:p>
          <a:p>
            <a:pPr marL="457200" lvl="1" indent="0">
              <a:buNone/>
            </a:pPr>
            <a:r>
              <a:rPr lang="es-ES" sz="3200" b="1" dirty="0" smtClean="0">
                <a:solidFill>
                  <a:srgbClr val="FF3399"/>
                </a:solidFill>
              </a:rPr>
              <a:t>Espero le haiga gustado </a:t>
            </a:r>
            <a:r>
              <a:rPr lang="es-ES" sz="3200" b="1" dirty="0" smtClean="0">
                <a:sym typeface="Wingdings" panose="05000000000000000000" pitchFamily="2" charset="2"/>
              </a:rPr>
              <a:t></a:t>
            </a:r>
            <a:endParaRPr lang="es-GT" sz="3200" b="1" dirty="0"/>
          </a:p>
        </p:txBody>
      </p:sp>
    </p:spTree>
    <p:extLst>
      <p:ext uri="{BB962C8B-B14F-4D97-AF65-F5344CB8AC3E}">
        <p14:creationId xmlns:p14="http://schemas.microsoft.com/office/powerpoint/2010/main" val="19665116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heel(1)">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grpId="1" nodeType="clickEffect">
                                  <p:stCondLst>
                                    <p:cond delay="0"/>
                                  </p:stCondLst>
                                  <p:childTnLst>
                                    <p:animEffect transition="out" filter="randombar(horizontal)">
                                      <p:cBhvr>
                                        <p:cTn id="17" dur="500"/>
                                        <p:tgtEl>
                                          <p:spTgt spid="3">
                                            <p:txEl>
                                              <p:pRg st="0" end="0"/>
                                            </p:txEl>
                                          </p:spTgt>
                                        </p:tgtEl>
                                      </p:cBhvr>
                                    </p:animEffect>
                                    <p:set>
                                      <p:cBhvr>
                                        <p:cTn id="18" dur="1" fill="hold">
                                          <p:stCondLst>
                                            <p:cond delay="499"/>
                                          </p:stCondLst>
                                        </p:cTn>
                                        <p:tgtEl>
                                          <p:spTgt spid="3">
                                            <p:txEl>
                                              <p:pRg st="0" end="0"/>
                                            </p:txEl>
                                          </p:spTgt>
                                        </p:tgtEl>
                                        <p:attrNameLst>
                                          <p:attrName>style.visibility</p:attrName>
                                        </p:attrNameLst>
                                      </p:cBhvr>
                                      <p:to>
                                        <p:strVal val="hidden"/>
                                      </p:to>
                                    </p:set>
                                  </p:childTnLst>
                                </p:cTn>
                              </p:par>
                              <p:par>
                                <p:cTn id="19" presetID="14" presetClass="exit" presetSubtype="10" fill="hold" grpId="1" nodeType="withEffect">
                                  <p:stCondLst>
                                    <p:cond delay="0"/>
                                  </p:stCondLst>
                                  <p:childTnLst>
                                    <p:animEffect transition="out" filter="randombar(horizontal)">
                                      <p:cBhvr>
                                        <p:cTn id="20" dur="500"/>
                                        <p:tgtEl>
                                          <p:spTgt spid="3">
                                            <p:txEl>
                                              <p:pRg st="1" end="1"/>
                                            </p:txEl>
                                          </p:spTgt>
                                        </p:tgtEl>
                                      </p:cBhvr>
                                    </p:animEffect>
                                    <p:set>
                                      <p:cBhvr>
                                        <p:cTn id="21" dur="1" fill="hold">
                                          <p:stCondLst>
                                            <p:cond delay="499"/>
                                          </p:stCondLst>
                                        </p:cTn>
                                        <p:tgtEl>
                                          <p:spTgt spid="3">
                                            <p:txEl>
                                              <p:pRg st="1" end="1"/>
                                            </p:txEl>
                                          </p:spTgt>
                                        </p:tgtEl>
                                        <p:attrNameLst>
                                          <p:attrName>style.visibility</p:attrName>
                                        </p:attrNameLst>
                                      </p:cBhvr>
                                      <p:to>
                                        <p:strVal val="hidden"/>
                                      </p:to>
                                    </p:set>
                                  </p:childTnLst>
                                </p:cTn>
                              </p:par>
                              <p:par>
                                <p:cTn id="22" presetID="14" presetClass="exit" presetSubtype="10" fill="hold" grpId="1" nodeType="withEffect">
                                  <p:stCondLst>
                                    <p:cond delay="0"/>
                                  </p:stCondLst>
                                  <p:childTnLst>
                                    <p:animEffect transition="out" filter="randombar(horizontal)">
                                      <p:cBhvr>
                                        <p:cTn id="23" dur="500"/>
                                        <p:tgtEl>
                                          <p:spTgt spid="3">
                                            <p:txEl>
                                              <p:pRg st="3" end="3"/>
                                            </p:txEl>
                                          </p:spTgt>
                                        </p:tgtEl>
                                      </p:cBhvr>
                                    </p:animEffect>
                                    <p:set>
                                      <p:cBhvr>
                                        <p:cTn id="24"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xit" presetSubtype="32" fill="hold" grpId="1" nodeType="clickEffect">
                                  <p:stCondLst>
                                    <p:cond delay="0"/>
                                  </p:stCondLst>
                                  <p:childTnLst>
                                    <p:animEffect transition="out" filter="circle(out)">
                                      <p:cBhvr>
                                        <p:cTn id="33" dur="2000"/>
                                        <p:tgtEl>
                                          <p:spTgt spid="2"/>
                                        </p:tgtEl>
                                      </p:cBhvr>
                                    </p:animEffect>
                                    <p:set>
                                      <p:cBhvr>
                                        <p:cTn id="3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49</TotalTime>
  <Words>246</Words>
  <Application>Microsoft Office PowerPoint</Application>
  <PresentationFormat>Panorámica</PresentationFormat>
  <Paragraphs>18</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Century Gothic</vt:lpstr>
      <vt:lpstr>Wingdings</vt:lpstr>
      <vt:lpstr>Wingdings 3</vt:lpstr>
      <vt:lpstr>Ion</vt:lpstr>
      <vt:lpstr>Chelsy Fabiola Gálvez Pichilla </vt:lpstr>
      <vt:lpstr>Popocatépetl</vt:lpstr>
      <vt:lpstr>Tema De Popocatépetl:</vt:lpstr>
      <vt:lpstr>Cuantas veces  a hecho erupción: </vt:lpstr>
      <vt:lpstr>Imagen de la erupción:</vt:lpstr>
      <vt:lpstr>Cuanto mide:</vt:lpstr>
      <vt:lpstr>Imagen:</vt:lpstr>
      <vt:lpstr>Popocatépetl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Chelsy Fabiola Gálvez Pichilla</dc:title>
  <dc:creator>GNet</dc:creator>
  <cp:lastModifiedBy>GNet</cp:lastModifiedBy>
  <cp:revision>6</cp:revision>
  <dcterms:created xsi:type="dcterms:W3CDTF">2025-08-30T16:07:04Z</dcterms:created>
  <dcterms:modified xsi:type="dcterms:W3CDTF">2025-08-30T16:56:50Z</dcterms:modified>
</cp:coreProperties>
</file>