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D8C86-98CB-4DC5-820B-8CAD30289E16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0FC7-C4ED-49E4-95F1-F16946CCE9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25977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D8C86-98CB-4DC5-820B-8CAD30289E16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0FC7-C4ED-49E4-95F1-F16946CCE9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352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D8C86-98CB-4DC5-820B-8CAD30289E16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0FC7-C4ED-49E4-95F1-F16946CCE9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2029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D8C86-98CB-4DC5-820B-8CAD30289E16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0FC7-C4ED-49E4-95F1-F16946CCE9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4424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D8C86-98CB-4DC5-820B-8CAD30289E16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0FC7-C4ED-49E4-95F1-F16946CCE9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84048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D8C86-98CB-4DC5-820B-8CAD30289E16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0FC7-C4ED-49E4-95F1-F16946CCE9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592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D8C86-98CB-4DC5-820B-8CAD30289E16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0FC7-C4ED-49E4-95F1-F16946CCE9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9097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D8C86-98CB-4DC5-820B-8CAD30289E16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0FC7-C4ED-49E4-95F1-F16946CCE9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43340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D8C86-98CB-4DC5-820B-8CAD30289E16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0FC7-C4ED-49E4-95F1-F16946CCE9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1136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D8C86-98CB-4DC5-820B-8CAD30289E16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0FC7-C4ED-49E4-95F1-F16946CCE9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73079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D8C86-98CB-4DC5-820B-8CAD30289E16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C0FC7-C4ED-49E4-95F1-F16946CCE9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75974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D8C86-98CB-4DC5-820B-8CAD30289E16}" type="datetimeFigureOut">
              <a:rPr lang="es-GT" smtClean="0"/>
              <a:t>25/10/2025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C0FC7-C4ED-49E4-95F1-F16946CCE94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992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3" Type="http://schemas.openxmlformats.org/officeDocument/2006/relationships/hyperlink" Target="https://es.wikipedia.org/wiki/Dispositivo_de_almacenamiento_de_datos" TargetMode="External"/><Relationship Id="rId7" Type="http://schemas.openxmlformats.org/officeDocument/2006/relationships/hyperlink" Target="https://es.wikipedia.org/wiki/Eje_(disco_duro)" TargetMode="External"/><Relationship Id="rId2" Type="http://schemas.openxmlformats.org/officeDocument/2006/relationships/hyperlink" Target="https://es.wikipedia.org/wiki/Inform%C3%A1tica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s.wikipedia.org/wiki/Plato_(disco_duro)" TargetMode="External"/><Relationship Id="rId5" Type="http://schemas.openxmlformats.org/officeDocument/2006/relationships/hyperlink" Target="https://es.wikipedia.org/wiki/Archivo_(inform%C3%A1tica)" TargetMode="External"/><Relationship Id="rId4" Type="http://schemas.openxmlformats.org/officeDocument/2006/relationships/hyperlink" Target="https://es.wikipedia.org/wiki/Grabaci%C3%B3n_magn%C3%A9tica_digita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hyperlink" Target="https://es.wikipedia.org/wiki/Dato" TargetMode="External"/><Relationship Id="rId7" Type="http://schemas.openxmlformats.org/officeDocument/2006/relationships/hyperlink" Target="https://es.wikipedia.org/wiki/Multit%C3%A1ctil" TargetMode="External"/><Relationship Id="rId2" Type="http://schemas.openxmlformats.org/officeDocument/2006/relationships/hyperlink" Target="https://es.wikipedia.org/wiki/Interfaz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s.wikipedia.org/wiki/Pantalla_t%C3%A1ctil" TargetMode="External"/><Relationship Id="rId5" Type="http://schemas.openxmlformats.org/officeDocument/2006/relationships/hyperlink" Target="https://es.wikipedia.org/wiki/Perif%C3%A9rico_de_entrada/salida" TargetMode="External"/><Relationship Id="rId4" Type="http://schemas.openxmlformats.org/officeDocument/2006/relationships/hyperlink" Target="https://es.wikipedia.org/wiki/Informaci%C3%B3n" TargetMode="Externa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Mano" TargetMode="External"/><Relationship Id="rId13" Type="http://schemas.openxmlformats.org/officeDocument/2006/relationships/hyperlink" Target="https://es.wikipedia.org/wiki/Universal_Serial_Bus" TargetMode="External"/><Relationship Id="rId3" Type="http://schemas.openxmlformats.org/officeDocument/2006/relationships/hyperlink" Target="https://es.wikipedia.org/wiki/Dispositivo_apuntador" TargetMode="External"/><Relationship Id="rId7" Type="http://schemas.openxmlformats.org/officeDocument/2006/relationships/hyperlink" Target="https://es.wikipedia.org/wiki/Pl%C3%A1stico" TargetMode="External"/><Relationship Id="rId12" Type="http://schemas.openxmlformats.org/officeDocument/2006/relationships/hyperlink" Target="https://es.wikipedia.org/wiki/PS/2_(puerto)" TargetMode="External"/><Relationship Id="rId17" Type="http://schemas.openxmlformats.org/officeDocument/2006/relationships/image" Target="../media/image9.jpg"/><Relationship Id="rId2" Type="http://schemas.openxmlformats.org/officeDocument/2006/relationships/hyperlink" Target="https://es.wikipedia.org/wiki/Hispanoam%C3%A9rica" TargetMode="External"/><Relationship Id="rId16" Type="http://schemas.openxmlformats.org/officeDocument/2006/relationships/hyperlink" Target="https://es.wikipedia.org/wiki/Bluetooth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s.wikipedia.org/wiki/Rat%C3%B3n_(inform%C3%A1tica)#cite_note-RAE-1" TargetMode="External"/><Relationship Id="rId11" Type="http://schemas.openxmlformats.org/officeDocument/2006/relationships/hyperlink" Target="https://es.wikipedia.org/wiki/Monitor_de_computadora" TargetMode="External"/><Relationship Id="rId5" Type="http://schemas.openxmlformats.org/officeDocument/2006/relationships/hyperlink" Target="https://es.wikipedia.org/wiki/Computadora" TargetMode="External"/><Relationship Id="rId15" Type="http://schemas.openxmlformats.org/officeDocument/2006/relationships/hyperlink" Target="https://es.wikipedia.org/wiki/Infrarrojo" TargetMode="External"/><Relationship Id="rId10" Type="http://schemas.openxmlformats.org/officeDocument/2006/relationships/hyperlink" Target="https://es.wikipedia.org/wiki/Cursor_(inform%C3%A1tica)" TargetMode="External"/><Relationship Id="rId4" Type="http://schemas.openxmlformats.org/officeDocument/2006/relationships/hyperlink" Target="https://es.wikipedia.org/wiki/Entorno_de_escritorio" TargetMode="External"/><Relationship Id="rId9" Type="http://schemas.openxmlformats.org/officeDocument/2006/relationships/hyperlink" Target="https://es.wikipedia.org/wiki/Dimensi%C3%B3n" TargetMode="External"/><Relationship Id="rId14" Type="http://schemas.openxmlformats.org/officeDocument/2006/relationships/hyperlink" Target="https://es.wikipedia.org/wiki/Comunicaci%C3%B3n_inal%C3%A1mbrica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hyperlink" Target="https://es.wikipedia.org/wiki/Perif%C3%A9rico_de_entrada" TargetMode="External"/><Relationship Id="rId7" Type="http://schemas.openxmlformats.org/officeDocument/2006/relationships/hyperlink" Target="https://es.wikipedia.org/wiki/Rat%C3%B3n_(inform%C3%A1tica)" TargetMode="External"/><Relationship Id="rId2" Type="http://schemas.openxmlformats.org/officeDocument/2006/relationships/hyperlink" Target="https://es.wikipedia.org/wiki/Inform%C3%A1tica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s.wikipedia.org/wiki/Tel%C3%A9fono_m%C3%B3vil" TargetMode="External"/><Relationship Id="rId5" Type="http://schemas.openxmlformats.org/officeDocument/2006/relationships/hyperlink" Target="https://es.wikipedia.org/wiki/Computadora" TargetMode="External"/><Relationship Id="rId4" Type="http://schemas.openxmlformats.org/officeDocument/2006/relationships/hyperlink" Target="https://es.wikipedia.org/wiki/M%C3%A1quina_de_escribir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Electromec%C3%A1nica" TargetMode="External"/><Relationship Id="rId13" Type="http://schemas.openxmlformats.org/officeDocument/2006/relationships/image" Target="../media/image1.jpg"/><Relationship Id="rId3" Type="http://schemas.openxmlformats.org/officeDocument/2006/relationships/hyperlink" Target="https://es.wikipedia.org/wiki/M%C3%A1quina_de_escribir#cite_note-filipinas-1" TargetMode="External"/><Relationship Id="rId7" Type="http://schemas.openxmlformats.org/officeDocument/2006/relationships/hyperlink" Target="https://es.wikipedia.org/wiki/Mec%C3%A1nico" TargetMode="External"/><Relationship Id="rId12" Type="http://schemas.openxmlformats.org/officeDocument/2006/relationships/hyperlink" Target="https://es.wikipedia.org/wiki/Mecanograf%C3%ADa" TargetMode="External"/><Relationship Id="rId2" Type="http://schemas.openxmlformats.org/officeDocument/2006/relationships/hyperlink" Target="https://es.wikipedia.org/wiki/Filipinas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s.wikipedia.org/wiki/M%C3%A1quina_de_escribir#cite_note-dle-2" TargetMode="External"/><Relationship Id="rId11" Type="http://schemas.openxmlformats.org/officeDocument/2006/relationships/hyperlink" Target="https://es.wikipedia.org/wiki/Papel" TargetMode="External"/><Relationship Id="rId5" Type="http://schemas.openxmlformats.org/officeDocument/2006/relationships/hyperlink" Target="https://es.wikipedia.org/wiki/Rep%C3%BAblica_Dominicana" TargetMode="External"/><Relationship Id="rId10" Type="http://schemas.openxmlformats.org/officeDocument/2006/relationships/hyperlink" Target="https://es.wikipedia.org/wiki/Documento" TargetMode="External"/><Relationship Id="rId4" Type="http://schemas.openxmlformats.org/officeDocument/2006/relationships/hyperlink" Target="https://es.wikipedia.org/wiki/Puerto_Rico" TargetMode="External"/><Relationship Id="rId9" Type="http://schemas.openxmlformats.org/officeDocument/2006/relationships/hyperlink" Target="https://es.wikipedia.org/wiki/Electr%C3%B3nica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Circuito_integrado" TargetMode="External"/><Relationship Id="rId3" Type="http://schemas.openxmlformats.org/officeDocument/2006/relationships/hyperlink" Target="https://es.wikipedia.org/wiki/Computadora#cite_note-2" TargetMode="External"/><Relationship Id="rId7" Type="http://schemas.openxmlformats.org/officeDocument/2006/relationships/hyperlink" Target="https://es.wikipedia.org/wiki/Dato_(inform%C3%A1tica)" TargetMode="External"/><Relationship Id="rId2" Type="http://schemas.openxmlformats.org/officeDocument/2006/relationships/hyperlink" Target="https://es.wikipedia.org/wiki/Computadora#cite_note-computadora-1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s.wikipedia.org/wiki/Programaci%C3%B3n" TargetMode="External"/><Relationship Id="rId5" Type="http://schemas.openxmlformats.org/officeDocument/2006/relationships/hyperlink" Target="https://es.wikipedia.org/wiki/M%C3%A1quina" TargetMode="External"/><Relationship Id="rId10" Type="http://schemas.openxmlformats.org/officeDocument/2006/relationships/image" Target="../media/image2.jpg"/><Relationship Id="rId4" Type="http://schemas.openxmlformats.org/officeDocument/2006/relationships/hyperlink" Target="https://es.wikipedia.org/wiki/Computadora#cite_note-ordenador-3" TargetMode="External"/><Relationship Id="rId9" Type="http://schemas.openxmlformats.org/officeDocument/2006/relationships/hyperlink" Target="https://es.wikipedia.org/wiki/Programa_inform%C3%A1tico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Electromec%C3%A1nica" TargetMode="External"/><Relationship Id="rId13" Type="http://schemas.openxmlformats.org/officeDocument/2006/relationships/image" Target="../media/image1.jpg"/><Relationship Id="rId3" Type="http://schemas.openxmlformats.org/officeDocument/2006/relationships/hyperlink" Target="https://es.wikipedia.org/wiki/M%C3%A1quina_de_escribir#cite_note-filipinas-1" TargetMode="External"/><Relationship Id="rId7" Type="http://schemas.openxmlformats.org/officeDocument/2006/relationships/hyperlink" Target="https://es.wikipedia.org/wiki/Mec%C3%A1nico" TargetMode="External"/><Relationship Id="rId12" Type="http://schemas.openxmlformats.org/officeDocument/2006/relationships/hyperlink" Target="https://es.wikipedia.org/wiki/Mecanograf%C3%ADa" TargetMode="External"/><Relationship Id="rId2" Type="http://schemas.openxmlformats.org/officeDocument/2006/relationships/hyperlink" Target="https://es.wikipedia.org/wiki/Filipinas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s.wikipedia.org/wiki/M%C3%A1quina_de_escribir#cite_note-dle-2" TargetMode="External"/><Relationship Id="rId11" Type="http://schemas.openxmlformats.org/officeDocument/2006/relationships/hyperlink" Target="https://es.wikipedia.org/wiki/Papel" TargetMode="External"/><Relationship Id="rId5" Type="http://schemas.openxmlformats.org/officeDocument/2006/relationships/hyperlink" Target="https://es.wikipedia.org/wiki/Rep%C3%BAblica_Dominicana" TargetMode="External"/><Relationship Id="rId10" Type="http://schemas.openxmlformats.org/officeDocument/2006/relationships/hyperlink" Target="https://es.wikipedia.org/wiki/Documento" TargetMode="External"/><Relationship Id="rId4" Type="http://schemas.openxmlformats.org/officeDocument/2006/relationships/hyperlink" Target="https://es.wikipedia.org/wiki/Puerto_Rico" TargetMode="External"/><Relationship Id="rId9" Type="http://schemas.openxmlformats.org/officeDocument/2006/relationships/hyperlink" Target="https://es.wikipedia.org/wiki/Electr%C3%B3nica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Electromec%C3%A1nica" TargetMode="External"/><Relationship Id="rId13" Type="http://schemas.openxmlformats.org/officeDocument/2006/relationships/image" Target="../media/image4.jpg"/><Relationship Id="rId3" Type="http://schemas.openxmlformats.org/officeDocument/2006/relationships/hyperlink" Target="https://es.wikipedia.org/wiki/M%C3%A1quina_de_escribir#cite_note-filipinas-1" TargetMode="External"/><Relationship Id="rId7" Type="http://schemas.openxmlformats.org/officeDocument/2006/relationships/hyperlink" Target="https://es.wikipedia.org/wiki/Mec%C3%A1nico" TargetMode="External"/><Relationship Id="rId12" Type="http://schemas.openxmlformats.org/officeDocument/2006/relationships/hyperlink" Target="https://es.wikipedia.org/wiki/Mecanograf%C3%ADa" TargetMode="External"/><Relationship Id="rId2" Type="http://schemas.openxmlformats.org/officeDocument/2006/relationships/hyperlink" Target="https://es.wikipedia.org/wiki/Filipinas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s.wikipedia.org/wiki/M%C3%A1quina_de_escribir#cite_note-dle-2" TargetMode="External"/><Relationship Id="rId11" Type="http://schemas.openxmlformats.org/officeDocument/2006/relationships/hyperlink" Target="https://es.wikipedia.org/wiki/Papel" TargetMode="External"/><Relationship Id="rId5" Type="http://schemas.openxmlformats.org/officeDocument/2006/relationships/hyperlink" Target="https://es.wikipedia.org/wiki/Rep%C3%BAblica_Dominicana" TargetMode="External"/><Relationship Id="rId10" Type="http://schemas.openxmlformats.org/officeDocument/2006/relationships/hyperlink" Target="https://es.wikipedia.org/wiki/Documento" TargetMode="External"/><Relationship Id="rId4" Type="http://schemas.openxmlformats.org/officeDocument/2006/relationships/hyperlink" Target="https://es.wikipedia.org/wiki/Puerto_Rico" TargetMode="External"/><Relationship Id="rId9" Type="http://schemas.openxmlformats.org/officeDocument/2006/relationships/hyperlink" Target="https://es.wikipedia.org/wiki/Electr%C3%B3nic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Computadora" TargetMode="External"/><Relationship Id="rId2" Type="http://schemas.openxmlformats.org/officeDocument/2006/relationships/hyperlink" Target="https://es.wikipedia.org/wiki/Circuito_impreso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72342" y="1013506"/>
            <a:ext cx="9144000" cy="2387600"/>
          </a:xfrm>
        </p:spPr>
        <p:txBody>
          <a:bodyPr/>
          <a:lstStyle/>
          <a:p>
            <a:pPr algn="l"/>
            <a:r>
              <a:rPr lang="es-ES" dirty="0" smtClean="0"/>
              <a:t>Erick </a:t>
            </a:r>
            <a:r>
              <a:rPr lang="es-ES" dirty="0" err="1" smtClean="0"/>
              <a:t>josue</a:t>
            </a:r>
            <a:r>
              <a:rPr lang="es-ES" dirty="0" smtClean="0"/>
              <a:t> castillo </a:t>
            </a:r>
            <a:r>
              <a:rPr lang="es-ES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Mecanografia</a:t>
            </a:r>
            <a:endParaRPr lang="es-ES" dirty="0" smtClean="0"/>
          </a:p>
          <a:p>
            <a:r>
              <a:rPr lang="es-ES" dirty="0" smtClean="0"/>
              <a:t>Id:A1748</a:t>
            </a:r>
            <a:endParaRPr lang="es-GT" dirty="0"/>
          </a:p>
          <a:p>
            <a:r>
              <a:rPr lang="es-ES" dirty="0" err="1" smtClean="0"/>
              <a:t>Direcion</a:t>
            </a:r>
            <a:r>
              <a:rPr lang="es-ES" dirty="0" smtClean="0"/>
              <a:t> </a:t>
            </a:r>
            <a:r>
              <a:rPr lang="es-ES" dirty="0" err="1" smtClean="0"/>
              <a:t>sant</a:t>
            </a:r>
            <a:r>
              <a:rPr lang="es-ES" dirty="0" smtClean="0"/>
              <a:t> cruz naranjo</a:t>
            </a:r>
          </a:p>
        </p:txBody>
      </p:sp>
    </p:spTree>
    <p:extLst>
      <p:ext uri="{BB962C8B-B14F-4D97-AF65-F5344CB8AC3E}">
        <p14:creationId xmlns:p14="http://schemas.microsoft.com/office/powerpoint/2010/main" val="162405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" presetID="34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3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3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Disco duro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En </a:t>
            </a:r>
            <a:r>
              <a:rPr lang="es-ES" dirty="0" smtClean="0">
                <a:hlinkClick r:id="rId2" tooltip="Informática"/>
              </a:rPr>
              <a:t>informática</a:t>
            </a:r>
            <a:r>
              <a:rPr lang="es-ES" dirty="0" smtClean="0"/>
              <a:t>, </a:t>
            </a:r>
            <a:r>
              <a:rPr lang="es-ES" b="1" dirty="0" smtClean="0"/>
              <a:t>unidad de disco duro</a:t>
            </a:r>
            <a:r>
              <a:rPr lang="es-ES" dirty="0" smtClean="0"/>
              <a:t> o </a:t>
            </a:r>
            <a:r>
              <a:rPr lang="es-ES" b="1" dirty="0" smtClean="0"/>
              <a:t>unidad de disco rígido</a:t>
            </a:r>
            <a:r>
              <a:rPr lang="es-ES" dirty="0" smtClean="0"/>
              <a:t> (en inglés: </a:t>
            </a:r>
            <a:r>
              <a:rPr lang="es-ES" i="1" dirty="0" err="1" smtClean="0"/>
              <a:t>hard</a:t>
            </a:r>
            <a:r>
              <a:rPr lang="es-ES" i="1" dirty="0" smtClean="0"/>
              <a:t> disk drive</a:t>
            </a:r>
            <a:r>
              <a:rPr lang="es-ES" dirty="0" smtClean="0"/>
              <a:t>, </a:t>
            </a:r>
            <a:r>
              <a:rPr lang="es-ES" b="1" dirty="0" smtClean="0"/>
              <a:t>HDD</a:t>
            </a:r>
            <a:r>
              <a:rPr lang="es-ES" dirty="0" smtClean="0"/>
              <a:t>) es un </a:t>
            </a:r>
            <a:r>
              <a:rPr lang="es-ES" dirty="0" smtClean="0">
                <a:hlinkClick r:id="rId3" tooltip="Dispositivo de almacenamiento de datos"/>
              </a:rPr>
              <a:t>dispositivo de almacenamiento de datos</a:t>
            </a:r>
            <a:r>
              <a:rPr lang="es-ES" dirty="0" smtClean="0"/>
              <a:t> que emplea un sistema de </a:t>
            </a:r>
            <a:r>
              <a:rPr lang="es-ES" dirty="0" smtClean="0">
                <a:hlinkClick r:id="rId4" tooltip="Grabación magnética digital"/>
              </a:rPr>
              <a:t>grabación magnética</a:t>
            </a:r>
            <a:r>
              <a:rPr lang="es-ES" dirty="0" smtClean="0"/>
              <a:t> para almacenar y recuperar </a:t>
            </a:r>
            <a:r>
              <a:rPr lang="es-ES" dirty="0" smtClean="0">
                <a:hlinkClick r:id="rId5" tooltip="Archivo (informática)"/>
              </a:rPr>
              <a:t>archivos digitales</a:t>
            </a:r>
            <a:r>
              <a:rPr lang="es-ES" dirty="0" smtClean="0"/>
              <a:t>. Se compone de uno o más </a:t>
            </a:r>
            <a:r>
              <a:rPr lang="es-ES" dirty="0" smtClean="0">
                <a:hlinkClick r:id="rId6" tooltip="Plato (disco duro)"/>
              </a:rPr>
              <a:t>platos</a:t>
            </a:r>
            <a:r>
              <a:rPr lang="es-ES" dirty="0" smtClean="0"/>
              <a:t> o discos rígidos, recubiertos con material magnético y unidos por un mismo </a:t>
            </a:r>
            <a:r>
              <a:rPr lang="es-ES" dirty="0" smtClean="0">
                <a:hlinkClick r:id="rId7" tooltip="Eje (disco duro)"/>
              </a:rPr>
              <a:t>eje</a:t>
            </a:r>
            <a:r>
              <a:rPr lang="es-ES" dirty="0" smtClean="0"/>
              <a:t> que gira a gran velocidad dentro de una caja metálica sellada. Sobre 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6175" y="2446451"/>
            <a:ext cx="3520168" cy="3730512"/>
          </a:xfrm>
        </p:spPr>
      </p:pic>
    </p:spTree>
    <p:extLst>
      <p:ext uri="{BB962C8B-B14F-4D97-AF65-F5344CB8AC3E}">
        <p14:creationId xmlns:p14="http://schemas.microsoft.com/office/powerpoint/2010/main" val="278302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Prtes</a:t>
            </a:r>
            <a:r>
              <a:rPr lang="es-ES" dirty="0" smtClean="0"/>
              <a:t> externas de la computadora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Las partes externas de una computadora, también llamadas periféricos, son los componentes físicos que se conectan al gabinete para la interacción del usuario y la entrada/salida de datos. Incluyen dispositivos de entrada como el teclado y el ratón, dispositivos de salida como el monitor y las bocinas, y periféricos que realizan ambas funciones como las impresoras y los escáneres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182906"/>
            <a:ext cx="5181600" cy="3636775"/>
          </a:xfrm>
        </p:spPr>
      </p:pic>
    </p:spTree>
    <p:extLst>
      <p:ext uri="{BB962C8B-B14F-4D97-AF65-F5344CB8AC3E}">
        <p14:creationId xmlns:p14="http://schemas.microsoft.com/office/powerpoint/2010/main" val="382814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4" presetClass="emph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3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5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6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7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3" grpId="2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monitor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En informática, un </a:t>
            </a:r>
            <a:r>
              <a:rPr lang="es-ES" b="1" dirty="0" smtClean="0"/>
              <a:t>monitor</a:t>
            </a:r>
            <a:r>
              <a:rPr lang="es-ES" dirty="0" smtClean="0"/>
              <a:t>, también llamado </a:t>
            </a:r>
            <a:r>
              <a:rPr lang="es-ES" b="1" dirty="0" smtClean="0"/>
              <a:t>pantalla</a:t>
            </a:r>
            <a:r>
              <a:rPr lang="es-ES" dirty="0" smtClean="0"/>
              <a:t>, </a:t>
            </a:r>
            <a:r>
              <a:rPr lang="es-ES" b="1" dirty="0" smtClean="0"/>
              <a:t>monitor de ordenador</a:t>
            </a:r>
            <a:r>
              <a:rPr lang="es-ES" dirty="0" smtClean="0"/>
              <a:t>, </a:t>
            </a:r>
            <a:r>
              <a:rPr lang="es-ES" b="1" dirty="0" smtClean="0"/>
              <a:t>monitor de computadora</a:t>
            </a:r>
            <a:r>
              <a:rPr lang="es-ES" dirty="0" smtClean="0"/>
              <a:t>, </a:t>
            </a:r>
            <a:r>
              <a:rPr lang="es-ES" b="1" dirty="0" smtClean="0"/>
              <a:t>pantalla de ordenador</a:t>
            </a:r>
            <a:r>
              <a:rPr lang="es-ES" dirty="0" smtClean="0"/>
              <a:t> o </a:t>
            </a:r>
            <a:r>
              <a:rPr lang="es-ES" b="1" dirty="0" smtClean="0"/>
              <a:t>pantalla de portátil</a:t>
            </a:r>
            <a:r>
              <a:rPr lang="es-ES" dirty="0" smtClean="0"/>
              <a:t>, es el principal dispositivo de salida (</a:t>
            </a:r>
            <a:r>
              <a:rPr lang="es-ES" dirty="0" smtClean="0">
                <a:hlinkClick r:id="rId2" tooltip="Interfaz"/>
              </a:rPr>
              <a:t>interfaz</a:t>
            </a:r>
            <a:r>
              <a:rPr lang="es-ES" dirty="0" smtClean="0"/>
              <a:t>), que muestra </a:t>
            </a:r>
            <a:r>
              <a:rPr lang="es-ES" dirty="0" smtClean="0">
                <a:hlinkClick r:id="rId3" tooltip="Dato"/>
              </a:rPr>
              <a:t>datos</a:t>
            </a:r>
            <a:r>
              <a:rPr lang="es-ES" dirty="0" smtClean="0"/>
              <a:t> o </a:t>
            </a:r>
            <a:r>
              <a:rPr lang="es-ES" dirty="0" smtClean="0">
                <a:hlinkClick r:id="rId4" tooltip="Información"/>
              </a:rPr>
              <a:t>información</a:t>
            </a:r>
            <a:r>
              <a:rPr lang="es-ES" dirty="0" smtClean="0"/>
              <a:t> a todos los usuarios. </a:t>
            </a:r>
          </a:p>
          <a:p>
            <a:r>
              <a:rPr lang="es-ES" dirty="0" smtClean="0"/>
              <a:t>También puede considerarse un </a:t>
            </a:r>
            <a:r>
              <a:rPr lang="es-ES" dirty="0" smtClean="0">
                <a:hlinkClick r:id="rId5" tooltip="Periférico de entrada/salida"/>
              </a:rPr>
              <a:t>periférico de entrada/salida</a:t>
            </a:r>
            <a:r>
              <a:rPr lang="es-ES" dirty="0" smtClean="0"/>
              <a:t> si el monitor contiene </a:t>
            </a:r>
            <a:r>
              <a:rPr lang="es-ES" dirty="0" smtClean="0">
                <a:hlinkClick r:id="rId6" tooltip="Pantalla táctil"/>
              </a:rPr>
              <a:t>pantalla táctil</a:t>
            </a:r>
            <a:r>
              <a:rPr lang="es-ES" dirty="0" smtClean="0"/>
              <a:t> o </a:t>
            </a:r>
            <a:r>
              <a:rPr lang="es-ES" dirty="0" smtClean="0">
                <a:hlinkClick r:id="rId7" tooltip="Multitáctil"/>
              </a:rPr>
              <a:t>multitáctil</a:t>
            </a:r>
            <a:r>
              <a:rPr lang="es-ES" dirty="0" smtClean="0"/>
              <a:t>. </a:t>
            </a:r>
          </a:p>
          <a:p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8833" y="2563698"/>
            <a:ext cx="3400424" cy="3096873"/>
          </a:xfrm>
        </p:spPr>
      </p:pic>
    </p:spTree>
    <p:extLst>
      <p:ext uri="{BB962C8B-B14F-4D97-AF65-F5344CB8AC3E}">
        <p14:creationId xmlns:p14="http://schemas.microsoft.com/office/powerpoint/2010/main" val="106654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20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21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2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3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4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mouse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/>
              <a:t>Un </a:t>
            </a:r>
            <a:r>
              <a:rPr lang="es-ES" b="1" dirty="0" smtClean="0"/>
              <a:t>ratón</a:t>
            </a:r>
            <a:r>
              <a:rPr lang="es-ES" dirty="0" smtClean="0"/>
              <a:t> o </a:t>
            </a:r>
            <a:r>
              <a:rPr lang="es-ES" b="1" i="1" dirty="0" smtClean="0"/>
              <a:t>mouse</a:t>
            </a:r>
            <a:r>
              <a:rPr lang="es-ES" dirty="0" smtClean="0"/>
              <a:t> (de uso mayoritario en </a:t>
            </a:r>
            <a:r>
              <a:rPr lang="es-ES" dirty="0" smtClean="0">
                <a:hlinkClick r:id="rId2" tooltip="Hispanoamérica"/>
              </a:rPr>
              <a:t>Hispanoamérica</a:t>
            </a:r>
            <a:r>
              <a:rPr lang="es-ES" dirty="0" smtClean="0"/>
              <a:t>, pronunciado /</a:t>
            </a:r>
            <a:r>
              <a:rPr lang="es-ES" dirty="0" err="1" smtClean="0"/>
              <a:t>maus</a:t>
            </a:r>
            <a:r>
              <a:rPr lang="es-ES" dirty="0" smtClean="0"/>
              <a:t>/) es un </a:t>
            </a:r>
            <a:r>
              <a:rPr lang="es-ES" dirty="0" smtClean="0">
                <a:hlinkClick r:id="rId3" tooltip="Dispositivo apuntador"/>
              </a:rPr>
              <a:t>dispositivo apuntador</a:t>
            </a:r>
            <a:r>
              <a:rPr lang="es-ES" dirty="0" smtClean="0"/>
              <a:t> utilizado para facilitar el manejo de un </a:t>
            </a:r>
            <a:r>
              <a:rPr lang="es-ES" dirty="0" smtClean="0">
                <a:hlinkClick r:id="rId4" tooltip="Entorno de escritorio"/>
              </a:rPr>
              <a:t>entorno gráfico</a:t>
            </a:r>
            <a:r>
              <a:rPr lang="es-ES" dirty="0" smtClean="0"/>
              <a:t> en una </a:t>
            </a:r>
            <a:r>
              <a:rPr lang="es-ES" dirty="0" smtClean="0">
                <a:hlinkClick r:id="rId5" tooltip="Computadora"/>
              </a:rPr>
              <a:t>computadora</a:t>
            </a:r>
            <a:r>
              <a:rPr lang="es-ES" dirty="0" smtClean="0"/>
              <a:t>.</a:t>
            </a:r>
            <a:r>
              <a:rPr lang="es-ES" baseline="30000" dirty="0" smtClean="0">
                <a:hlinkClick r:id="rId6"/>
              </a:rPr>
              <a:t>[1]</a:t>
            </a:r>
            <a:r>
              <a:rPr lang="es-ES" dirty="0" smtClean="0"/>
              <a:t>​ Suele estar fabricado en </a:t>
            </a:r>
            <a:r>
              <a:rPr lang="es-ES" dirty="0" smtClean="0">
                <a:hlinkClick r:id="rId7" tooltip="Plástico"/>
              </a:rPr>
              <a:t>plástico</a:t>
            </a:r>
            <a:r>
              <a:rPr lang="es-ES" dirty="0" smtClean="0"/>
              <a:t>, y se utiliza con una de las </a:t>
            </a:r>
            <a:r>
              <a:rPr lang="es-ES" dirty="0" smtClean="0">
                <a:hlinkClick r:id="rId8" tooltip="Mano"/>
              </a:rPr>
              <a:t>manos</a:t>
            </a:r>
            <a:r>
              <a:rPr lang="es-ES" dirty="0" smtClean="0"/>
              <a:t>. Detecta su movimiento relativo en </a:t>
            </a:r>
            <a:r>
              <a:rPr lang="es-ES" dirty="0" smtClean="0">
                <a:hlinkClick r:id="rId9" tooltip="Dimensión"/>
              </a:rPr>
              <a:t>dos dimensiones</a:t>
            </a:r>
            <a:r>
              <a:rPr lang="es-ES" dirty="0" smtClean="0"/>
              <a:t> por la superficie plana en la que se apoya, reflejándose a través de un puntero, </a:t>
            </a:r>
            <a:r>
              <a:rPr lang="es-ES" dirty="0" smtClean="0">
                <a:hlinkClick r:id="rId10" tooltip="Cursor (informática)"/>
              </a:rPr>
              <a:t>cursor</a:t>
            </a:r>
            <a:r>
              <a:rPr lang="es-ES" dirty="0" smtClean="0"/>
              <a:t> o flecha en el </a:t>
            </a:r>
            <a:r>
              <a:rPr lang="es-ES" dirty="0" smtClean="0">
                <a:hlinkClick r:id="rId11" tooltip="Monitor de computadora"/>
              </a:rPr>
              <a:t>monitor</a:t>
            </a:r>
            <a:r>
              <a:rPr lang="es-ES" dirty="0" smtClean="0"/>
              <a:t>. El ratón se puede conectar de forma cableada (puertos </a:t>
            </a:r>
            <a:r>
              <a:rPr lang="es-ES" dirty="0" smtClean="0">
                <a:hlinkClick r:id="rId12" tooltip="PS/2 (puerto)"/>
              </a:rPr>
              <a:t>PS/2</a:t>
            </a:r>
            <a:r>
              <a:rPr lang="es-ES" dirty="0" smtClean="0"/>
              <a:t> y </a:t>
            </a:r>
            <a:r>
              <a:rPr lang="es-ES" dirty="0" smtClean="0">
                <a:hlinkClick r:id="rId13" tooltip="Universal Serial Bus"/>
              </a:rPr>
              <a:t>USB</a:t>
            </a:r>
            <a:r>
              <a:rPr lang="es-ES" dirty="0" smtClean="0"/>
              <a:t>), o </a:t>
            </a:r>
            <a:r>
              <a:rPr lang="es-ES" dirty="0" smtClean="0">
                <a:hlinkClick r:id="rId14" tooltip="Comunicación inalámbrica"/>
              </a:rPr>
              <a:t>inalámbricamente</a:t>
            </a:r>
            <a:r>
              <a:rPr lang="es-ES" dirty="0" smtClean="0"/>
              <a:t> por medio de un adaptador USB que se conecta al ordenador y este recibe la señal del ratón, aunque también pueden ser por medio de conectividad </a:t>
            </a:r>
            <a:r>
              <a:rPr lang="es-ES" dirty="0" smtClean="0">
                <a:hlinkClick r:id="rId15" tooltip="Infrarrojo"/>
              </a:rPr>
              <a:t>infrarroja</a:t>
            </a:r>
            <a:r>
              <a:rPr lang="es-ES" dirty="0" smtClean="0"/>
              <a:t> o </a:t>
            </a:r>
            <a:r>
              <a:rPr lang="es-ES" dirty="0" smtClean="0">
                <a:hlinkClick r:id="rId16" tooltip="Bluetooth"/>
              </a:rPr>
              <a:t>Bluetooth</a:t>
            </a:r>
            <a:r>
              <a:rPr lang="es-ES" dirty="0" smtClean="0"/>
              <a:t>. 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375" y="2530418"/>
            <a:ext cx="3781425" cy="2941751"/>
          </a:xfrm>
        </p:spPr>
      </p:pic>
    </p:spTree>
    <p:extLst>
      <p:ext uri="{BB962C8B-B14F-4D97-AF65-F5344CB8AC3E}">
        <p14:creationId xmlns:p14="http://schemas.microsoft.com/office/powerpoint/2010/main" val="2556086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teclado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/>
              <a:t>En </a:t>
            </a:r>
            <a:r>
              <a:rPr lang="es-ES" dirty="0" smtClean="0">
                <a:hlinkClick r:id="rId2" tooltip="Informática"/>
              </a:rPr>
              <a:t>informática</a:t>
            </a:r>
            <a:r>
              <a:rPr lang="es-ES" dirty="0" smtClean="0"/>
              <a:t>, un </a:t>
            </a:r>
            <a:r>
              <a:rPr lang="es-ES" b="1" dirty="0" smtClean="0"/>
              <a:t>teclado</a:t>
            </a:r>
            <a:r>
              <a:rPr lang="es-ES" dirty="0" smtClean="0"/>
              <a:t> es un </a:t>
            </a:r>
            <a:r>
              <a:rPr lang="es-ES" dirty="0" smtClean="0">
                <a:hlinkClick r:id="rId3" tooltip="Periférico de entrada"/>
              </a:rPr>
              <a:t>dispositivo de entrada</a:t>
            </a:r>
            <a:r>
              <a:rPr lang="es-ES" dirty="0" smtClean="0"/>
              <a:t>, en parte inspirado en el teclado de las </a:t>
            </a:r>
            <a:r>
              <a:rPr lang="es-ES" dirty="0" smtClean="0">
                <a:hlinkClick r:id="rId4" tooltip="Máquina de escribir"/>
              </a:rPr>
              <a:t>máquinas de escribir</a:t>
            </a:r>
            <a:r>
              <a:rPr lang="es-ES" dirty="0" smtClean="0"/>
              <a:t>, que utiliza un sistema de puntadas o márgenes, para que actúen como palancas mecánicas o interruptores electrónicos que envían toda la información a la </a:t>
            </a:r>
            <a:r>
              <a:rPr lang="es-ES" dirty="0" smtClean="0">
                <a:hlinkClick r:id="rId5" tooltip="Computadora"/>
              </a:rPr>
              <a:t>computadora</a:t>
            </a:r>
            <a:r>
              <a:rPr lang="es-ES" dirty="0" smtClean="0"/>
              <a:t> o al </a:t>
            </a:r>
            <a:r>
              <a:rPr lang="es-ES" dirty="0" smtClean="0">
                <a:hlinkClick r:id="rId6" tooltip="Teléfono móvil"/>
              </a:rPr>
              <a:t>teléfono móvil</a:t>
            </a:r>
            <a:r>
              <a:rPr lang="es-ES" dirty="0" smtClean="0"/>
              <a:t>. Presenta teclas alfanuméricas (letras y números), de puntuación (punto, coma, dos puntos entre otras) y teclas especiales (las cuales cumplen ciertas funciones o se combinan en conjunto para lograr una función y evitar el uso del </a:t>
            </a:r>
            <a:r>
              <a:rPr lang="es-ES" dirty="0" smtClean="0">
                <a:hlinkClick r:id="rId7" tooltip="Ratón (informática)"/>
              </a:rPr>
              <a:t>ratón</a:t>
            </a:r>
            <a:r>
              <a:rPr lang="es-ES" dirty="0" smtClean="0"/>
              <a:t>) 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1750" y="1825625"/>
            <a:ext cx="4762500" cy="3366294"/>
          </a:xfrm>
        </p:spPr>
      </p:pic>
    </p:spTree>
    <p:extLst>
      <p:ext uri="{BB962C8B-B14F-4D97-AF65-F5344CB8AC3E}">
        <p14:creationId xmlns:p14="http://schemas.microsoft.com/office/powerpoint/2010/main" val="2718506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2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2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Grasias</a:t>
            </a:r>
            <a:r>
              <a:rPr lang="es-ES" dirty="0" smtClean="0"/>
              <a:t> por ver mi </a:t>
            </a:r>
            <a:r>
              <a:rPr lang="es-ES" dirty="0" err="1" smtClean="0"/>
              <a:t>presentacion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Espero les guste</a:t>
            </a:r>
            <a:endParaRPr lang="es-GT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0365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500062"/>
            <a:ext cx="10515600" cy="1325563"/>
          </a:xfrm>
        </p:spPr>
        <p:txBody>
          <a:bodyPr/>
          <a:lstStyle/>
          <a:p>
            <a:r>
              <a:rPr lang="es-ES" dirty="0" smtClean="0"/>
              <a:t>Maquina  e </a:t>
            </a:r>
            <a:r>
              <a:rPr lang="es-ES" dirty="0" err="1" smtClean="0"/>
              <a:t>escibir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computadora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28275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Marcass</a:t>
            </a:r>
            <a:r>
              <a:rPr lang="es-ES" dirty="0" smtClean="0"/>
              <a:t> de maquina de escribir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Royal</a:t>
            </a:r>
          </a:p>
          <a:p>
            <a:pPr marL="0" indent="0">
              <a:buNone/>
            </a:pPr>
            <a:r>
              <a:rPr lang="es-ES" dirty="0" smtClean="0"/>
              <a:t>Remington</a:t>
            </a:r>
          </a:p>
          <a:p>
            <a:pPr marL="0" indent="0">
              <a:buNone/>
            </a:pPr>
            <a:r>
              <a:rPr lang="es-ES" dirty="0" err="1" smtClean="0"/>
              <a:t>underwoord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748624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Rodillo de la maquina de </a:t>
            </a:r>
            <a:r>
              <a:rPr lang="es-ES" dirty="0" err="1" smtClean="0"/>
              <a:t>escibir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La </a:t>
            </a:r>
            <a:r>
              <a:rPr lang="es-ES" b="1" dirty="0" smtClean="0"/>
              <a:t>máquina de escribir</a:t>
            </a:r>
            <a:r>
              <a:rPr lang="es-ES" dirty="0" smtClean="0"/>
              <a:t> (o </a:t>
            </a:r>
            <a:r>
              <a:rPr lang="es-ES" b="1" dirty="0" smtClean="0"/>
              <a:t>maquinilla</a:t>
            </a:r>
            <a:r>
              <a:rPr lang="es-ES" dirty="0" smtClean="0"/>
              <a:t> en </a:t>
            </a:r>
            <a:r>
              <a:rPr lang="es-ES" dirty="0" smtClean="0">
                <a:hlinkClick r:id="rId2" tooltip="Filipinas"/>
              </a:rPr>
              <a:t>Filipinas</a:t>
            </a:r>
            <a:r>
              <a:rPr lang="es-ES" dirty="0" smtClean="0"/>
              <a:t>,</a:t>
            </a:r>
            <a:r>
              <a:rPr lang="es-ES" baseline="30000" dirty="0" smtClean="0">
                <a:hlinkClick r:id="rId3"/>
              </a:rPr>
              <a:t>[1]</a:t>
            </a:r>
            <a:r>
              <a:rPr lang="es-ES" dirty="0" smtClean="0"/>
              <a:t>​ </a:t>
            </a:r>
            <a:r>
              <a:rPr lang="es-ES" dirty="0" smtClean="0">
                <a:hlinkClick r:id="rId4" tooltip="Puerto Rico"/>
              </a:rPr>
              <a:t>Puerto Rico</a:t>
            </a:r>
            <a:r>
              <a:rPr lang="es-ES" dirty="0" smtClean="0"/>
              <a:t> y la </a:t>
            </a:r>
            <a:r>
              <a:rPr lang="es-ES" dirty="0" smtClean="0">
                <a:hlinkClick r:id="rId5" tooltip="República Dominicana"/>
              </a:rPr>
              <a:t>República Dominicana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6"/>
              </a:rPr>
              <a:t>[2]</a:t>
            </a:r>
            <a:r>
              <a:rPr lang="es-ES" dirty="0" smtClean="0"/>
              <a:t>​ es un dispositivo </a:t>
            </a:r>
            <a:r>
              <a:rPr lang="es-ES" dirty="0" smtClean="0">
                <a:hlinkClick r:id="rId7" tooltip="Mecánico"/>
              </a:rPr>
              <a:t>mecánico</a:t>
            </a:r>
            <a:r>
              <a:rPr lang="es-ES" dirty="0" smtClean="0"/>
              <a:t>, </a:t>
            </a:r>
            <a:r>
              <a:rPr lang="es-ES" dirty="0" smtClean="0">
                <a:hlinkClick r:id="rId8" tooltip="Electromecánica"/>
              </a:rPr>
              <a:t>electromecánico</a:t>
            </a:r>
            <a:r>
              <a:rPr lang="es-ES" dirty="0" smtClean="0"/>
              <a:t> o </a:t>
            </a:r>
            <a:r>
              <a:rPr lang="es-ES" dirty="0" smtClean="0">
                <a:hlinkClick r:id="rId9" tooltip="Electrónica"/>
              </a:rPr>
              <a:t>electrónico</a:t>
            </a:r>
            <a:r>
              <a:rPr lang="es-ES" dirty="0" smtClean="0"/>
              <a:t>, con un conjunto de teclas (llamadas tipos) que, al ser presionadas, imprimen caracteres en un </a:t>
            </a:r>
            <a:r>
              <a:rPr lang="es-ES" dirty="0" smtClean="0">
                <a:hlinkClick r:id="rId10" tooltip="Documento"/>
              </a:rPr>
              <a:t>documento</a:t>
            </a:r>
            <a:r>
              <a:rPr lang="es-ES" dirty="0" smtClean="0"/>
              <a:t>, normalmente </a:t>
            </a:r>
            <a:r>
              <a:rPr lang="es-ES" dirty="0" smtClean="0">
                <a:hlinkClick r:id="rId11" tooltip="Papel"/>
              </a:rPr>
              <a:t>papel</a:t>
            </a:r>
            <a:r>
              <a:rPr lang="es-ES" dirty="0" smtClean="0"/>
              <a:t>. La persona que opera una máquina de escribir recibe el nombre de </a:t>
            </a:r>
            <a:r>
              <a:rPr lang="es-ES" dirty="0" smtClean="0">
                <a:hlinkClick r:id="rId12" tooltip="Mecanografía"/>
              </a:rPr>
              <a:t>mecanógrafa</a:t>
            </a:r>
            <a:r>
              <a:rPr lang="es-ES" dirty="0" smtClean="0"/>
              <a:t>. </a:t>
            </a:r>
            <a:endParaRPr lang="es-GT" dirty="0"/>
          </a:p>
        </p:txBody>
      </p:sp>
      <p:sp>
        <p:nvSpPr>
          <p:cNvPr id="5" name="Marcador de contenido 4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endParaRPr lang="es-GT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4001294"/>
            <a:ext cx="3859763" cy="2547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308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Partes internas de la computadora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b="1" dirty="0" smtClean="0"/>
              <a:t>computadora</a:t>
            </a:r>
            <a:r>
              <a:rPr lang="es-ES" dirty="0" smtClean="0"/>
              <a:t>, </a:t>
            </a:r>
            <a:r>
              <a:rPr lang="es-ES" b="1" dirty="0" smtClean="0"/>
              <a:t>computador</a:t>
            </a:r>
            <a:r>
              <a:rPr lang="es-ES" dirty="0" smtClean="0"/>
              <a:t> u </a:t>
            </a:r>
            <a:r>
              <a:rPr lang="es-ES" b="1" dirty="0" smtClean="0"/>
              <a:t>ordenador</a:t>
            </a:r>
            <a:r>
              <a:rPr lang="es-ES" baseline="30000" dirty="0" smtClean="0">
                <a:hlinkClick r:id="rId2"/>
              </a:rPr>
              <a:t>[1]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3"/>
              </a:rPr>
              <a:t>[2]</a:t>
            </a:r>
            <a:r>
              <a:rPr lang="es-ES" dirty="0" smtClean="0"/>
              <a:t>​</a:t>
            </a:r>
            <a:r>
              <a:rPr lang="es-ES" baseline="30000" dirty="0" smtClean="0">
                <a:hlinkClick r:id="rId4"/>
              </a:rPr>
              <a:t>[3]</a:t>
            </a:r>
            <a:r>
              <a:rPr lang="es-ES" dirty="0" smtClean="0"/>
              <a:t>​ es una </a:t>
            </a:r>
            <a:r>
              <a:rPr lang="es-ES" dirty="0" smtClean="0">
                <a:hlinkClick r:id="rId5" tooltip="Máquina"/>
              </a:rPr>
              <a:t>máquina</a:t>
            </a:r>
            <a:r>
              <a:rPr lang="es-ES" dirty="0" smtClean="0"/>
              <a:t> </a:t>
            </a:r>
            <a:r>
              <a:rPr lang="es-ES" dirty="0" smtClean="0">
                <a:hlinkClick r:id="rId6" tooltip="Programación"/>
              </a:rPr>
              <a:t>programable</a:t>
            </a:r>
            <a:r>
              <a:rPr lang="es-ES" dirty="0" smtClean="0"/>
              <a:t> que ejecuta una serie de comandos para procesar los </a:t>
            </a:r>
            <a:r>
              <a:rPr lang="es-ES" dirty="0" smtClean="0">
                <a:hlinkClick r:id="rId7" tooltip="Dato (informática)"/>
              </a:rPr>
              <a:t>datos</a:t>
            </a:r>
            <a:r>
              <a:rPr lang="es-ES" dirty="0" smtClean="0"/>
              <a:t> de entrada, obteniendo convenientemente información que posteriormente se envía a las unidades de salida. Una computadora está compuesta por numerosos y diversos </a:t>
            </a:r>
            <a:r>
              <a:rPr lang="es-ES" dirty="0" smtClean="0">
                <a:hlinkClick r:id="rId8" tooltip="Circuito integrado"/>
              </a:rPr>
              <a:t>circuitos integrados</a:t>
            </a:r>
            <a:r>
              <a:rPr lang="es-ES" dirty="0" smtClean="0"/>
              <a:t> y varios elementos de apoyo, extensión y accesorios, que en conjunto pueden ejecutar tareas diversas con suma rapidez y bajo el control de un </a:t>
            </a:r>
            <a:r>
              <a:rPr lang="es-ES" dirty="0" smtClean="0">
                <a:hlinkClick r:id="rId9" tooltip="Programa informático"/>
              </a:rPr>
              <a:t>programa</a:t>
            </a:r>
            <a:r>
              <a:rPr lang="es-ES" dirty="0" smtClean="0"/>
              <a:t> (</a:t>
            </a:r>
            <a:r>
              <a:rPr lang="es-ES" i="1" dirty="0" smtClean="0"/>
              <a:t>software</a:t>
            </a:r>
            <a:r>
              <a:rPr lang="es-ES" dirty="0" smtClean="0"/>
              <a:t>). 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2686844"/>
            <a:ext cx="3175000" cy="2628900"/>
          </a:xfrm>
        </p:spPr>
      </p:pic>
    </p:spTree>
    <p:extLst>
      <p:ext uri="{BB962C8B-B14F-4D97-AF65-F5344CB8AC3E}">
        <p14:creationId xmlns:p14="http://schemas.microsoft.com/office/powerpoint/2010/main" val="3523711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5partes de la computadora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Las cinco partes principales de una computadora son la tarjeta madre, la CPU (unidad central de procesamiento), la memoria RAM, el disco de almacenamiento (como un SSD o disco duro) y la tarjeta gráfica. También se pueden considerar como partes clave la fuente de alimentación y la unidad de visualización (monitor), el teclado y el ratón. </a:t>
            </a:r>
          </a:p>
          <a:p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55153"/>
            <a:ext cx="5181600" cy="3892281"/>
          </a:xfrm>
        </p:spPr>
      </p:pic>
    </p:spTree>
    <p:extLst>
      <p:ext uri="{BB962C8B-B14F-4D97-AF65-F5344CB8AC3E}">
        <p14:creationId xmlns:p14="http://schemas.microsoft.com/office/powerpoint/2010/main" val="173183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Carro de maquina de escribir</a:t>
            </a:r>
            <a:br>
              <a:rPr lang="es-ES" dirty="0" smtClean="0"/>
            </a:b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b="1" dirty="0" smtClean="0"/>
              <a:t>máquina de escribir</a:t>
            </a:r>
            <a:r>
              <a:rPr lang="es-ES" dirty="0" smtClean="0"/>
              <a:t> (o </a:t>
            </a:r>
            <a:r>
              <a:rPr lang="es-ES" b="1" dirty="0" smtClean="0"/>
              <a:t>maquinilla</a:t>
            </a:r>
            <a:r>
              <a:rPr lang="es-ES" dirty="0" smtClean="0"/>
              <a:t> en </a:t>
            </a:r>
            <a:r>
              <a:rPr lang="es-ES" dirty="0" smtClean="0">
                <a:hlinkClick r:id="rId2" tooltip="Filipinas"/>
              </a:rPr>
              <a:t>Filipinas</a:t>
            </a:r>
            <a:r>
              <a:rPr lang="es-ES" dirty="0" smtClean="0"/>
              <a:t>,</a:t>
            </a:r>
            <a:r>
              <a:rPr lang="es-ES" baseline="30000" dirty="0" smtClean="0">
                <a:hlinkClick r:id="rId3"/>
              </a:rPr>
              <a:t>[1]</a:t>
            </a:r>
            <a:r>
              <a:rPr lang="es-ES" dirty="0" smtClean="0"/>
              <a:t>​ </a:t>
            </a:r>
            <a:r>
              <a:rPr lang="es-ES" dirty="0" smtClean="0">
                <a:hlinkClick r:id="rId4" tooltip="Puerto Rico"/>
              </a:rPr>
              <a:t>Puerto Rico</a:t>
            </a:r>
            <a:r>
              <a:rPr lang="es-ES" dirty="0" smtClean="0"/>
              <a:t> y la </a:t>
            </a:r>
            <a:r>
              <a:rPr lang="es-ES" dirty="0" smtClean="0">
                <a:hlinkClick r:id="rId5" tooltip="República Dominicana"/>
              </a:rPr>
              <a:t>República Dominicana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6"/>
              </a:rPr>
              <a:t>[2]</a:t>
            </a:r>
            <a:r>
              <a:rPr lang="es-ES" dirty="0" smtClean="0"/>
              <a:t>​ es un dispositivo </a:t>
            </a:r>
            <a:r>
              <a:rPr lang="es-ES" dirty="0" smtClean="0">
                <a:hlinkClick r:id="rId7" tooltip="Mecánico"/>
              </a:rPr>
              <a:t>mecánico</a:t>
            </a:r>
            <a:r>
              <a:rPr lang="es-ES" dirty="0" smtClean="0"/>
              <a:t>, </a:t>
            </a:r>
            <a:r>
              <a:rPr lang="es-ES" dirty="0" smtClean="0">
                <a:hlinkClick r:id="rId8" tooltip="Electromecánica"/>
              </a:rPr>
              <a:t>electromecánico</a:t>
            </a:r>
            <a:r>
              <a:rPr lang="es-ES" dirty="0" smtClean="0"/>
              <a:t> o </a:t>
            </a:r>
            <a:r>
              <a:rPr lang="es-ES" dirty="0" smtClean="0">
                <a:hlinkClick r:id="rId9" tooltip="Electrónica"/>
              </a:rPr>
              <a:t>electrónico</a:t>
            </a:r>
            <a:r>
              <a:rPr lang="es-ES" dirty="0" smtClean="0"/>
              <a:t>, con un conjunto de teclas (llamadas tipos) que, al ser presionadas, imprimen caracteres en un </a:t>
            </a:r>
            <a:r>
              <a:rPr lang="es-ES" dirty="0" smtClean="0">
                <a:hlinkClick r:id="rId10" tooltip="Documento"/>
              </a:rPr>
              <a:t>documento</a:t>
            </a:r>
            <a:r>
              <a:rPr lang="es-ES" dirty="0" smtClean="0"/>
              <a:t>, normalmente </a:t>
            </a:r>
            <a:r>
              <a:rPr lang="es-ES" dirty="0" smtClean="0">
                <a:hlinkClick r:id="rId11" tooltip="Papel"/>
              </a:rPr>
              <a:t>papel</a:t>
            </a:r>
            <a:r>
              <a:rPr lang="es-ES" dirty="0" smtClean="0"/>
              <a:t>. La persona que opera una máquina de escribir recibe el nombre de </a:t>
            </a:r>
            <a:r>
              <a:rPr lang="es-ES" dirty="0" smtClean="0">
                <a:hlinkClick r:id="rId12" tooltip="Mecanografía"/>
              </a:rPr>
              <a:t>mecanógrafa</a:t>
            </a:r>
            <a:r>
              <a:rPr lang="es-ES" dirty="0" smtClean="0"/>
              <a:t>. 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97056"/>
            <a:ext cx="5181600" cy="3808476"/>
          </a:xfrm>
        </p:spPr>
      </p:pic>
    </p:spTree>
    <p:extLst>
      <p:ext uri="{BB962C8B-B14F-4D97-AF65-F5344CB8AC3E}">
        <p14:creationId xmlns:p14="http://schemas.microsoft.com/office/powerpoint/2010/main" val="1126605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Timbre de la maquina de escribir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dirty="0" smtClean="0"/>
              <a:t>La </a:t>
            </a:r>
            <a:r>
              <a:rPr lang="es-ES" b="1" dirty="0" smtClean="0"/>
              <a:t>máquina de escribir</a:t>
            </a:r>
            <a:r>
              <a:rPr lang="es-ES" dirty="0" smtClean="0"/>
              <a:t> (o </a:t>
            </a:r>
            <a:r>
              <a:rPr lang="es-ES" b="1" dirty="0" smtClean="0"/>
              <a:t>maquinilla</a:t>
            </a:r>
            <a:r>
              <a:rPr lang="es-ES" dirty="0" smtClean="0"/>
              <a:t> en </a:t>
            </a:r>
            <a:r>
              <a:rPr lang="es-ES" dirty="0" smtClean="0">
                <a:hlinkClick r:id="rId2" tooltip="Filipinas"/>
              </a:rPr>
              <a:t>Filipinas</a:t>
            </a:r>
            <a:r>
              <a:rPr lang="es-ES" dirty="0" smtClean="0"/>
              <a:t>,</a:t>
            </a:r>
            <a:r>
              <a:rPr lang="es-ES" baseline="30000" dirty="0" smtClean="0">
                <a:hlinkClick r:id="rId3"/>
              </a:rPr>
              <a:t>[1]</a:t>
            </a:r>
            <a:r>
              <a:rPr lang="es-ES" dirty="0" smtClean="0"/>
              <a:t>​ </a:t>
            </a:r>
            <a:r>
              <a:rPr lang="es-ES" dirty="0" smtClean="0">
                <a:hlinkClick r:id="rId4" tooltip="Puerto Rico"/>
              </a:rPr>
              <a:t>Puerto Rico</a:t>
            </a:r>
            <a:r>
              <a:rPr lang="es-ES" dirty="0" smtClean="0"/>
              <a:t> y la </a:t>
            </a:r>
            <a:r>
              <a:rPr lang="es-ES" dirty="0" smtClean="0">
                <a:hlinkClick r:id="rId5" tooltip="República Dominicana"/>
              </a:rPr>
              <a:t>República Dominicana</a:t>
            </a:r>
            <a:r>
              <a:rPr lang="es-ES" dirty="0" smtClean="0"/>
              <a:t>)</a:t>
            </a:r>
            <a:r>
              <a:rPr lang="es-ES" baseline="30000" dirty="0" smtClean="0">
                <a:hlinkClick r:id="rId6"/>
              </a:rPr>
              <a:t>[2]</a:t>
            </a:r>
            <a:r>
              <a:rPr lang="es-ES" dirty="0" smtClean="0"/>
              <a:t>​ es un dispositivo </a:t>
            </a:r>
            <a:r>
              <a:rPr lang="es-ES" dirty="0" smtClean="0">
                <a:hlinkClick r:id="rId7" tooltip="Mecánico"/>
              </a:rPr>
              <a:t>mecánico</a:t>
            </a:r>
            <a:r>
              <a:rPr lang="es-ES" dirty="0" smtClean="0"/>
              <a:t>, </a:t>
            </a:r>
            <a:r>
              <a:rPr lang="es-ES" dirty="0" smtClean="0">
                <a:hlinkClick r:id="rId8" tooltip="Electromecánica"/>
              </a:rPr>
              <a:t>electromecánico</a:t>
            </a:r>
            <a:r>
              <a:rPr lang="es-ES" dirty="0" smtClean="0"/>
              <a:t> o </a:t>
            </a:r>
            <a:r>
              <a:rPr lang="es-ES" dirty="0" smtClean="0">
                <a:hlinkClick r:id="rId9" tooltip="Electrónica"/>
              </a:rPr>
              <a:t>electrónico</a:t>
            </a:r>
            <a:r>
              <a:rPr lang="es-ES" dirty="0" smtClean="0"/>
              <a:t>, con un conjunto de teclas (llamadas tipos) que, al ser presionadas, imprimen caracteres en un </a:t>
            </a:r>
            <a:r>
              <a:rPr lang="es-ES" dirty="0" smtClean="0">
                <a:hlinkClick r:id="rId10" tooltip="Documento"/>
              </a:rPr>
              <a:t>documento</a:t>
            </a:r>
            <a:r>
              <a:rPr lang="es-ES" dirty="0" smtClean="0"/>
              <a:t>, normalmente </a:t>
            </a:r>
            <a:r>
              <a:rPr lang="es-ES" dirty="0" smtClean="0">
                <a:hlinkClick r:id="rId11" tooltip="Papel"/>
              </a:rPr>
              <a:t>papel</a:t>
            </a:r>
            <a:r>
              <a:rPr lang="es-ES" dirty="0" smtClean="0"/>
              <a:t>. La persona que opera una máquina de escribir recibe el nombre de </a:t>
            </a:r>
            <a:r>
              <a:rPr lang="es-ES" dirty="0" smtClean="0">
                <a:hlinkClick r:id="rId12" tooltip="Mecanografía"/>
              </a:rPr>
              <a:t>mecanógrafa</a:t>
            </a:r>
            <a:r>
              <a:rPr lang="es-ES" dirty="0" smtClean="0"/>
              <a:t>. 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2046515"/>
            <a:ext cx="4178300" cy="3918856"/>
          </a:xfrm>
        </p:spPr>
      </p:pic>
    </p:spTree>
    <p:extLst>
      <p:ext uri="{BB962C8B-B14F-4D97-AF65-F5344CB8AC3E}">
        <p14:creationId xmlns:p14="http://schemas.microsoft.com/office/powerpoint/2010/main" val="19028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Tarjeta madre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b="1" dirty="0" smtClean="0"/>
              <a:t>placa base</a:t>
            </a:r>
            <a:r>
              <a:rPr lang="es-ES" dirty="0" smtClean="0"/>
              <a:t>, también conocida como </a:t>
            </a:r>
            <a:r>
              <a:rPr lang="es-ES" b="1" dirty="0" smtClean="0"/>
              <a:t>tarjeta madre</a:t>
            </a:r>
            <a:r>
              <a:rPr lang="es-ES" dirty="0" smtClean="0"/>
              <a:t>, </a:t>
            </a:r>
            <a:r>
              <a:rPr lang="es-ES" b="1" dirty="0" smtClean="0"/>
              <a:t>placa madre</a:t>
            </a:r>
            <a:r>
              <a:rPr lang="es-ES" dirty="0" smtClean="0"/>
              <a:t> o </a:t>
            </a:r>
            <a:r>
              <a:rPr lang="es-ES" b="1" dirty="0" smtClean="0"/>
              <a:t>placa principal</a:t>
            </a:r>
            <a:r>
              <a:rPr lang="es-ES" dirty="0" smtClean="0"/>
              <a:t> (</a:t>
            </a:r>
            <a:r>
              <a:rPr lang="es-ES" b="1" i="1" dirty="0" err="1" smtClean="0"/>
              <a:t>motherboard</a:t>
            </a:r>
            <a:r>
              <a:rPr lang="es-ES" dirty="0" smtClean="0"/>
              <a:t> o </a:t>
            </a:r>
            <a:r>
              <a:rPr lang="es-ES" i="1" dirty="0" err="1" smtClean="0"/>
              <a:t>mainboard</a:t>
            </a:r>
            <a:r>
              <a:rPr lang="es-ES" dirty="0" smtClean="0"/>
              <a:t> en inglés), es una tarjeta de </a:t>
            </a:r>
            <a:r>
              <a:rPr lang="es-ES" dirty="0" smtClean="0">
                <a:hlinkClick r:id="rId2" tooltip="Circuito impreso"/>
              </a:rPr>
              <a:t>circuito impreso</a:t>
            </a:r>
            <a:r>
              <a:rPr lang="es-ES" dirty="0" smtClean="0"/>
              <a:t> a la que se conectan los componentes que constituyen la </a:t>
            </a:r>
            <a:r>
              <a:rPr lang="es-ES" dirty="0" smtClean="0">
                <a:hlinkClick r:id="rId3" tooltip="Computadora"/>
              </a:rPr>
              <a:t>computadora</a:t>
            </a:r>
            <a:r>
              <a:rPr lang="es-ES" dirty="0" smtClean="0"/>
              <a:t>. En muchos lugares de habla hispana se usa la palabra inglesa con el artículo en femenino</a:t>
            </a:r>
            <a:endParaRPr lang="es-GT" dirty="0"/>
          </a:p>
        </p:txBody>
      </p:sp>
      <p:pic>
        <p:nvPicPr>
          <p:cNvPr id="5" name="Marcador de contenido 4"/>
          <p:cNvPicPr>
            <a:picLocks noGrp="1" noChangeAspect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500" y="1886744"/>
            <a:ext cx="3175000" cy="4229100"/>
          </a:xfrm>
        </p:spPr>
      </p:pic>
    </p:spTree>
    <p:extLst>
      <p:ext uri="{BB962C8B-B14F-4D97-AF65-F5344CB8AC3E}">
        <p14:creationId xmlns:p14="http://schemas.microsoft.com/office/powerpoint/2010/main" val="1856777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913</Words>
  <Application>Microsoft Office PowerPoint</Application>
  <PresentationFormat>Panorámica</PresentationFormat>
  <Paragraphs>35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de Office</vt:lpstr>
      <vt:lpstr>Erick josue castillo ramirez</vt:lpstr>
      <vt:lpstr>Maquina  e escibir</vt:lpstr>
      <vt:lpstr>Marcass de maquina de escribir</vt:lpstr>
      <vt:lpstr>Rodillo de la maquina de escibir</vt:lpstr>
      <vt:lpstr>Partes internas de la computadora </vt:lpstr>
      <vt:lpstr>5partes de la computadora </vt:lpstr>
      <vt:lpstr>Carro de maquina de escribir </vt:lpstr>
      <vt:lpstr>Timbre de la maquina de escribir</vt:lpstr>
      <vt:lpstr>Tarjeta madre</vt:lpstr>
      <vt:lpstr>Disco duro</vt:lpstr>
      <vt:lpstr>Prtes externas de la computadora</vt:lpstr>
      <vt:lpstr>monitor</vt:lpstr>
      <vt:lpstr>mouse</vt:lpstr>
      <vt:lpstr>teclado</vt:lpstr>
      <vt:lpstr>Grasias por ver mi presentacion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Erick josue castillo ramirez</dc:title>
  <dc:creator>GNet</dc:creator>
  <cp:lastModifiedBy>GNet</cp:lastModifiedBy>
  <cp:revision>7</cp:revision>
  <dcterms:created xsi:type="dcterms:W3CDTF">2025-10-25T17:12:22Z</dcterms:created>
  <dcterms:modified xsi:type="dcterms:W3CDTF">2025-10-25T18:17:20Z</dcterms:modified>
</cp:coreProperties>
</file>