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s-GT"/>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96C2ED7-EF05-4C83-9404-CACA81FF9B09}" type="slidenum">
              <a:rPr lang="es-GT" smtClean="0"/>
              <a:t>‹Nº›</a:t>
            </a:fld>
            <a:endParaRPr lang="es-GT"/>
          </a:p>
        </p:txBody>
      </p:sp>
    </p:spTree>
    <p:extLst>
      <p:ext uri="{BB962C8B-B14F-4D97-AF65-F5344CB8AC3E}">
        <p14:creationId xmlns:p14="http://schemas.microsoft.com/office/powerpoint/2010/main" val="340086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D0B677-A0CB-400D-BBD6-56605C9E6AF9}"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60292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309015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78142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7338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D0B677-A0CB-400D-BBD6-56605C9E6AF9}" type="datetimeFigureOut">
              <a:rPr lang="es-GT" smtClean="0"/>
              <a:t>25/10/2025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43397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D0B677-A0CB-400D-BBD6-56605C9E6AF9}" type="datetimeFigureOut">
              <a:rPr lang="es-GT" smtClean="0"/>
              <a:t>25/10/2025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040087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360476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0626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lvl1pPr>
              <a:defRPr sz="1000" b="1"/>
            </a:lvl1pPr>
          </a:lstStyle>
          <a:p>
            <a:endParaRPr lang="es-GT"/>
          </a:p>
        </p:txBody>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360426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D0B677-A0CB-400D-BBD6-56605C9E6AF9}" type="datetimeFigureOut">
              <a:rPr lang="es-GT" smtClean="0"/>
              <a:t>25/10/2025</a:t>
            </a:fld>
            <a:endParaRPr lang="es-GT"/>
          </a:p>
        </p:txBody>
      </p:sp>
      <p:sp>
        <p:nvSpPr>
          <p:cNvPr id="5" name="Footer Placeholder 4"/>
          <p:cNvSpPr>
            <a:spLocks noGrp="1"/>
          </p:cNvSpPr>
          <p:nvPr>
            <p:ph type="ftr" sz="quarter" idx="11"/>
          </p:nvPr>
        </p:nvSpPr>
        <p:spPr/>
        <p:txBody>
          <a:bodyPr/>
          <a:lstStyle>
            <a:lvl1pPr>
              <a:defRPr sz="1000" b="1"/>
            </a:lvl1pPr>
          </a:lstStyle>
          <a:p>
            <a:endParaRPr lang="es-GT"/>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148826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D0B677-A0CB-400D-BBD6-56605C9E6AF9}"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30503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BD0B677-A0CB-400D-BBD6-56605C9E6AF9}" type="datetimeFigureOut">
              <a:rPr lang="es-GT" smtClean="0"/>
              <a:t>25/10/2025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20311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D0B677-A0CB-400D-BBD6-56605C9E6AF9}" type="datetimeFigureOut">
              <a:rPr lang="es-GT" smtClean="0"/>
              <a:t>25/10/2025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318928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0B677-A0CB-400D-BBD6-56605C9E6AF9}" type="datetimeFigureOut">
              <a:rPr lang="es-GT" smtClean="0"/>
              <a:t>25/10/2025</a:t>
            </a:fld>
            <a:endParaRPr lang="es-GT"/>
          </a:p>
        </p:txBody>
      </p:sp>
      <p:sp>
        <p:nvSpPr>
          <p:cNvPr id="3" name="Footer Placeholder 2"/>
          <p:cNvSpPr>
            <a:spLocks noGrp="1"/>
          </p:cNvSpPr>
          <p:nvPr>
            <p:ph type="ftr" sz="quarter" idx="11"/>
          </p:nvPr>
        </p:nvSpPr>
        <p:spPr/>
        <p:txBody>
          <a:bodyPr/>
          <a:lstStyle/>
          <a:p>
            <a:endParaRPr lang="es-GT"/>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422857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D0B677-A0CB-400D-BBD6-56605C9E6AF9}"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179783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D0B677-A0CB-400D-BBD6-56605C9E6AF9}"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96C2ED7-EF05-4C83-9404-CACA81FF9B09}" type="slidenum">
              <a:rPr lang="es-GT" smtClean="0"/>
              <a:t>‹Nº›</a:t>
            </a:fld>
            <a:endParaRPr lang="es-GT"/>
          </a:p>
        </p:txBody>
      </p:sp>
    </p:spTree>
    <p:extLst>
      <p:ext uri="{BB962C8B-B14F-4D97-AF65-F5344CB8AC3E}">
        <p14:creationId xmlns:p14="http://schemas.microsoft.com/office/powerpoint/2010/main" val="351981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DBD0B677-A0CB-400D-BBD6-56605C9E6AF9}" type="datetimeFigureOut">
              <a:rPr lang="es-GT" smtClean="0"/>
              <a:t>25/10/2025</a:t>
            </a:fld>
            <a:endParaRPr lang="es-GT"/>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s-GT"/>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96C2ED7-EF05-4C83-9404-CACA81FF9B09}" type="slidenum">
              <a:rPr lang="es-GT" smtClean="0"/>
              <a:t>‹Nº›</a:t>
            </a:fld>
            <a:endParaRPr lang="es-GT"/>
          </a:p>
        </p:txBody>
      </p:sp>
    </p:spTree>
    <p:extLst>
      <p:ext uri="{BB962C8B-B14F-4D97-AF65-F5344CB8AC3E}">
        <p14:creationId xmlns:p14="http://schemas.microsoft.com/office/powerpoint/2010/main" val="25668774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search?client=firefox-b-d&amp;sca_esv=c66570702dbaae6e&amp;q=Remington&amp;sa=X&amp;ved=2ahUKEwjz-qWI7b-QAxWBTjABHQ-bDLoQxccNegQITxAB&amp;mstk=AUtExfAc0-oGt2ktVjL05Hi4OoMxfT0RpDLprQCaiP0fu1gB60p_D6-8Z7G3jKpt3LSk215mIMXFeKaLUEg8TZTgJEVmLNmNO792YPaRHEnMHjqM7MbnVMiy8B6GdqSkS9wYxts&amp;csui=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GT" dirty="0" smtClean="0"/>
              <a:t>Anayelli Azucena Barillas Donis </a:t>
            </a:r>
            <a:endParaRPr lang="es-GT" dirty="0"/>
          </a:p>
        </p:txBody>
      </p:sp>
      <p:sp>
        <p:nvSpPr>
          <p:cNvPr id="3" name="Subtítulo 2"/>
          <p:cNvSpPr>
            <a:spLocks noGrp="1"/>
          </p:cNvSpPr>
          <p:nvPr>
            <p:ph type="subTitle" idx="1"/>
          </p:nvPr>
        </p:nvSpPr>
        <p:spPr/>
        <p:txBody>
          <a:bodyPr>
            <a:normAutofit fontScale="77500" lnSpcReduction="20000"/>
          </a:bodyPr>
          <a:lstStyle/>
          <a:p>
            <a:r>
              <a:rPr lang="es-GT" dirty="0" smtClean="0"/>
              <a:t>Mecanografía </a:t>
            </a:r>
          </a:p>
          <a:p>
            <a:r>
              <a:rPr lang="es-GT" dirty="0" smtClean="0"/>
              <a:t>Segundo básico </a:t>
            </a:r>
          </a:p>
          <a:p>
            <a:r>
              <a:rPr lang="es-GT" dirty="0" smtClean="0"/>
              <a:t>Aldea potrerillo </a:t>
            </a:r>
            <a:endParaRPr lang="es-GT" dirty="0"/>
          </a:p>
        </p:txBody>
      </p:sp>
    </p:spTree>
    <p:extLst>
      <p:ext uri="{BB962C8B-B14F-4D97-AF65-F5344CB8AC3E}">
        <p14:creationId xmlns:p14="http://schemas.microsoft.com/office/powerpoint/2010/main" val="11531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p:tgtEl>
                                          <p:spTgt spid="3">
                                            <p:txEl>
                                              <p:pRg st="0" end="0"/>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p:tgtEl>
                                          <p:spTgt spid="3">
                                            <p:txEl>
                                              <p:pRg st="1" end="1"/>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p:tgtEl>
                                          <p:spTgt spid="3">
                                            <p:txEl>
                                              <p:pRg st="2" end="2"/>
                                            </p:txEl>
                                          </p:spTgt>
                                        </p:tgtEl>
                                        <p:attrNameLst>
                                          <p:attrName>ppt_y</p:attrName>
                                        </p:attrNameLst>
                                      </p:cBhvr>
                                      <p:tavLst>
                                        <p:tav tm="0">
                                          <p:val>
                                            <p:strVal val="ppt_y"/>
                                          </p:val>
                                        </p:tav>
                                        <p:tav tm="100000">
                                          <p:val>
                                            <p:strVal val="1+ppt_h/2"/>
                                          </p:val>
                                        </p:tav>
                                      </p:tavLst>
                                    </p:anim>
                                    <p:set>
                                      <p:cBhvr>
                                        <p:cTn id="4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de la computadora: Monitor </a:t>
            </a:r>
            <a:endParaRPr lang="es-GT" dirty="0"/>
          </a:p>
        </p:txBody>
      </p:sp>
      <p:sp>
        <p:nvSpPr>
          <p:cNvPr id="4" name="Marcador de contenido 3"/>
          <p:cNvSpPr>
            <a:spLocks noGrp="1"/>
          </p:cNvSpPr>
          <p:nvPr>
            <p:ph sz="half" idx="1"/>
          </p:nvPr>
        </p:nvSpPr>
        <p:spPr/>
        <p:txBody>
          <a:bodyPr>
            <a:normAutofit lnSpcReduction="10000"/>
          </a:bodyPr>
          <a:lstStyle/>
          <a:p>
            <a:r>
              <a:rPr lang="es-ES" dirty="0" smtClean="0"/>
              <a:t>n informática, un monitor, también llamado pantalla, monitor de ordenador, monitor de computadora, pantalla de ordenador o pantalla de portátil, es el principal dispositivo de salida (interfaz), que muestra datos o información a todos los usuarios.</a:t>
            </a:r>
          </a:p>
          <a:p>
            <a:endParaRPr lang="es-ES" dirty="0" smtClean="0"/>
          </a:p>
          <a:p>
            <a:r>
              <a:rPr lang="es-ES" dirty="0" smtClean="0"/>
              <a:t>También puede considerarse un periférico de entrada/salida si el monitor contiene pantalla táctil o multitáctil. </a:t>
            </a:r>
            <a:endParaRPr lang="es-GT" dirty="0"/>
          </a:p>
        </p:txBody>
      </p:sp>
      <p:pic>
        <p:nvPicPr>
          <p:cNvPr id="6" name="Marcador de contenido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703167" y="2603500"/>
            <a:ext cx="3838678" cy="3416300"/>
          </a:xfrm>
          <a:prstGeom prst="rect">
            <a:avLst/>
          </a:prstGeom>
        </p:spPr>
      </p:pic>
    </p:spTree>
    <p:extLst>
      <p:ext uri="{BB962C8B-B14F-4D97-AF65-F5344CB8AC3E}">
        <p14:creationId xmlns:p14="http://schemas.microsoft.com/office/powerpoint/2010/main" val="213072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de la computadora: Teclado </a:t>
            </a:r>
            <a:endParaRPr lang="es-GT" dirty="0"/>
          </a:p>
        </p:txBody>
      </p:sp>
      <p:sp>
        <p:nvSpPr>
          <p:cNvPr id="4" name="Marcador de contenido 3"/>
          <p:cNvSpPr>
            <a:spLocks noGrp="1"/>
          </p:cNvSpPr>
          <p:nvPr>
            <p:ph sz="half" idx="1"/>
          </p:nvPr>
        </p:nvSpPr>
        <p:spPr/>
        <p:txBody>
          <a:bodyPr>
            <a:normAutofit fontScale="92500" lnSpcReduction="20000"/>
          </a:bodyPr>
          <a:lstStyle/>
          <a:p>
            <a:r>
              <a:rPr lang="es-ES" dirty="0" smtClean="0"/>
              <a:t>En informática, un teclado es un dispositivo de entrada, en parte inspirado en el teclado de las máquinas de escribir, que utiliza un sistema de puntadas o márgenes, para que actúen como palancas mecánicas o interruptores electrónicos que envían toda la información a la computadora o al teléfono móvil. Presenta teclas alfanuméricas (letras y números), de puntuación (punto, coma, dos puntos entre otras) y teclas especiales (las cuales cumplen ciertas funciones o se combinan en conjunto para lograr una función y evitar el uso del ratón) </a:t>
            </a:r>
            <a:endParaRPr lang="es-GT" dirty="0"/>
          </a:p>
        </p:txBody>
      </p:sp>
      <p:pic>
        <p:nvPicPr>
          <p:cNvPr id="6" name="Marcador de contenido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08713" y="3443789"/>
            <a:ext cx="4827587" cy="1735722"/>
          </a:xfrm>
          <a:prstGeom prst="rect">
            <a:avLst/>
          </a:prstGeom>
        </p:spPr>
      </p:pic>
    </p:spTree>
    <p:extLst>
      <p:ext uri="{BB962C8B-B14F-4D97-AF65-F5344CB8AC3E}">
        <p14:creationId xmlns:p14="http://schemas.microsoft.com/office/powerpoint/2010/main" val="138639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de la computadora: Mouse </a:t>
            </a:r>
            <a:endParaRPr lang="es-GT" dirty="0"/>
          </a:p>
        </p:txBody>
      </p:sp>
      <p:sp>
        <p:nvSpPr>
          <p:cNvPr id="3" name="Marcador de contenido 2"/>
          <p:cNvSpPr>
            <a:spLocks noGrp="1"/>
          </p:cNvSpPr>
          <p:nvPr>
            <p:ph sz="half" idx="1"/>
          </p:nvPr>
        </p:nvSpPr>
        <p:spPr/>
        <p:txBody>
          <a:bodyPr>
            <a:normAutofit fontScale="85000" lnSpcReduction="10000"/>
          </a:bodyPr>
          <a:lstStyle/>
          <a:p>
            <a:r>
              <a:rPr lang="es-ES" dirty="0" smtClean="0"/>
              <a:t>Un ratón o mouse (de uso mayoritario en Hispanoamérica, pronunciado /ñaus/) es un dispositivo apuntador utilizado para facilitar el manejo de un entorno gráfico en una computadora.[1]​ Suele estar fabricado en plástico, y se utiliza con una de las manos. Detecta su movimiento relativo en dos dimensiones por la superficie plana en la que se apoya, reflejándose a través de un puntero, cursor o flecha en el monitor. El ratón se puede conectar de forma cableada (puertos PS/2 y USB), o inalámbricamente por medio de un adaptador USB que se conecta al ordenador y este recibe la señal del ratón, aunque también pueden ser por medio de conectividad infrarroja o Bluetooth.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077851" y="2603500"/>
            <a:ext cx="3089311" cy="3416300"/>
          </a:xfrm>
          <a:prstGeom prst="rect">
            <a:avLst/>
          </a:prstGeom>
        </p:spPr>
      </p:pic>
    </p:spTree>
    <p:extLst>
      <p:ext uri="{BB962C8B-B14F-4D97-AF65-F5344CB8AC3E}">
        <p14:creationId xmlns:p14="http://schemas.microsoft.com/office/powerpoint/2010/main" val="316234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de la computadora: Impresora </a:t>
            </a:r>
            <a:endParaRPr lang="es-GT" dirty="0"/>
          </a:p>
        </p:txBody>
      </p:sp>
      <p:sp>
        <p:nvSpPr>
          <p:cNvPr id="3" name="Marcador de contenido 2"/>
          <p:cNvSpPr>
            <a:spLocks noGrp="1"/>
          </p:cNvSpPr>
          <p:nvPr>
            <p:ph sz="half" idx="1"/>
          </p:nvPr>
        </p:nvSpPr>
        <p:spPr>
          <a:xfrm>
            <a:off x="999565" y="1593056"/>
            <a:ext cx="5181600" cy="4351338"/>
          </a:xfrm>
        </p:spPr>
        <p:txBody>
          <a:bodyPr>
            <a:normAutofit/>
          </a:bodyPr>
          <a:lstStyle/>
          <a:p>
            <a:r>
              <a:rPr lang="es-ES" dirty="0" smtClean="0"/>
              <a:t>Son diseñadas para realizar trabajos repetitivos de poco volumen, que no requieran virtualmente un tiempo de configuración para conseguir una copia de un determinado documento. Sin embargo, las impresoras son generalmente dispositivos lentos (10 páginas por minuto es considerado rápido), y el gasto por página es relativamente alto.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344973" y="2603500"/>
            <a:ext cx="4555066" cy="3416300"/>
          </a:xfrm>
          <a:prstGeom prst="rect">
            <a:avLst/>
          </a:prstGeom>
        </p:spPr>
      </p:pic>
    </p:spTree>
    <p:extLst>
      <p:ext uri="{BB962C8B-B14F-4D97-AF65-F5344CB8AC3E}">
        <p14:creationId xmlns:p14="http://schemas.microsoft.com/office/powerpoint/2010/main" val="395162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Pates de la computadora: Micrófono </a:t>
            </a:r>
            <a:endParaRPr lang="es-GT" dirty="0"/>
          </a:p>
        </p:txBody>
      </p:sp>
      <p:sp>
        <p:nvSpPr>
          <p:cNvPr id="3" name="Marcador de contenido 2"/>
          <p:cNvSpPr>
            <a:spLocks noGrp="1"/>
          </p:cNvSpPr>
          <p:nvPr>
            <p:ph sz="half" idx="1"/>
          </p:nvPr>
        </p:nvSpPr>
        <p:spPr/>
        <p:txBody>
          <a:bodyPr>
            <a:normAutofit/>
          </a:bodyPr>
          <a:lstStyle/>
          <a:p>
            <a:pPr marL="0" indent="0">
              <a:buNone/>
            </a:pPr>
            <a:r>
              <a:rPr lang="es-ES" dirty="0" smtClean="0"/>
              <a:t>Es la parte más delicada de un micrófono. En algunos lugares también recibe el nombre de «pastilla», aunque generalmente este término se refiere al dispositivo que capta las vibraciones en los instrumentos como, por ejemplo, en una guitarra eléctrica. El diafragma es una membrana que recibe las vibraciones sonoras y está unido al sistema que transforma estas ondas en electricidad.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914356" y="2603500"/>
            <a:ext cx="3416300" cy="3416300"/>
          </a:xfrm>
          <a:prstGeom prst="rect">
            <a:avLst/>
          </a:prstGeom>
        </p:spPr>
      </p:pic>
    </p:spTree>
    <p:extLst>
      <p:ext uri="{BB962C8B-B14F-4D97-AF65-F5344CB8AC3E}">
        <p14:creationId xmlns:p14="http://schemas.microsoft.com/office/powerpoint/2010/main" val="56435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Gracias por ver visto mi presentación, espero y les haiga gustado…</a:t>
            </a:r>
            <a:endParaRPr lang="es-GT" dirty="0"/>
          </a:p>
        </p:txBody>
      </p:sp>
      <p:sp>
        <p:nvSpPr>
          <p:cNvPr id="5" name="Marcador de contenido 4"/>
          <p:cNvSpPr>
            <a:spLocks noGrp="1"/>
          </p:cNvSpPr>
          <p:nvPr>
            <p:ph idx="1"/>
          </p:nvPr>
        </p:nvSpPr>
        <p:spPr/>
        <p:txBody>
          <a:bodyPr/>
          <a:lstStyle/>
          <a:p>
            <a:endParaRPr lang="es-GT"/>
          </a:p>
        </p:txBody>
      </p:sp>
    </p:spTree>
    <p:extLst>
      <p:ext uri="{BB962C8B-B14F-4D97-AF65-F5344CB8AC3E}">
        <p14:creationId xmlns:p14="http://schemas.microsoft.com/office/powerpoint/2010/main" val="386668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Computadora  </a:t>
            </a:r>
            <a:endParaRPr lang="es-GT" dirty="0"/>
          </a:p>
        </p:txBody>
      </p:sp>
      <p:sp>
        <p:nvSpPr>
          <p:cNvPr id="3" name="Marcador de contenido 2"/>
          <p:cNvSpPr>
            <a:spLocks noGrp="1"/>
          </p:cNvSpPr>
          <p:nvPr>
            <p:ph idx="1"/>
          </p:nvPr>
        </p:nvSpPr>
        <p:spPr/>
        <p:txBody>
          <a:bodyPr/>
          <a:lstStyle/>
          <a:p>
            <a:endParaRPr lang="es-GT" dirty="0"/>
          </a:p>
        </p:txBody>
      </p:sp>
    </p:spTree>
    <p:extLst>
      <p:ext uri="{BB962C8B-B14F-4D97-AF65-F5344CB8AC3E}">
        <p14:creationId xmlns:p14="http://schemas.microsoft.com/office/powerpoint/2010/main" val="29287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9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Marcas de maquinas de escribir </a:t>
            </a:r>
            <a:endParaRPr lang="es-GT" dirty="0"/>
          </a:p>
        </p:txBody>
      </p:sp>
      <p:sp>
        <p:nvSpPr>
          <p:cNvPr id="3" name="Marcador de contenido 2"/>
          <p:cNvSpPr>
            <a:spLocks noGrp="1"/>
          </p:cNvSpPr>
          <p:nvPr>
            <p:ph idx="1"/>
          </p:nvPr>
        </p:nvSpPr>
        <p:spPr/>
        <p:txBody>
          <a:bodyPr/>
          <a:lstStyle/>
          <a:p>
            <a:r>
              <a:rPr lang="es-ES" b="1" dirty="0" smtClean="0">
                <a:hlinkClick r:id="rId2"/>
              </a:rPr>
              <a:t>Remington</a:t>
            </a:r>
            <a:r>
              <a:rPr lang="es-ES" b="1" dirty="0" smtClean="0"/>
              <a:t>:</a:t>
            </a:r>
            <a:r>
              <a:rPr lang="es-ES" dirty="0" smtClean="0"/>
              <a:t> Uno de los fabricantes más antiguos y notables.</a:t>
            </a:r>
          </a:p>
          <a:p>
            <a:r>
              <a:rPr lang="es-ES" dirty="0" smtClean="0"/>
              <a:t>Olivetti: Famosa por sus diseños, especialmente en Europa.</a:t>
            </a:r>
          </a:p>
          <a:p>
            <a:r>
              <a:rPr lang="es-ES" dirty="0" smtClean="0"/>
              <a:t>IBM: Fabricante de máquinas de escribir eléctricas y electrónicas, incluyendo modelos de "máquina de escribir de bola“</a:t>
            </a:r>
          </a:p>
          <a:p>
            <a:r>
              <a:rPr lang="es-ES" dirty="0" smtClean="0"/>
              <a:t>Adler: Una empresa alemana que también producía máquinas de escribir</a:t>
            </a:r>
          </a:p>
          <a:p>
            <a:r>
              <a:rPr lang="es-ES" dirty="0" smtClean="0"/>
              <a:t>Erika: Una marca popular en Europa.</a:t>
            </a:r>
          </a:p>
          <a:p>
            <a:r>
              <a:rPr lang="es-ES" dirty="0" err="1" smtClean="0"/>
              <a:t>Facit</a:t>
            </a:r>
            <a:r>
              <a:rPr lang="es-ES" dirty="0" smtClean="0"/>
              <a:t>: Un fabricante sueco conocido.</a:t>
            </a:r>
            <a:endParaRPr lang="es-GT" dirty="0"/>
          </a:p>
        </p:txBody>
      </p:sp>
    </p:spTree>
    <p:extLst>
      <p:ext uri="{BB962C8B-B14F-4D97-AF65-F5344CB8AC3E}">
        <p14:creationId xmlns:p14="http://schemas.microsoft.com/office/powerpoint/2010/main" val="20774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
                                            <p:txEl>
                                              <p:pRg st="0" end="0"/>
                                            </p:txEl>
                                          </p:spTgt>
                                        </p:tgtEl>
                                      </p:cBhvr>
                                    </p:animEffect>
                                    <p:set>
                                      <p:cBhvr>
                                        <p:cTn id="6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3">
                                            <p:txEl>
                                              <p:pRg st="1" end="1"/>
                                            </p:txEl>
                                          </p:spTgt>
                                        </p:tgtEl>
                                      </p:cBhvr>
                                    </p:animEffect>
                                    <p:set>
                                      <p:cBhvr>
                                        <p:cTn id="6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3">
                                            <p:txEl>
                                              <p:pRg st="2" end="2"/>
                                            </p:txEl>
                                          </p:spTgt>
                                        </p:tgtEl>
                                      </p:cBhvr>
                                    </p:animEffect>
                                    <p:set>
                                      <p:cBhvr>
                                        <p:cTn id="7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
                                            <p:txEl>
                                              <p:pRg st="3" end="3"/>
                                            </p:txEl>
                                          </p:spTgt>
                                        </p:tgtEl>
                                      </p:cBhvr>
                                    </p:animEffect>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3">
                                            <p:txEl>
                                              <p:pRg st="4" end="4"/>
                                            </p:txEl>
                                          </p:spTgt>
                                        </p:tgtEl>
                                      </p:cBhvr>
                                    </p:animEffect>
                                    <p:set>
                                      <p:cBhvr>
                                        <p:cTn id="8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3">
                                            <p:txEl>
                                              <p:pRg st="5" end="5"/>
                                            </p:txEl>
                                          </p:spTgt>
                                        </p:tgtEl>
                                      </p:cBhvr>
                                    </p:animEffect>
                                    <p:set>
                                      <p:cBhvr>
                                        <p:cTn id="8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Rodillo </a:t>
            </a:r>
            <a:endParaRPr lang="es-GT" dirty="0"/>
          </a:p>
        </p:txBody>
      </p:sp>
      <p:sp>
        <p:nvSpPr>
          <p:cNvPr id="3" name="Marcador de contenido 2"/>
          <p:cNvSpPr>
            <a:spLocks noGrp="1"/>
          </p:cNvSpPr>
          <p:nvPr>
            <p:ph sz="half" idx="1"/>
          </p:nvPr>
        </p:nvSpPr>
        <p:spPr/>
        <p:txBody>
          <a:bodyPr>
            <a:normAutofit/>
          </a:bodyPr>
          <a:lstStyle/>
          <a:p>
            <a:r>
              <a:rPr lang="es-ES" dirty="0" smtClean="0"/>
              <a:t>La máquina de escribir (o maquinilla en Filipinas,[1]​ Puerto Rico y la República Dominicana)[2]​ es un dispositivo mecánico, electromecánico o electrónico, con un conjunto de teclas (llamadas tipos) que, al ser presionadas, imprimen caracteres en un documento, normalmente papel. La persona que opera una máquina de escribir recibe el nombre de mecanógrafa.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143078" y="2381372"/>
            <a:ext cx="3001383" cy="3001383"/>
          </a:xfrm>
          <a:prstGeom prst="rect">
            <a:avLst/>
          </a:prstGeom>
        </p:spPr>
      </p:pic>
    </p:spTree>
    <p:extLst>
      <p:ext uri="{BB962C8B-B14F-4D97-AF65-F5344CB8AC3E}">
        <p14:creationId xmlns:p14="http://schemas.microsoft.com/office/powerpoint/2010/main" val="17728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3">
                                            <p:txEl>
                                              <p:pRg st="0" end="0"/>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nodeType="clickEffect">
                                  <p:stCondLst>
                                    <p:cond delay="0"/>
                                  </p:stCondLst>
                                  <p:childTnLst>
                                    <p:anim calcmode="lin" valueType="num">
                                      <p:cBhvr>
                                        <p:cTn id="32" dur="1000"/>
                                        <p:tgtEl>
                                          <p:spTgt spid="5"/>
                                        </p:tgtEl>
                                        <p:attrNameLst>
                                          <p:attrName>ppt_w</p:attrName>
                                        </p:attrNameLst>
                                      </p:cBhvr>
                                      <p:tavLst>
                                        <p:tav tm="0">
                                          <p:val>
                                            <p:strVal val="ppt_w"/>
                                          </p:val>
                                        </p:tav>
                                        <p:tav tm="100000">
                                          <p:val>
                                            <p:fltVal val="0"/>
                                          </p:val>
                                        </p:tav>
                                      </p:tavLst>
                                    </p:anim>
                                    <p:anim calcmode="lin" valueType="num">
                                      <p:cBhvr>
                                        <p:cTn id="33" dur="1000"/>
                                        <p:tgtEl>
                                          <p:spTgt spid="5"/>
                                        </p:tgtEl>
                                        <p:attrNameLst>
                                          <p:attrName>ppt_h</p:attrName>
                                        </p:attrNameLst>
                                      </p:cBhvr>
                                      <p:tavLst>
                                        <p:tav tm="0">
                                          <p:val>
                                            <p:strVal val="ppt_h"/>
                                          </p:val>
                                        </p:tav>
                                        <p:tav tm="100000">
                                          <p:val>
                                            <p:fltVal val="0"/>
                                          </p:val>
                                        </p:tav>
                                      </p:tavLst>
                                    </p:anim>
                                    <p:anim calcmode="lin" valueType="num">
                                      <p:cBhvr>
                                        <p:cTn id="34" dur="1000"/>
                                        <p:tgtEl>
                                          <p:spTgt spid="5"/>
                                        </p:tgtEl>
                                        <p:attrNameLst>
                                          <p:attrName>style.rotation</p:attrName>
                                        </p:attrNameLst>
                                      </p:cBhvr>
                                      <p:tavLst>
                                        <p:tav tm="0">
                                          <p:val>
                                            <p:fltVal val="0"/>
                                          </p:val>
                                        </p:tav>
                                        <p:tav tm="100000">
                                          <p:val>
                                            <p:fltVal val="90"/>
                                          </p:val>
                                        </p:tav>
                                      </p:tavLst>
                                    </p:anim>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Carro </a:t>
            </a:r>
            <a:endParaRPr lang="es-GT" dirty="0"/>
          </a:p>
        </p:txBody>
      </p:sp>
      <p:sp>
        <p:nvSpPr>
          <p:cNvPr id="3" name="Marcador de contenido 2"/>
          <p:cNvSpPr>
            <a:spLocks noGrp="1"/>
          </p:cNvSpPr>
          <p:nvPr>
            <p:ph sz="half" idx="1"/>
          </p:nvPr>
        </p:nvSpPr>
        <p:spPr/>
        <p:txBody>
          <a:bodyPr>
            <a:normAutofit fontScale="92500" lnSpcReduction="10000"/>
          </a:bodyPr>
          <a:lstStyle/>
          <a:p>
            <a:r>
              <a:rPr lang="es-ES" dirty="0" smtClean="0"/>
              <a:t>Entre las compañías que manufacturaban máquinas de escribir y sus accesorios se encontraban Adler, </a:t>
            </a:r>
            <a:r>
              <a:rPr lang="es-ES" dirty="0" err="1" smtClean="0"/>
              <a:t>Triumph</a:t>
            </a:r>
            <a:r>
              <a:rPr lang="es-ES" dirty="0" smtClean="0"/>
              <a:t>, Royal, Remington, Canon, </a:t>
            </a:r>
            <a:r>
              <a:rPr lang="es-ES" dirty="0" err="1" smtClean="0"/>
              <a:t>Brother</a:t>
            </a:r>
            <a:r>
              <a:rPr lang="es-ES" dirty="0" smtClean="0"/>
              <a:t>, </a:t>
            </a:r>
            <a:r>
              <a:rPr lang="es-ES" dirty="0" err="1" smtClean="0"/>
              <a:t>Nakajima</a:t>
            </a:r>
            <a:r>
              <a:rPr lang="es-ES" dirty="0" smtClean="0"/>
              <a:t>, Olivetti, Olympia y Smith-Corona. Olivetti y Olympia fueron las últimas compañías occidentales que fabricaron máquinas de escribir mecánicas, pues Olivetti ha dejado de producir máquinas de escribir y Olympia solo produce dos modelos electrónicos, siendo todos los modelos actuales electrónicos. </a:t>
            </a:r>
            <a:endParaRPr lang="es-GT" dirty="0"/>
          </a:p>
        </p:txBody>
      </p:sp>
      <p:pic>
        <p:nvPicPr>
          <p:cNvPr id="5" name="Marcador de contenido 4"/>
          <p:cNvPicPr>
            <a:picLocks noGrp="1" noChangeAspect="1"/>
          </p:cNvPicPr>
          <p:nvPr>
            <p:ph sz="half" idx="2"/>
          </p:nvPr>
        </p:nvPicPr>
        <p:blipFill>
          <a:blip r:embed="rId2"/>
          <a:stretch>
            <a:fillRect/>
          </a:stretch>
        </p:blipFill>
        <p:spPr>
          <a:xfrm>
            <a:off x="6344973" y="2603500"/>
            <a:ext cx="4555066" cy="3416300"/>
          </a:xfrm>
          <a:prstGeom prst="rect">
            <a:avLst/>
          </a:prstGeom>
        </p:spPr>
      </p:pic>
    </p:spTree>
    <p:extLst>
      <p:ext uri="{BB962C8B-B14F-4D97-AF65-F5344CB8AC3E}">
        <p14:creationId xmlns:p14="http://schemas.microsoft.com/office/powerpoint/2010/main" val="26785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2" nodeType="clickEffect">
                                  <p:stCondLst>
                                    <p:cond delay="0"/>
                                  </p:stCondLst>
                                  <p:childTnLst>
                                    <p:animEffect transition="out" filter="wheel(1)">
                                      <p:cBhvr>
                                        <p:cTn id="35" dur="2000"/>
                                        <p:tgtEl>
                                          <p:spTgt spid="3">
                                            <p:txEl>
                                              <p:pRg st="0" end="0"/>
                                            </p:txEl>
                                          </p:spTgt>
                                        </p:tgtEl>
                                      </p:cBhvr>
                                    </p:animEffect>
                                    <p:set>
                                      <p:cBhvr>
                                        <p:cTn id="36"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5"/>
                                        </p:tgtEl>
                                        <p:attrNameLst>
                                          <p:attrName>ppt_w</p:attrName>
                                        </p:attrNameLst>
                                      </p:cBhvr>
                                      <p:tavLst>
                                        <p:tav tm="0">
                                          <p:val>
                                            <p:strVal val="ppt_w"/>
                                          </p:val>
                                        </p:tav>
                                        <p:tav tm="100000">
                                          <p:val>
                                            <p:fltVal val="0"/>
                                          </p:val>
                                        </p:tav>
                                      </p:tavLst>
                                    </p:anim>
                                    <p:anim calcmode="lin" valueType="num">
                                      <p:cBhvr>
                                        <p:cTn id="41" dur="1000"/>
                                        <p:tgtEl>
                                          <p:spTgt spid="5"/>
                                        </p:tgtEl>
                                        <p:attrNameLst>
                                          <p:attrName>ppt_h</p:attrName>
                                        </p:attrNameLst>
                                      </p:cBhvr>
                                      <p:tavLst>
                                        <p:tav tm="0">
                                          <p:val>
                                            <p:strVal val="ppt_h"/>
                                          </p:val>
                                        </p:tav>
                                        <p:tav tm="100000">
                                          <p:val>
                                            <p:fltVal val="0"/>
                                          </p:val>
                                        </p:tav>
                                      </p:tavLst>
                                    </p:anim>
                                    <p:anim calcmode="lin" valueType="num">
                                      <p:cBhvr>
                                        <p:cTn id="42" dur="1000"/>
                                        <p:tgtEl>
                                          <p:spTgt spid="5"/>
                                        </p:tgtEl>
                                        <p:attrNameLst>
                                          <p:attrName>style.rotation</p:attrName>
                                        </p:attrNameLst>
                                      </p:cBhvr>
                                      <p:tavLst>
                                        <p:tav tm="0">
                                          <p:val>
                                            <p:fltVal val="0"/>
                                          </p:val>
                                        </p:tav>
                                        <p:tav tm="100000">
                                          <p:val>
                                            <p:fltVal val="90"/>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Timbre </a:t>
            </a:r>
            <a:endParaRPr lang="es-GT" dirty="0"/>
          </a:p>
        </p:txBody>
      </p:sp>
      <p:sp>
        <p:nvSpPr>
          <p:cNvPr id="3" name="Marcador de contenido 2"/>
          <p:cNvSpPr>
            <a:spLocks noGrp="1"/>
          </p:cNvSpPr>
          <p:nvPr>
            <p:ph sz="half" idx="1"/>
          </p:nvPr>
        </p:nvSpPr>
        <p:spPr/>
        <p:txBody>
          <a:bodyPr>
            <a:normAutofit/>
          </a:bodyPr>
          <a:lstStyle/>
          <a:p>
            <a:r>
              <a:rPr lang="es-ES" dirty="0" smtClean="0"/>
              <a:t>El "timbre de máquina de escribir" se refiere al sonido que hace una máquina de escribir cuando se pulsa una tecla, o al efecto visual que simula este sonido en medios digitales. También puede referirse a la parte física de la máquina que produce este sonido y la señal de final de línea, llamado "timbre marginal" o "saltador marginal". </a:t>
            </a:r>
          </a:p>
          <a:p>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08713" y="2953891"/>
            <a:ext cx="4827587" cy="2715517"/>
          </a:xfrm>
          <a:prstGeom prst="rect">
            <a:avLst/>
          </a:prstGeom>
        </p:spPr>
      </p:pic>
    </p:spTree>
    <p:extLst>
      <p:ext uri="{BB962C8B-B14F-4D97-AF65-F5344CB8AC3E}">
        <p14:creationId xmlns:p14="http://schemas.microsoft.com/office/powerpoint/2010/main" val="6741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teclado </a:t>
            </a:r>
            <a:endParaRPr lang="es-GT" dirty="0"/>
          </a:p>
        </p:txBody>
      </p:sp>
      <p:sp>
        <p:nvSpPr>
          <p:cNvPr id="3" name="Marcador de contenido 2"/>
          <p:cNvSpPr>
            <a:spLocks noGrp="1"/>
          </p:cNvSpPr>
          <p:nvPr>
            <p:ph sz="half" idx="1"/>
          </p:nvPr>
        </p:nvSpPr>
        <p:spPr/>
        <p:txBody>
          <a:bodyPr/>
          <a:lstStyle/>
          <a:p>
            <a:r>
              <a:rPr lang="es-ES" dirty="0" smtClean="0"/>
              <a:t>Las partes principales del teclado de una máquina de escribir incluyen las teclas alfanuméricas, la barra espaciadora, las teclas de mayúsculas y la barra tabuladora. Cada tecla está conectada a una barra de tipos que, al ser presionada, golpea una cinta entintada para imprimir el carácter en el papel. </a:t>
            </a:r>
          </a:p>
          <a:p>
            <a:endParaRPr lang="es-GT" dirty="0"/>
          </a:p>
        </p:txBody>
      </p:sp>
      <p:pic>
        <p:nvPicPr>
          <p:cNvPr id="5" name="Marcador de contenido 4"/>
          <p:cNvPicPr>
            <a:picLocks noGrp="1" noChangeAspect="1"/>
          </p:cNvPicPr>
          <p:nvPr>
            <p:ph sz="half" idx="2"/>
          </p:nvPr>
        </p:nvPicPr>
        <p:blipFill>
          <a:blip r:embed="rId2"/>
          <a:stretch>
            <a:fillRect/>
          </a:stretch>
        </p:blipFill>
        <p:spPr>
          <a:xfrm>
            <a:off x="7112794" y="3554412"/>
            <a:ext cx="3019425" cy="1514475"/>
          </a:xfrm>
          <a:prstGeom prst="rect">
            <a:avLst/>
          </a:prstGeom>
        </p:spPr>
      </p:pic>
    </p:spTree>
    <p:extLst>
      <p:ext uri="{BB962C8B-B14F-4D97-AF65-F5344CB8AC3E}">
        <p14:creationId xmlns:p14="http://schemas.microsoft.com/office/powerpoint/2010/main" val="270077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Maquina de escribir: Tecla de retroceso </a:t>
            </a:r>
            <a:endParaRPr lang="es-GT" dirty="0"/>
          </a:p>
        </p:txBody>
      </p:sp>
      <p:sp>
        <p:nvSpPr>
          <p:cNvPr id="3" name="Marcador de contenido 2"/>
          <p:cNvSpPr>
            <a:spLocks noGrp="1"/>
          </p:cNvSpPr>
          <p:nvPr>
            <p:ph sz="half" idx="1"/>
          </p:nvPr>
        </p:nvSpPr>
        <p:spPr/>
        <p:txBody>
          <a:bodyPr/>
          <a:lstStyle/>
          <a:p>
            <a:r>
              <a:rPr lang="es-ES" dirty="0" smtClean="0"/>
              <a:t>La tecla de retroceso en una máquina de escribir, también llamada </a:t>
            </a:r>
            <a:r>
              <a:rPr lang="es-ES" dirty="0" err="1" smtClean="0"/>
              <a:t>backspace</a:t>
            </a:r>
            <a:r>
              <a:rPr lang="es-ES" dirty="0" smtClean="0"/>
              <a:t>, es una tecla que, al pulsarse, mueve el carro hacia atrás una posición a la vez para corregir errores o moverse en el texto. Su función es retroceder en la línea de escritura, no es lo mismo que la palanca de retorno de carro, que salta a la siguiente línea. </a:t>
            </a:r>
          </a:p>
          <a:p>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08713" y="2953451"/>
            <a:ext cx="4827587" cy="2716397"/>
          </a:xfrm>
          <a:prstGeom prst="rect">
            <a:avLst/>
          </a:prstGeom>
        </p:spPr>
      </p:pic>
    </p:spTree>
    <p:extLst>
      <p:ext uri="{BB962C8B-B14F-4D97-AF65-F5344CB8AC3E}">
        <p14:creationId xmlns:p14="http://schemas.microsoft.com/office/powerpoint/2010/main" val="364625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GT" dirty="0" smtClean="0"/>
              <a:t>Partes externas de la computadora </a:t>
            </a:r>
            <a:endParaRPr lang="es-GT" dirty="0"/>
          </a:p>
        </p:txBody>
      </p:sp>
      <p:sp>
        <p:nvSpPr>
          <p:cNvPr id="8" name="Marcador de contenido 7"/>
          <p:cNvSpPr>
            <a:spLocks noGrp="1"/>
          </p:cNvSpPr>
          <p:nvPr>
            <p:ph idx="1"/>
          </p:nvPr>
        </p:nvSpPr>
        <p:spPr/>
        <p:txBody>
          <a:bodyPr/>
          <a:lstStyle/>
          <a:p>
            <a:r>
              <a:rPr lang="es-GT" dirty="0" smtClean="0"/>
              <a:t>Teclado </a:t>
            </a:r>
          </a:p>
          <a:p>
            <a:r>
              <a:rPr lang="es-GT" dirty="0" smtClean="0"/>
              <a:t>Ratón o mouse </a:t>
            </a:r>
          </a:p>
          <a:p>
            <a:r>
              <a:rPr lang="es-GT" dirty="0" smtClean="0"/>
              <a:t>Micrófono </a:t>
            </a:r>
          </a:p>
          <a:p>
            <a:r>
              <a:rPr lang="es-GT" dirty="0" smtClean="0"/>
              <a:t>Escáner </a:t>
            </a:r>
          </a:p>
          <a:p>
            <a:r>
              <a:rPr lang="es-GT" dirty="0" smtClean="0"/>
              <a:t>Cámara web </a:t>
            </a:r>
          </a:p>
          <a:p>
            <a:pPr marL="0" indent="0">
              <a:buNone/>
            </a:pPr>
            <a:endParaRPr lang="es-GT" dirty="0"/>
          </a:p>
        </p:txBody>
      </p:sp>
    </p:spTree>
    <p:extLst>
      <p:ext uri="{BB962C8B-B14F-4D97-AF65-F5344CB8AC3E}">
        <p14:creationId xmlns:p14="http://schemas.microsoft.com/office/powerpoint/2010/main" val="223770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61</TotalTime>
  <Words>914</Words>
  <Application>Microsoft Office PowerPoint</Application>
  <PresentationFormat>Panorámica</PresentationFormat>
  <Paragraphs>41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Century Gothic</vt:lpstr>
      <vt:lpstr>Wingdings 3</vt:lpstr>
      <vt:lpstr>Sala de reuniones Ion</vt:lpstr>
      <vt:lpstr>Anayelli Azucena Barillas Donis </vt:lpstr>
      <vt:lpstr>Maquina de escribir  Computadora  </vt:lpstr>
      <vt:lpstr>Marcas de maquinas de escribir </vt:lpstr>
      <vt:lpstr>Maquina de escribir: Rodillo </vt:lpstr>
      <vt:lpstr>Maquina de escribir: Carro </vt:lpstr>
      <vt:lpstr>Maquina de escribir: Timbre </vt:lpstr>
      <vt:lpstr>Maquina de escribir: teclado </vt:lpstr>
      <vt:lpstr>Maquina de escribir: Tecla de retroceso </vt:lpstr>
      <vt:lpstr>Partes externas de la computadora </vt:lpstr>
      <vt:lpstr>Partes de la computadora: Monitor </vt:lpstr>
      <vt:lpstr>Partes de la computadora: Teclado </vt:lpstr>
      <vt:lpstr>Partes de la computadora: Mouse </vt:lpstr>
      <vt:lpstr>Partes de la computadora: Impresora </vt:lpstr>
      <vt:lpstr>Pates de la computadora: Micrófono </vt:lpstr>
      <vt:lpstr>Gracias por ver visto mi presentación, espero y les haiga gustado…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Anayelli Azucena Barillas Donis</dc:title>
  <dc:creator>GNet</dc:creator>
  <cp:lastModifiedBy>GNet</cp:lastModifiedBy>
  <cp:revision>8</cp:revision>
  <dcterms:created xsi:type="dcterms:W3CDTF">2025-10-25T17:16:03Z</dcterms:created>
  <dcterms:modified xsi:type="dcterms:W3CDTF">2025-10-25T18:17:20Z</dcterms:modified>
</cp:coreProperties>
</file>