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3" d="100"/>
          <a:sy n="63" d="100"/>
        </p:scale>
        <p:origin x="78" y="11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743864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4274E26-1C54-462A-A8E3-FF23D5F345F3}" type="datetimeFigureOut">
              <a:rPr lang="es-GT" smtClean="0"/>
              <a:t>25/10/2025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1050630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3461802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34784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26318083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1870604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19417192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5692017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294698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3986439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2530663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4274E26-1C54-462A-A8E3-FF23D5F345F3}" type="datetimeFigureOut">
              <a:rPr lang="es-GT" smtClean="0"/>
              <a:t>25/10/2025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1595772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4274E26-1C54-462A-A8E3-FF23D5F345F3}" type="datetimeFigureOut">
              <a:rPr lang="es-GT" smtClean="0"/>
              <a:t>25/10/2025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3754448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3"/>
          <p:cNvSpPr>
            <a:spLocks noGrp="1"/>
          </p:cNvSpPr>
          <p:nvPr>
            <p:ph type="ftr" sz="quarter" idx="11"/>
          </p:nvPr>
        </p:nvSpPr>
        <p:spPr/>
        <p:txBody>
          <a:bodyPr/>
          <a:lstStyle/>
          <a:p>
            <a:endParaRPr lang="es-GT"/>
          </a:p>
        </p:txBody>
      </p:sp>
      <p:sp>
        <p:nvSpPr>
          <p:cNvPr id="6" name="Slide Number Placeholder 4"/>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2322782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2"/>
          <p:cNvSpPr>
            <a:spLocks noGrp="1"/>
          </p:cNvSpPr>
          <p:nvPr>
            <p:ph type="ftr" sz="quarter" idx="11"/>
          </p:nvPr>
        </p:nvSpPr>
        <p:spPr/>
        <p:txBody>
          <a:bodyPr/>
          <a:lstStyle/>
          <a:p>
            <a:endParaRPr lang="es-GT"/>
          </a:p>
        </p:txBody>
      </p:sp>
      <p:sp>
        <p:nvSpPr>
          <p:cNvPr id="6" name="Slide Number Placeholder 3"/>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744033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B4274E26-1C54-462A-A8E3-FF23D5F345F3}" type="datetimeFigureOut">
              <a:rPr lang="es-GT" smtClean="0"/>
              <a:t>25/10/2025</a:t>
            </a:fld>
            <a:endParaRPr lang="es-GT"/>
          </a:p>
        </p:txBody>
      </p:sp>
      <p:sp>
        <p:nvSpPr>
          <p:cNvPr id="5" name="Footer Placeholder 5"/>
          <p:cNvSpPr>
            <a:spLocks noGrp="1"/>
          </p:cNvSpPr>
          <p:nvPr>
            <p:ph type="ftr" sz="quarter" idx="11"/>
          </p:nvPr>
        </p:nvSpPr>
        <p:spPr/>
        <p:txBody>
          <a:bodyPr/>
          <a:lstStyle/>
          <a:p>
            <a:endParaRPr lang="es-GT"/>
          </a:p>
        </p:txBody>
      </p:sp>
      <p:sp>
        <p:nvSpPr>
          <p:cNvPr id="6" name="Slide Number Placeholder 6"/>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3346155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4274E26-1C54-462A-A8E3-FF23D5F345F3}" type="datetimeFigureOut">
              <a:rPr lang="es-GT" smtClean="0"/>
              <a:t>25/10/2025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0202F017-4386-465C-9952-8532D6641C97}" type="slidenum">
              <a:rPr lang="es-GT" smtClean="0"/>
              <a:t>‹Nº›</a:t>
            </a:fld>
            <a:endParaRPr lang="es-GT"/>
          </a:p>
        </p:txBody>
      </p:sp>
    </p:spTree>
    <p:extLst>
      <p:ext uri="{BB962C8B-B14F-4D97-AF65-F5344CB8AC3E}">
        <p14:creationId xmlns:p14="http://schemas.microsoft.com/office/powerpoint/2010/main" val="3042110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cstate="email">
            <a:extLst>
              <a:ext uri="{28A0092B-C50C-407E-A947-70E740481C1C}">
                <a14:useLocalDpi xmlns:a14="http://schemas.microsoft.com/office/drawing/2010/main"/>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cstate="email">
            <a:extLst>
              <a:ext uri="{28A0092B-C50C-407E-A947-70E740481C1C}">
                <a14:useLocalDpi xmlns:a14="http://schemas.microsoft.com/office/drawing/2010/main"/>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cstate="email">
            <a:extLst>
              <a:ext uri="{28A0092B-C50C-407E-A947-70E740481C1C}">
                <a14:useLocalDpi xmlns:a14="http://schemas.microsoft.com/office/drawing/2010/main"/>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cstate="email">
            <a:extLst>
              <a:ext uri="{28A0092B-C50C-407E-A947-70E740481C1C}">
                <a14:useLocalDpi xmlns:a14="http://schemas.microsoft.com/office/drawing/2010/main"/>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4274E26-1C54-462A-A8E3-FF23D5F345F3}" type="datetimeFigureOut">
              <a:rPr lang="es-GT" smtClean="0"/>
              <a:t>25/10/2025</a:t>
            </a:fld>
            <a:endParaRPr lang="es-G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G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202F017-4386-465C-9952-8532D6641C97}" type="slidenum">
              <a:rPr lang="es-GT" smtClean="0"/>
              <a:t>‹Nº›</a:t>
            </a:fld>
            <a:endParaRPr lang="es-GT"/>
          </a:p>
        </p:txBody>
      </p:sp>
    </p:spTree>
    <p:extLst>
      <p:ext uri="{BB962C8B-B14F-4D97-AF65-F5344CB8AC3E}">
        <p14:creationId xmlns:p14="http://schemas.microsoft.com/office/powerpoint/2010/main" val="165496862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944563"/>
            <a:ext cx="9144000" cy="2387600"/>
          </a:xfrm>
        </p:spPr>
        <p:txBody>
          <a:bodyPr/>
          <a:lstStyle/>
          <a:p>
            <a:r>
              <a:rPr lang="es-ES" dirty="0" smtClean="0"/>
              <a:t>Caroline Dayana López Santos</a:t>
            </a:r>
            <a:endParaRPr lang="es-GT" dirty="0"/>
          </a:p>
        </p:txBody>
      </p:sp>
      <p:sp>
        <p:nvSpPr>
          <p:cNvPr id="3" name="Subtítulo 2"/>
          <p:cNvSpPr>
            <a:spLocks noGrp="1"/>
          </p:cNvSpPr>
          <p:nvPr>
            <p:ph type="subTitle" idx="1"/>
          </p:nvPr>
        </p:nvSpPr>
        <p:spPr/>
        <p:txBody>
          <a:bodyPr>
            <a:normAutofit fontScale="70000" lnSpcReduction="20000"/>
          </a:bodyPr>
          <a:lstStyle/>
          <a:p>
            <a:r>
              <a:rPr lang="es-ES" dirty="0" smtClean="0"/>
              <a:t>Grado: Primero Básico</a:t>
            </a:r>
          </a:p>
          <a:p>
            <a:r>
              <a:rPr lang="es-ES" dirty="0" smtClean="0"/>
              <a:t>Catedrática: Gustavo Blanco</a:t>
            </a:r>
          </a:p>
          <a:p>
            <a:r>
              <a:rPr lang="es-ES" dirty="0" smtClean="0"/>
              <a:t>Materia: Mecanografía </a:t>
            </a:r>
          </a:p>
          <a:p>
            <a:endParaRPr lang="es-ES" dirty="0"/>
          </a:p>
          <a:p>
            <a:endParaRPr lang="es-ES" dirty="0" smtClean="0"/>
          </a:p>
        </p:txBody>
      </p:sp>
    </p:spTree>
    <p:extLst>
      <p:ext uri="{BB962C8B-B14F-4D97-AF65-F5344CB8AC3E}">
        <p14:creationId xmlns:p14="http://schemas.microsoft.com/office/powerpoint/2010/main" val="416075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xit" presetSubtype="0" fill="hold" grpId="2" nodeType="clickEffect">
                                  <p:stCondLst>
                                    <p:cond delay="0"/>
                                  </p:stCondLst>
                                  <p:childTnLst>
                                    <p:animEffect transition="out" filter="fade">
                                      <p:cBhvr>
                                        <p:cTn id="18" dur="2000"/>
                                        <p:tgtEl>
                                          <p:spTgt spid="2"/>
                                        </p:tgtEl>
                                      </p:cBhvr>
                                    </p:animEffect>
                                    <p:anim calcmode="lin" valueType="num">
                                      <p:cBhvr>
                                        <p:cTn id="19"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0" dur="2000"/>
                                        <p:tgtEl>
                                          <p:spTgt spid="2"/>
                                        </p:tgtEl>
                                        <p:attrNameLst>
                                          <p:attrName>ppt_h</p:attrName>
                                        </p:attrNameLst>
                                      </p:cBhvr>
                                      <p:tavLst>
                                        <p:tav tm="0">
                                          <p:val>
                                            <p:strVal val="ppt_h"/>
                                          </p:val>
                                        </p:tav>
                                        <p:tav tm="100000">
                                          <p:val>
                                            <p:strVal val="ppt_h"/>
                                          </p:val>
                                        </p:tav>
                                      </p:tavLst>
                                    </p:anim>
                                    <p:set>
                                      <p:cBhvr>
                                        <p:cTn id="21" dur="1" fill="hold">
                                          <p:stCondLst>
                                            <p:cond delay="1999"/>
                                          </p:stCondLst>
                                        </p:cTn>
                                        <p:tgtEl>
                                          <p:spTgt spid="2"/>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6" presetClass="path" presetSubtype="0" accel="50000" decel="50000" fill="hold" grpId="3"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25"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computadora-Procesador</a:t>
            </a:r>
            <a:endParaRPr lang="es-GT" dirty="0"/>
          </a:p>
        </p:txBody>
      </p:sp>
      <p:sp>
        <p:nvSpPr>
          <p:cNvPr id="3" name="Marcador de contenido 2"/>
          <p:cNvSpPr>
            <a:spLocks noGrp="1"/>
          </p:cNvSpPr>
          <p:nvPr>
            <p:ph sz="half" idx="1"/>
          </p:nvPr>
        </p:nvSpPr>
        <p:spPr/>
        <p:txBody>
          <a:bodyPr>
            <a:normAutofit/>
          </a:bodyPr>
          <a:lstStyle/>
          <a:p>
            <a:r>
              <a:rPr lang="es-ES" dirty="0" smtClean="0"/>
              <a:t>Un procesador de computadora, también conocido como CPU (Unidad Central de Procesamiento), es el cerebro del dispositivo encargado de ejecutar instrucciones y procesar datos para que el equipo funcione. Su función principal es interpretar y ejecutar las tareas, desde las más simples como navegar por internet hasta las más complejas como ejecutar videojuegos, lo que determina la velocidad y eficiencia del equipo. </a:t>
            </a:r>
          </a:p>
          <a:p>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362700" y="1939448"/>
            <a:ext cx="5181600" cy="3915251"/>
          </a:xfrm>
        </p:spPr>
      </p:pic>
    </p:spTree>
    <p:extLst>
      <p:ext uri="{BB962C8B-B14F-4D97-AF65-F5344CB8AC3E}">
        <p14:creationId xmlns:p14="http://schemas.microsoft.com/office/powerpoint/2010/main" val="3986447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mph" presetSubtype="0" fill="hold" grpId="1" nodeType="clickEffect">
                                  <p:stCondLst>
                                    <p:cond delay="0"/>
                                  </p:stCondLst>
                                  <p:childTnLst>
                                    <p:animEffect transition="out" filter="fade">
                                      <p:cBhvr>
                                        <p:cTn id="13" dur="500" tmFilter="0, 0; .2, .5; .8, .5; 1, 0"/>
                                        <p:tgtEl>
                                          <p:spTgt spid="2"/>
                                        </p:tgtEl>
                                      </p:cBhvr>
                                    </p:animEffect>
                                    <p:animScale>
                                      <p:cBhvr>
                                        <p:cTn id="14" dur="250" autoRev="1" fill="hold"/>
                                        <p:tgtEl>
                                          <p:spTgt spid="2"/>
                                        </p:tgtEl>
                                      </p:cBhvr>
                                      <p:by x="105000" y="105000"/>
                                    </p:animScale>
                                  </p:childTnLst>
                                </p:cTn>
                              </p:par>
                            </p:childTnLst>
                          </p:cTn>
                        </p:par>
                      </p:childTnLst>
                    </p:cTn>
                  </p:par>
                  <p:par>
                    <p:cTn id="15" fill="hold">
                      <p:stCondLst>
                        <p:cond delay="indefinite"/>
                      </p:stCondLst>
                      <p:childTnLst>
                        <p:par>
                          <p:cTn id="16" fill="hold">
                            <p:stCondLst>
                              <p:cond delay="0"/>
                            </p:stCondLst>
                            <p:childTnLst>
                              <p:par>
                                <p:cTn id="17" presetID="53" presetClass="exit" presetSubtype="32" fill="hold" grpId="2" nodeType="clickEffect">
                                  <p:stCondLst>
                                    <p:cond delay="0"/>
                                  </p:stCondLst>
                                  <p:childTnLst>
                                    <p:anim calcmode="lin" valueType="num">
                                      <p:cBhvr>
                                        <p:cTn id="18" dur="500"/>
                                        <p:tgtEl>
                                          <p:spTgt spid="2"/>
                                        </p:tgtEl>
                                        <p:attrNameLst>
                                          <p:attrName>ppt_w</p:attrName>
                                        </p:attrNameLst>
                                      </p:cBhvr>
                                      <p:tavLst>
                                        <p:tav tm="0">
                                          <p:val>
                                            <p:strVal val="ppt_w"/>
                                          </p:val>
                                        </p:tav>
                                        <p:tav tm="100000">
                                          <p:val>
                                            <p:fltVal val="0"/>
                                          </p:val>
                                        </p:tav>
                                      </p:tavLst>
                                    </p:anim>
                                    <p:anim calcmode="lin" valueType="num">
                                      <p:cBhvr>
                                        <p:cTn id="19" dur="500"/>
                                        <p:tgtEl>
                                          <p:spTgt spid="2"/>
                                        </p:tgtEl>
                                        <p:attrNameLst>
                                          <p:attrName>ppt_h</p:attrName>
                                        </p:attrNameLst>
                                      </p:cBhvr>
                                      <p:tavLst>
                                        <p:tav tm="0">
                                          <p:val>
                                            <p:strVal val="ppt_h"/>
                                          </p:val>
                                        </p:tav>
                                        <p:tav tm="100000">
                                          <p:val>
                                            <p:fltVal val="0"/>
                                          </p:val>
                                        </p:tav>
                                      </p:tavLst>
                                    </p:anim>
                                    <p:animEffect transition="out" filter="fade">
                                      <p:cBhvr>
                                        <p:cTn id="20" dur="500"/>
                                        <p:tgtEl>
                                          <p:spTgt spid="2"/>
                                        </p:tgtEl>
                                      </p:cBhvr>
                                    </p:animEffect>
                                    <p:set>
                                      <p:cBhvr>
                                        <p:cTn id="21"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computadora-Memoria RAM</a:t>
            </a:r>
            <a:endParaRPr lang="es-GT" dirty="0"/>
          </a:p>
        </p:txBody>
      </p:sp>
      <p:sp>
        <p:nvSpPr>
          <p:cNvPr id="3" name="Marcador de contenido 2"/>
          <p:cNvSpPr>
            <a:spLocks noGrp="1"/>
          </p:cNvSpPr>
          <p:nvPr>
            <p:ph sz="half" idx="1"/>
          </p:nvPr>
        </p:nvSpPr>
        <p:spPr/>
        <p:txBody>
          <a:bodyPr>
            <a:normAutofit/>
          </a:bodyPr>
          <a:lstStyle/>
          <a:p>
            <a:r>
              <a:rPr lang="es-ES" dirty="0" smtClean="0"/>
              <a:t>La memoria RAM es la memoria de acceso aleatorio que una computadora usa para almacenar temporalmente los datos que necesita procesar de forma rápida. Actúa como un área de trabajo para la CPU, guardando la información de las aplicaciones que se están ejecutando para que el acceso sea mucho más rápido que desde un disco duro o SSD. </a:t>
            </a:r>
          </a:p>
          <a:p>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717506" y="1680370"/>
            <a:ext cx="4496593" cy="4496593"/>
          </a:xfrm>
        </p:spPr>
      </p:pic>
    </p:spTree>
    <p:extLst>
      <p:ext uri="{BB962C8B-B14F-4D97-AF65-F5344CB8AC3E}">
        <p14:creationId xmlns:p14="http://schemas.microsoft.com/office/powerpoint/2010/main" val="3783622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2" presetClass="emph" presetSubtype="0" fill="hold" grpId="1" nodeType="clickEffect">
                                  <p:stCondLst>
                                    <p:cond delay="0"/>
                                  </p:stCondLst>
                                  <p:childTnLst>
                                    <p:animRot by="120000">
                                      <p:cBhvr>
                                        <p:cTn id="24" dur="100" fill="hold">
                                          <p:stCondLst>
                                            <p:cond delay="0"/>
                                          </p:stCondLst>
                                        </p:cTn>
                                        <p:tgtEl>
                                          <p:spTgt spid="2"/>
                                        </p:tgtEl>
                                        <p:attrNameLst>
                                          <p:attrName>r</p:attrName>
                                        </p:attrNameLst>
                                      </p:cBhvr>
                                    </p:animRot>
                                    <p:animRot by="-240000">
                                      <p:cBhvr>
                                        <p:cTn id="25" dur="200" fill="hold">
                                          <p:stCondLst>
                                            <p:cond delay="200"/>
                                          </p:stCondLst>
                                        </p:cTn>
                                        <p:tgtEl>
                                          <p:spTgt spid="2"/>
                                        </p:tgtEl>
                                        <p:attrNameLst>
                                          <p:attrName>r</p:attrName>
                                        </p:attrNameLst>
                                      </p:cBhvr>
                                    </p:animRot>
                                    <p:animRot by="240000">
                                      <p:cBhvr>
                                        <p:cTn id="26" dur="200" fill="hold">
                                          <p:stCondLst>
                                            <p:cond delay="400"/>
                                          </p:stCondLst>
                                        </p:cTn>
                                        <p:tgtEl>
                                          <p:spTgt spid="2"/>
                                        </p:tgtEl>
                                        <p:attrNameLst>
                                          <p:attrName>r</p:attrName>
                                        </p:attrNameLst>
                                      </p:cBhvr>
                                    </p:animRot>
                                    <p:animRot by="-240000">
                                      <p:cBhvr>
                                        <p:cTn id="27" dur="200" fill="hold">
                                          <p:stCondLst>
                                            <p:cond delay="600"/>
                                          </p:stCondLst>
                                        </p:cTn>
                                        <p:tgtEl>
                                          <p:spTgt spid="2"/>
                                        </p:tgtEl>
                                        <p:attrNameLst>
                                          <p:attrName>r</p:attrName>
                                        </p:attrNameLst>
                                      </p:cBhvr>
                                    </p:animRot>
                                    <p:animRot by="120000">
                                      <p:cBhvr>
                                        <p:cTn id="28" dur="200" fill="hold">
                                          <p:stCondLst>
                                            <p:cond delay="800"/>
                                          </p:stCondLst>
                                        </p:cTn>
                                        <p:tgtEl>
                                          <p:spTgt spid="2"/>
                                        </p:tgtEl>
                                        <p:attrNameLst>
                                          <p:attrName>r</p:attrName>
                                        </p:attrNameLst>
                                      </p:cBhvr>
                                    </p:animRot>
                                  </p:childTnLst>
                                </p:cTn>
                              </p:par>
                            </p:childTnLst>
                          </p:cTn>
                        </p:par>
                      </p:childTnLst>
                    </p:cTn>
                  </p:par>
                  <p:par>
                    <p:cTn id="29" fill="hold">
                      <p:stCondLst>
                        <p:cond delay="indefinite"/>
                      </p:stCondLst>
                      <p:childTnLst>
                        <p:par>
                          <p:cTn id="30" fill="hold">
                            <p:stCondLst>
                              <p:cond delay="0"/>
                            </p:stCondLst>
                            <p:childTnLst>
                              <p:par>
                                <p:cTn id="31" presetID="26" presetClass="exit" presetSubtype="0" fill="hold" grpId="2" nodeType="clickEffect">
                                  <p:stCondLst>
                                    <p:cond delay="0"/>
                                  </p:stCondLst>
                                  <p:childTnLst>
                                    <p:animEffect transition="out" filter="wipe(down)">
                                      <p:cBhvr>
                                        <p:cTn id="32" dur="180" accel="50000">
                                          <p:stCondLst>
                                            <p:cond delay="1820"/>
                                          </p:stCondLst>
                                        </p:cTn>
                                        <p:tgtEl>
                                          <p:spTgt spid="2"/>
                                        </p:tgtEl>
                                      </p:cBhvr>
                                    </p:animEffect>
                                    <p:anim calcmode="lin" valueType="num">
                                      <p:cBhvr>
                                        <p:cTn id="33" dur="1822" tmFilter="0,0; 0.14,0.31; 0.43,0.73; 0.71,0.91; 1.0,1.0">
                                          <p:stCondLst>
                                            <p:cond delay="0"/>
                                          </p:stCondLst>
                                        </p:cTn>
                                        <p:tgtEl>
                                          <p:spTgt spid="2"/>
                                        </p:tgtEl>
                                        <p:attrNameLst>
                                          <p:attrName>ppt_x</p:attrName>
                                        </p:attrNameLst>
                                      </p:cBhvr>
                                      <p:tavLst>
                                        <p:tav tm="0">
                                          <p:val>
                                            <p:strVal val="ppt_x"/>
                                          </p:val>
                                        </p:tav>
                                        <p:tav tm="100000">
                                          <p:val>
                                            <p:strVal val="#ppt_x+0.25"/>
                                          </p:val>
                                        </p:tav>
                                      </p:tavLst>
                                    </p:anim>
                                    <p:anim calcmode="lin" valueType="num">
                                      <p:cBhvr>
                                        <p:cTn id="34" dur="178">
                                          <p:stCondLst>
                                            <p:cond delay="1822"/>
                                          </p:stCondLst>
                                        </p:cTn>
                                        <p:tgtEl>
                                          <p:spTgt spid="2"/>
                                        </p:tgtEl>
                                        <p:attrNameLst>
                                          <p:attrName>ppt_x</p:attrName>
                                        </p:attrNameLst>
                                      </p:cBhvr>
                                      <p:tavLst>
                                        <p:tav tm="0">
                                          <p:val>
                                            <p:strVal val="ppt_x"/>
                                          </p:val>
                                        </p:tav>
                                        <p:tav tm="100000">
                                          <p:val>
                                            <p:strVal val="ppt_x"/>
                                          </p:val>
                                        </p:tav>
                                      </p:tavLst>
                                    </p:anim>
                                    <p:anim calcmode="lin" valueType="num">
                                      <p:cBhvr>
                                        <p:cTn id="35" dur="664" tmFilter="0.0,0.0;0.25,0.07;0.50,0.2;0.75,0.467;1.0,1.0">
                                          <p:stCondLst>
                                            <p:cond delay="0"/>
                                          </p:stCondLst>
                                        </p:cTn>
                                        <p:tgtEl>
                                          <p:spTgt spid="2"/>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6" dur="664" tmFilter="0, 0; 0.125,0.2665; 0.25,0.4; 0.375,0.465; 0.5,0.5;  0.625,0.535; 0.75,0.6; 0.875,0.7335; 1,1">
                                          <p:stCondLst>
                                            <p:cond delay="664"/>
                                          </p:stCondLst>
                                        </p:cTn>
                                        <p:tgtEl>
                                          <p:spTgt spid="2"/>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7" dur="332" tmFilter="0, 0; 0.125,0.2665; 0.25,0.4; 0.375,0.465; 0.5,0.5;  0.625,0.535; 0.75,0.6; 0.875,0.7335; 1,1">
                                          <p:stCondLst>
                                            <p:cond delay="1324"/>
                                          </p:stCondLst>
                                        </p:cTn>
                                        <p:tgtEl>
                                          <p:spTgt spid="2"/>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8" dur="164" tmFilter="0, 0; 0.125,0.2665; 0.25,0.4; 0.375,0.465; 0.5,0.5;  0.625,0.535; 0.75,0.6; 0.875,0.7335; 1,1">
                                          <p:stCondLst>
                                            <p:cond delay="1656"/>
                                          </p:stCondLst>
                                        </p:cTn>
                                        <p:tgtEl>
                                          <p:spTgt spid="2"/>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9" dur="180" accel="50000">
                                          <p:stCondLst>
                                            <p:cond delay="1820"/>
                                          </p:stCondLst>
                                        </p:cTn>
                                        <p:tgtEl>
                                          <p:spTgt spid="2"/>
                                        </p:tgtEl>
                                        <p:attrNameLst>
                                          <p:attrName>ppt_y</p:attrName>
                                        </p:attrNameLst>
                                      </p:cBhvr>
                                      <p:tavLst>
                                        <p:tav tm="0">
                                          <p:val>
                                            <p:strVal val="ppt_y"/>
                                          </p:val>
                                        </p:tav>
                                        <p:tav tm="100000">
                                          <p:val>
                                            <p:strVal val="ppt_y+ppt_h"/>
                                          </p:val>
                                        </p:tav>
                                      </p:tavLst>
                                    </p:anim>
                                    <p:animScale>
                                      <p:cBhvr>
                                        <p:cTn id="40" dur="26">
                                          <p:stCondLst>
                                            <p:cond delay="620"/>
                                          </p:stCondLst>
                                        </p:cTn>
                                        <p:tgtEl>
                                          <p:spTgt spid="2"/>
                                        </p:tgtEl>
                                      </p:cBhvr>
                                      <p:to x="100000" y="60000"/>
                                    </p:animScale>
                                    <p:animScale>
                                      <p:cBhvr>
                                        <p:cTn id="41" dur="166" decel="50000">
                                          <p:stCondLst>
                                            <p:cond delay="646"/>
                                          </p:stCondLst>
                                        </p:cTn>
                                        <p:tgtEl>
                                          <p:spTgt spid="2"/>
                                        </p:tgtEl>
                                      </p:cBhvr>
                                      <p:to x="100000" y="100000"/>
                                    </p:animScale>
                                    <p:animScale>
                                      <p:cBhvr>
                                        <p:cTn id="42" dur="26">
                                          <p:stCondLst>
                                            <p:cond delay="1312"/>
                                          </p:stCondLst>
                                        </p:cTn>
                                        <p:tgtEl>
                                          <p:spTgt spid="2"/>
                                        </p:tgtEl>
                                      </p:cBhvr>
                                      <p:to x="100000" y="80000"/>
                                    </p:animScale>
                                    <p:animScale>
                                      <p:cBhvr>
                                        <p:cTn id="43" dur="166" decel="50000">
                                          <p:stCondLst>
                                            <p:cond delay="1338"/>
                                          </p:stCondLst>
                                        </p:cTn>
                                        <p:tgtEl>
                                          <p:spTgt spid="2"/>
                                        </p:tgtEl>
                                      </p:cBhvr>
                                      <p:to x="100000" y="100000"/>
                                    </p:animScale>
                                    <p:animScale>
                                      <p:cBhvr>
                                        <p:cTn id="44" dur="26">
                                          <p:stCondLst>
                                            <p:cond delay="1642"/>
                                          </p:stCondLst>
                                        </p:cTn>
                                        <p:tgtEl>
                                          <p:spTgt spid="2"/>
                                        </p:tgtEl>
                                      </p:cBhvr>
                                      <p:to x="100000" y="90000"/>
                                    </p:animScale>
                                    <p:animScale>
                                      <p:cBhvr>
                                        <p:cTn id="45" dur="166" decel="50000">
                                          <p:stCondLst>
                                            <p:cond delay="1668"/>
                                          </p:stCondLst>
                                        </p:cTn>
                                        <p:tgtEl>
                                          <p:spTgt spid="2"/>
                                        </p:tgtEl>
                                      </p:cBhvr>
                                      <p:to x="100000" y="100000"/>
                                    </p:animScale>
                                    <p:animScale>
                                      <p:cBhvr>
                                        <p:cTn id="46" dur="26">
                                          <p:stCondLst>
                                            <p:cond delay="1808"/>
                                          </p:stCondLst>
                                        </p:cTn>
                                        <p:tgtEl>
                                          <p:spTgt spid="2"/>
                                        </p:tgtEl>
                                      </p:cBhvr>
                                      <p:to x="100000" y="95000"/>
                                    </p:animScale>
                                    <p:animScale>
                                      <p:cBhvr>
                                        <p:cTn id="47" dur="166" decel="50000">
                                          <p:stCondLst>
                                            <p:cond delay="1834"/>
                                          </p:stCondLst>
                                        </p:cTn>
                                        <p:tgtEl>
                                          <p:spTgt spid="2"/>
                                        </p:tgtEl>
                                      </p:cBhvr>
                                      <p:to x="100000" y="100000"/>
                                    </p:animScale>
                                    <p:set>
                                      <p:cBhvr>
                                        <p:cTn id="48"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computadora-Tarjeta grafica</a:t>
            </a:r>
            <a:endParaRPr lang="es-GT" dirty="0"/>
          </a:p>
        </p:txBody>
      </p:sp>
      <p:sp>
        <p:nvSpPr>
          <p:cNvPr id="3" name="Marcador de contenido 2"/>
          <p:cNvSpPr>
            <a:spLocks noGrp="1"/>
          </p:cNvSpPr>
          <p:nvPr>
            <p:ph sz="half" idx="1"/>
          </p:nvPr>
        </p:nvSpPr>
        <p:spPr/>
        <p:txBody>
          <a:bodyPr/>
          <a:lstStyle/>
          <a:p>
            <a:r>
              <a:rPr lang="es-ES" dirty="0" smtClean="0"/>
              <a:t>Una </a:t>
            </a:r>
            <a:r>
              <a:rPr lang="es-ES" b="1" dirty="0" smtClean="0"/>
              <a:t>tarjeta gráfica</a:t>
            </a:r>
            <a:r>
              <a:rPr lang="es-ES" dirty="0" smtClean="0"/>
              <a:t> es un componente de un ordenador que puede estar integrado dentro de la placa base, el procesador o ser externo y cuya función es la </a:t>
            </a:r>
            <a:r>
              <a:rPr lang="es-ES" dirty="0" err="1" smtClean="0"/>
              <a:t>renderizar</a:t>
            </a:r>
            <a:r>
              <a:rPr lang="es-ES" dirty="0" smtClean="0"/>
              <a:t> las imágenes en la pantalla y ofrecer una visualización de alta calidad, procesando y ejecutando datos gráficos mediante técnicas y características</a:t>
            </a:r>
            <a:endParaRPr lang="es-GT" dirty="0"/>
          </a:p>
        </p:txBody>
      </p:sp>
      <p:pic>
        <p:nvPicPr>
          <p:cNvPr id="5" name="Marcador de contenido 4"/>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5654675" y="2794861"/>
            <a:ext cx="4395788" cy="2722428"/>
          </a:xfrm>
        </p:spPr>
      </p:pic>
    </p:spTree>
    <p:extLst>
      <p:ext uri="{BB962C8B-B14F-4D97-AF65-F5344CB8AC3E}">
        <p14:creationId xmlns:p14="http://schemas.microsoft.com/office/powerpoint/2010/main" val="1211431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34" presetClass="emph" presetSubtype="0" fill="hold" grpId="1" nodeType="clickEffect">
                                  <p:stCondLst>
                                    <p:cond delay="0"/>
                                  </p:stCondLst>
                                  <p:iterate type="lt">
                                    <p:tmPct val="10000"/>
                                  </p:iterate>
                                  <p:childTnLst>
                                    <p:animMotion origin="layout" path="M 0.0 0.0 L 0.0 -0.07213" pathEditMode="relative" ptsTypes="">
                                      <p:cBhvr>
                                        <p:cTn id="14" dur="250" accel="50000" decel="50000" autoRev="1" fill="hold">
                                          <p:stCondLst>
                                            <p:cond delay="0"/>
                                          </p:stCondLst>
                                        </p:cTn>
                                        <p:tgtEl>
                                          <p:spTgt spid="2"/>
                                        </p:tgtEl>
                                        <p:attrNameLst>
                                          <p:attrName>ppt_x</p:attrName>
                                          <p:attrName>ppt_y</p:attrName>
                                        </p:attrNameLst>
                                      </p:cBhvr>
                                    </p:animMotion>
                                    <p:animRot by="1500000">
                                      <p:cBhvr>
                                        <p:cTn id="15" dur="125" fill="hold">
                                          <p:stCondLst>
                                            <p:cond delay="0"/>
                                          </p:stCondLst>
                                        </p:cTn>
                                        <p:tgtEl>
                                          <p:spTgt spid="2"/>
                                        </p:tgtEl>
                                        <p:attrNameLst>
                                          <p:attrName>r</p:attrName>
                                        </p:attrNameLst>
                                      </p:cBhvr>
                                    </p:animRot>
                                    <p:animRot by="-1500000">
                                      <p:cBhvr>
                                        <p:cTn id="16" dur="125" fill="hold">
                                          <p:stCondLst>
                                            <p:cond delay="125"/>
                                          </p:stCondLst>
                                        </p:cTn>
                                        <p:tgtEl>
                                          <p:spTgt spid="2"/>
                                        </p:tgtEl>
                                        <p:attrNameLst>
                                          <p:attrName>r</p:attrName>
                                        </p:attrNameLst>
                                      </p:cBhvr>
                                    </p:animRot>
                                    <p:animRot by="-1500000">
                                      <p:cBhvr>
                                        <p:cTn id="17" dur="125" fill="hold">
                                          <p:stCondLst>
                                            <p:cond delay="250"/>
                                          </p:stCondLst>
                                        </p:cTn>
                                        <p:tgtEl>
                                          <p:spTgt spid="2"/>
                                        </p:tgtEl>
                                        <p:attrNameLst>
                                          <p:attrName>r</p:attrName>
                                        </p:attrNameLst>
                                      </p:cBhvr>
                                    </p:animRot>
                                    <p:animRot by="1500000">
                                      <p:cBhvr>
                                        <p:cTn id="18" dur="125" fill="hold">
                                          <p:stCondLst>
                                            <p:cond delay="375"/>
                                          </p:stCondLst>
                                        </p:cTn>
                                        <p:tgtEl>
                                          <p:spTgt spid="2"/>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16" presetClass="exit" presetSubtype="21" fill="hold" grpId="2" nodeType="clickEffect">
                                  <p:stCondLst>
                                    <p:cond delay="0"/>
                                  </p:stCondLst>
                                  <p:iterate type="lt">
                                    <p:tmPct val="0"/>
                                  </p:iterate>
                                  <p:childTnLst>
                                    <p:animEffect transition="out" filter="barn(inVertical)">
                                      <p:cBhvr>
                                        <p:cTn id="22" dur="500"/>
                                        <p:tgtEl>
                                          <p:spTgt spid="2"/>
                                        </p:tgtEl>
                                      </p:cBhvr>
                                    </p:animEffect>
                                    <p:set>
                                      <p:cBhvr>
                                        <p:cTn id="23"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computadora-Gabinete o torre</a:t>
            </a:r>
            <a:endParaRPr lang="es-GT" dirty="0"/>
          </a:p>
        </p:txBody>
      </p:sp>
      <p:sp>
        <p:nvSpPr>
          <p:cNvPr id="3" name="Marcador de contenido 2"/>
          <p:cNvSpPr>
            <a:spLocks noGrp="1"/>
          </p:cNvSpPr>
          <p:nvPr>
            <p:ph sz="half" idx="1"/>
          </p:nvPr>
        </p:nvSpPr>
        <p:spPr/>
        <p:txBody>
          <a:bodyPr>
            <a:normAutofit fontScale="92500" lnSpcReduction="10000"/>
          </a:bodyPr>
          <a:lstStyle/>
          <a:p>
            <a:r>
              <a:rPr lang="es-ES" dirty="0" smtClean="0"/>
              <a:t>"Gabinete", "torre" y "caja" son términos sinónimos que se refieren al mismo componente: el chasis que contiene las partes internas de una computadora de escritorio. Es el exterior del "CPU" o unidad central de procesamiento, que alberga la placa base, el procesador (CPU), la memoria RAM, el disco duro y la fuente de alimentación, entre otros componentes. La elección de un gabinete o torre depende de factores como el tamaño de la placa base, la capacidad de refrigeración, el espacio para componentes y la estética deseada. </a:t>
            </a:r>
          </a:p>
          <a:p>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972301" y="1690688"/>
            <a:ext cx="3148012" cy="4430535"/>
          </a:xfrm>
        </p:spPr>
      </p:pic>
    </p:spTree>
    <p:extLst>
      <p:ext uri="{BB962C8B-B14F-4D97-AF65-F5344CB8AC3E}">
        <p14:creationId xmlns:p14="http://schemas.microsoft.com/office/powerpoint/2010/main" val="3253713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mph" presetSubtype="0" fill="hold" grpId="1" nodeType="clickEffect">
                                  <p:stCondLst>
                                    <p:cond delay="0"/>
                                  </p:stCondLst>
                                  <p:childTnLst>
                                    <p:animClr clrSpc="hsl" dir="cw">
                                      <p:cBhvr override="childStyle">
                                        <p:cTn id="11" dur="500" fill="hold"/>
                                        <p:tgtEl>
                                          <p:spTgt spid="2"/>
                                        </p:tgtEl>
                                        <p:attrNameLst>
                                          <p:attrName>style.color</p:attrName>
                                        </p:attrNameLst>
                                      </p:cBhvr>
                                      <p:by>
                                        <p:hsl h="0" s="-12549" l="-25098"/>
                                      </p:by>
                                    </p:animClr>
                                    <p:animClr clrSpc="hsl" dir="cw">
                                      <p:cBhvr>
                                        <p:cTn id="12" dur="500" fill="hold"/>
                                        <p:tgtEl>
                                          <p:spTgt spid="2"/>
                                        </p:tgtEl>
                                        <p:attrNameLst>
                                          <p:attrName>fillcolor</p:attrName>
                                        </p:attrNameLst>
                                      </p:cBhvr>
                                      <p:by>
                                        <p:hsl h="0" s="-12549" l="-25098"/>
                                      </p:by>
                                    </p:animClr>
                                    <p:animClr clrSpc="hsl" dir="cw">
                                      <p:cBhvr>
                                        <p:cTn id="13" dur="500" fill="hold"/>
                                        <p:tgtEl>
                                          <p:spTgt spid="2"/>
                                        </p:tgtEl>
                                        <p:attrNameLst>
                                          <p:attrName>stroke.color</p:attrName>
                                        </p:attrNameLst>
                                      </p:cBhvr>
                                      <p:by>
                                        <p:hsl h="0" s="-12549" l="-25098"/>
                                      </p:by>
                                    </p:animClr>
                                    <p:set>
                                      <p:cBhvr>
                                        <p:cTn id="14" dur="500" fill="hold"/>
                                        <p:tgtEl>
                                          <p:spTgt spid="2"/>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16" presetClass="exit" presetSubtype="21" fill="hold" grpId="2" nodeType="clickEffect">
                                  <p:stCondLst>
                                    <p:cond delay="0"/>
                                  </p:stCondLst>
                                  <p:childTnLst>
                                    <p:animEffect transition="out" filter="barn(inVertical)">
                                      <p:cBhvr>
                                        <p:cTn id="18" dur="500"/>
                                        <p:tgtEl>
                                          <p:spTgt spid="2"/>
                                        </p:tgtEl>
                                      </p:cBhvr>
                                    </p:animEffect>
                                    <p:set>
                                      <p:cBhvr>
                                        <p:cTn id="19"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computadora-Unidad de almacenamiento</a:t>
            </a:r>
            <a:endParaRPr lang="es-GT" dirty="0"/>
          </a:p>
        </p:txBody>
      </p:sp>
      <p:sp>
        <p:nvSpPr>
          <p:cNvPr id="3" name="Marcador de contenido 2"/>
          <p:cNvSpPr>
            <a:spLocks noGrp="1"/>
          </p:cNvSpPr>
          <p:nvPr>
            <p:ph sz="half" idx="1"/>
          </p:nvPr>
        </p:nvSpPr>
        <p:spPr/>
        <p:txBody>
          <a:bodyPr>
            <a:normAutofit/>
          </a:bodyPr>
          <a:lstStyle/>
          <a:p>
            <a:r>
              <a:rPr lang="es-ES" dirty="0" smtClean="0"/>
              <a:t>Las unidades de almacenamiento de una computadora se clasifican en unidades de medida (bit, byte, KB, MB, GB, TB) y dispositivos de almacenamiento físicos como los discos duros (HDD), unidades de estado sólido (SSD), unidades USB y tarjetas de memoria. Las unidades de medida cuantifican la capacidad de almacenamiento, mientras que los dispositivos son los componentes que almacenan la información de manera temporal o permanente. </a:t>
            </a:r>
          </a:p>
          <a:p>
            <a:endParaRPr lang="es-GT" dirty="0"/>
          </a:p>
        </p:txBody>
      </p:sp>
      <p:pic>
        <p:nvPicPr>
          <p:cNvPr id="5" name="Marcador de contenido 4"/>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6172200" y="1690688"/>
            <a:ext cx="5181600" cy="3744912"/>
          </a:xfrm>
        </p:spPr>
      </p:pic>
    </p:spTree>
    <p:extLst>
      <p:ext uri="{BB962C8B-B14F-4D97-AF65-F5344CB8AC3E}">
        <p14:creationId xmlns:p14="http://schemas.microsoft.com/office/powerpoint/2010/main" val="1610128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7" presetClass="emph" presetSubtype="2" fill="hold" nodeType="clickEffect">
                                  <p:stCondLst>
                                    <p:cond delay="0"/>
                                  </p:stCondLst>
                                  <p:childTnLst>
                                    <p:animClr clrSpc="rgb" dir="cw">
                                      <p:cBhvr>
                                        <p:cTn id="11" dur="2000" fill="hold"/>
                                        <p:tgtEl>
                                          <p:spTgt spid="2"/>
                                        </p:tgtEl>
                                        <p:attrNameLst>
                                          <p:attrName>stroke.color</p:attrName>
                                        </p:attrNameLst>
                                      </p:cBhvr>
                                      <p:to>
                                        <a:schemeClr val="accent2"/>
                                      </p:to>
                                    </p:animClr>
                                    <p:set>
                                      <p:cBhvr>
                                        <p:cTn id="12" dur="2000" fill="hold"/>
                                        <p:tgtEl>
                                          <p:spTgt spid="2"/>
                                        </p:tgtEl>
                                        <p:attrNameLst>
                                          <p:attrName>stroke.on</p:attrName>
                                        </p:attrNameLst>
                                      </p:cBhvr>
                                      <p:to>
                                        <p:strVal val="true"/>
                                      </p:to>
                                    </p:set>
                                  </p:childTnLst>
                                </p:cTn>
                              </p:par>
                            </p:childTnLst>
                          </p:cTn>
                        </p:par>
                      </p:childTnLst>
                    </p:cTn>
                  </p:par>
                  <p:par>
                    <p:cTn id="13" fill="hold">
                      <p:stCondLst>
                        <p:cond delay="indefinite"/>
                      </p:stCondLst>
                      <p:childTnLst>
                        <p:par>
                          <p:cTn id="14" fill="hold">
                            <p:stCondLst>
                              <p:cond delay="0"/>
                            </p:stCondLst>
                            <p:childTnLst>
                              <p:par>
                                <p:cTn id="15" presetID="21" presetClass="exit" presetSubtype="1" fill="hold" grpId="1" nodeType="clickEffect">
                                  <p:stCondLst>
                                    <p:cond delay="0"/>
                                  </p:stCondLst>
                                  <p:childTnLst>
                                    <p:animEffect transition="out" filter="wheel(1)">
                                      <p:cBhvr>
                                        <p:cTn id="16" dur="2000"/>
                                        <p:tgtEl>
                                          <p:spTgt spid="2"/>
                                        </p:tgtEl>
                                      </p:cBhvr>
                                    </p:animEffect>
                                    <p:set>
                                      <p:cBhvr>
                                        <p:cTn id="17"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Gracias por haber visto estas diapositivas</a:t>
            </a:r>
            <a:endParaRPr lang="es-GT" dirty="0"/>
          </a:p>
        </p:txBody>
      </p:sp>
      <p:sp>
        <p:nvSpPr>
          <p:cNvPr id="3" name="Marcador de contenido 2"/>
          <p:cNvSpPr>
            <a:spLocks noGrp="1"/>
          </p:cNvSpPr>
          <p:nvPr>
            <p:ph idx="1"/>
          </p:nvPr>
        </p:nvSpPr>
        <p:spPr/>
        <p:txBody>
          <a:bodyPr/>
          <a:lstStyle/>
          <a:p>
            <a:endParaRPr lang="es-GT"/>
          </a:p>
        </p:txBody>
      </p:sp>
    </p:spTree>
    <p:extLst>
      <p:ext uri="{BB962C8B-B14F-4D97-AF65-F5344CB8AC3E}">
        <p14:creationId xmlns:p14="http://schemas.microsoft.com/office/powerpoint/2010/main" val="207865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25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grpId="2" nodeType="clickEffect">
                                  <p:stCondLst>
                                    <p:cond delay="0"/>
                                  </p:stCondLst>
                                  <p:childTnLst>
                                    <p:animRot by="21600000">
                                      <p:cBhvr>
                                        <p:cTn id="17" dur="2000" fill="hold"/>
                                        <p:tgtEl>
                                          <p:spTgt spid="2"/>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1" presetClass="exit" presetSubtype="0" fill="hold" grpId="3" nodeType="clickEffect">
                                  <p:stCondLst>
                                    <p:cond delay="0"/>
                                  </p:stCondLst>
                                  <p:childTnLst>
                                    <p:anim calcmode="lin" valueType="num">
                                      <p:cBhvr>
                                        <p:cTn id="21" dur="1000"/>
                                        <p:tgtEl>
                                          <p:spTgt spid="2"/>
                                        </p:tgtEl>
                                        <p:attrNameLst>
                                          <p:attrName>ppt_w</p:attrName>
                                        </p:attrNameLst>
                                      </p:cBhvr>
                                      <p:tavLst>
                                        <p:tav tm="0">
                                          <p:val>
                                            <p:strVal val="ppt_w"/>
                                          </p:val>
                                        </p:tav>
                                        <p:tav tm="100000">
                                          <p:val>
                                            <p:fltVal val="0"/>
                                          </p:val>
                                        </p:tav>
                                      </p:tavLst>
                                    </p:anim>
                                    <p:anim calcmode="lin" valueType="num">
                                      <p:cBhvr>
                                        <p:cTn id="22" dur="1000"/>
                                        <p:tgtEl>
                                          <p:spTgt spid="2"/>
                                        </p:tgtEl>
                                        <p:attrNameLst>
                                          <p:attrName>ppt_h</p:attrName>
                                        </p:attrNameLst>
                                      </p:cBhvr>
                                      <p:tavLst>
                                        <p:tav tm="0">
                                          <p:val>
                                            <p:strVal val="ppt_h"/>
                                          </p:val>
                                        </p:tav>
                                        <p:tav tm="100000">
                                          <p:val>
                                            <p:fltVal val="0"/>
                                          </p:val>
                                        </p:tav>
                                      </p:tavLst>
                                    </p:anim>
                                    <p:anim calcmode="lin" valueType="num">
                                      <p:cBhvr>
                                        <p:cTn id="23" dur="1000"/>
                                        <p:tgtEl>
                                          <p:spTgt spid="2"/>
                                        </p:tgtEl>
                                        <p:attrNameLst>
                                          <p:attrName>style.rotation</p:attrName>
                                        </p:attrNameLst>
                                      </p:cBhvr>
                                      <p:tavLst>
                                        <p:tav tm="0">
                                          <p:val>
                                            <p:fltVal val="0"/>
                                          </p:val>
                                        </p:tav>
                                        <p:tav tm="100000">
                                          <p:val>
                                            <p:fltVal val="90"/>
                                          </p:val>
                                        </p:tav>
                                      </p:tavLst>
                                    </p:anim>
                                    <p:animEffect transition="out" filter="fade">
                                      <p:cBhvr>
                                        <p:cTn id="24" dur="1000"/>
                                        <p:tgtEl>
                                          <p:spTgt spid="2"/>
                                        </p:tgtEl>
                                      </p:cBhvr>
                                    </p:animEffect>
                                    <p:set>
                                      <p:cBhvr>
                                        <p:cTn id="25" dur="1" fill="hold">
                                          <p:stCondLst>
                                            <p:cond delay="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Maquina de escribir y la computadora </a:t>
            </a:r>
            <a:endParaRPr lang="es-GT" dirty="0"/>
          </a:p>
        </p:txBody>
      </p:sp>
      <p:sp>
        <p:nvSpPr>
          <p:cNvPr id="5" name="Marcador de contenido 4"/>
          <p:cNvSpPr>
            <a:spLocks noGrp="1"/>
          </p:cNvSpPr>
          <p:nvPr>
            <p:ph idx="1"/>
          </p:nvPr>
        </p:nvSpPr>
        <p:spPr/>
        <p:txBody>
          <a:bodyPr/>
          <a:lstStyle/>
          <a:p>
            <a:endParaRPr lang="es-GT"/>
          </a:p>
        </p:txBody>
      </p:sp>
    </p:spTree>
    <p:extLst>
      <p:ext uri="{BB962C8B-B14F-4D97-AF65-F5344CB8AC3E}">
        <p14:creationId xmlns:p14="http://schemas.microsoft.com/office/powerpoint/2010/main" val="1776197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1"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xit" presetSubtype="32" fill="hold" grpId="2" nodeType="clickEffect">
                                  <p:stCondLst>
                                    <p:cond delay="0"/>
                                  </p:stCondLst>
                                  <p:childTnLst>
                                    <p:anim calcmode="lin" valueType="num">
                                      <p:cBhvr>
                                        <p:cTn id="19" dur="500"/>
                                        <p:tgtEl>
                                          <p:spTgt spid="2"/>
                                        </p:tgtEl>
                                        <p:attrNameLst>
                                          <p:attrName>ppt_w</p:attrName>
                                        </p:attrNameLst>
                                      </p:cBhvr>
                                      <p:tavLst>
                                        <p:tav tm="0">
                                          <p:val>
                                            <p:strVal val="ppt_w"/>
                                          </p:val>
                                        </p:tav>
                                        <p:tav tm="100000">
                                          <p:val>
                                            <p:fltVal val="0"/>
                                          </p:val>
                                        </p:tav>
                                      </p:tavLst>
                                    </p:anim>
                                    <p:anim calcmode="lin" valueType="num">
                                      <p:cBhvr>
                                        <p:cTn id="20" dur="500"/>
                                        <p:tgtEl>
                                          <p:spTgt spid="2"/>
                                        </p:tgtEl>
                                        <p:attrNameLst>
                                          <p:attrName>ppt_h</p:attrName>
                                        </p:attrNameLst>
                                      </p:cBhvr>
                                      <p:tavLst>
                                        <p:tav tm="0">
                                          <p:val>
                                            <p:strVal val="ppt_h"/>
                                          </p:val>
                                        </p:tav>
                                        <p:tav tm="100000">
                                          <p:val>
                                            <p:fltVal val="0"/>
                                          </p:val>
                                        </p:tav>
                                      </p:tavLst>
                                    </p:anim>
                                    <p:animEffect transition="out" filter="fade">
                                      <p:cBhvr>
                                        <p:cTn id="21" dur="500"/>
                                        <p:tgtEl>
                                          <p:spTgt spid="2"/>
                                        </p:tgtEl>
                                      </p:cBhvr>
                                    </p:animEffect>
                                    <p:set>
                                      <p:cBhvr>
                                        <p:cTn id="22" dur="1" fill="hold">
                                          <p:stCondLst>
                                            <p:cond delay="499"/>
                                          </p:stCondLst>
                                        </p:cTn>
                                        <p:tgtEl>
                                          <p:spTgt spid="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50" presetClass="path" presetSubtype="0" accel="50000" decel="50000" fill="hold" grpId="3" nodeType="clickEffect">
                                  <p:stCondLst>
                                    <p:cond delay="0"/>
                                  </p:stCondLst>
                                  <p:childTnLst>
                                    <p:animMotion origin="layout" path="M 0 0 L 0.125 0 C 0.181 0 0.25 0.069 0.25 0.125 L 0.25 0.25 E" pathEditMode="relative" ptsTypes="">
                                      <p:cBhvr>
                                        <p:cTn id="26"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2" grpId="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Marcas de maquinas de escribir</a:t>
            </a:r>
            <a:endParaRPr lang="es-GT" dirty="0"/>
          </a:p>
        </p:txBody>
      </p:sp>
      <p:sp>
        <p:nvSpPr>
          <p:cNvPr id="3" name="Marcador de contenido 2"/>
          <p:cNvSpPr>
            <a:spLocks noGrp="1"/>
          </p:cNvSpPr>
          <p:nvPr>
            <p:ph idx="1"/>
          </p:nvPr>
        </p:nvSpPr>
        <p:spPr/>
        <p:txBody>
          <a:bodyPr/>
          <a:lstStyle/>
          <a:p>
            <a:r>
              <a:rPr lang="es-GT" dirty="0" smtClean="0"/>
              <a:t>Royal</a:t>
            </a:r>
          </a:p>
          <a:p>
            <a:r>
              <a:rPr lang="es-GT" dirty="0" err="1" smtClean="0"/>
              <a:t>Underwood</a:t>
            </a:r>
            <a:endParaRPr lang="es-GT" dirty="0" smtClean="0"/>
          </a:p>
          <a:p>
            <a:r>
              <a:rPr lang="es-GT" dirty="0" smtClean="0"/>
              <a:t>Remington</a:t>
            </a:r>
          </a:p>
          <a:p>
            <a:r>
              <a:rPr lang="es-GT" dirty="0" smtClean="0"/>
              <a:t>Olivetti</a:t>
            </a:r>
          </a:p>
          <a:p>
            <a:r>
              <a:rPr lang="es-GT" dirty="0" smtClean="0"/>
              <a:t>Olympia</a:t>
            </a:r>
            <a:endParaRPr lang="es-GT" dirty="0"/>
          </a:p>
        </p:txBody>
      </p:sp>
    </p:spTree>
    <p:extLst>
      <p:ext uri="{BB962C8B-B14F-4D97-AF65-F5344CB8AC3E}">
        <p14:creationId xmlns:p14="http://schemas.microsoft.com/office/powerpoint/2010/main" val="3627576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xit" presetSubtype="4" fill="hold" grpId="1" nodeType="clickEffect">
                                  <p:stCondLst>
                                    <p:cond delay="0"/>
                                  </p:stCondLst>
                                  <p:childTnLst>
                                    <p:anim calcmode="lin" valueType="num">
                                      <p:cBhvr additive="base">
                                        <p:cTn id="13" dur="500"/>
                                        <p:tgtEl>
                                          <p:spTgt spid="2"/>
                                        </p:tgtEl>
                                        <p:attrNameLst>
                                          <p:attrName>ppt_x</p:attrName>
                                        </p:attrNameLst>
                                      </p:cBhvr>
                                      <p:tavLst>
                                        <p:tav tm="0">
                                          <p:val>
                                            <p:strVal val="ppt_x"/>
                                          </p:val>
                                        </p:tav>
                                        <p:tav tm="100000">
                                          <p:val>
                                            <p:strVal val="ppt_x"/>
                                          </p:val>
                                        </p:tav>
                                      </p:tavLst>
                                    </p:anim>
                                    <p:anim calcmode="lin" valueType="num">
                                      <p:cBhvr additive="base">
                                        <p:cTn id="14" dur="500"/>
                                        <p:tgtEl>
                                          <p:spTgt spid="2"/>
                                        </p:tgtEl>
                                        <p:attrNameLst>
                                          <p:attrName>ppt_y</p:attrName>
                                        </p:attrNameLst>
                                      </p:cBhvr>
                                      <p:tavLst>
                                        <p:tav tm="0">
                                          <p:val>
                                            <p:strVal val="ppt_y"/>
                                          </p:val>
                                        </p:tav>
                                        <p:tav tm="100000">
                                          <p:val>
                                            <p:strVal val="1+ppt_h/2"/>
                                          </p:val>
                                        </p:tav>
                                      </p:tavLst>
                                    </p:anim>
                                    <p:set>
                                      <p:cBhvr>
                                        <p:cTn id="15"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maquina de escribir - rodillo</a:t>
            </a:r>
            <a:endParaRPr lang="es-GT" dirty="0"/>
          </a:p>
        </p:txBody>
      </p:sp>
      <p:sp>
        <p:nvSpPr>
          <p:cNvPr id="3" name="Marcador de contenido 2"/>
          <p:cNvSpPr>
            <a:spLocks noGrp="1"/>
          </p:cNvSpPr>
          <p:nvPr>
            <p:ph sz="half" idx="1"/>
          </p:nvPr>
        </p:nvSpPr>
        <p:spPr/>
        <p:txBody>
          <a:bodyPr>
            <a:normAutofit/>
          </a:bodyPr>
          <a:lstStyle/>
          <a:p>
            <a:r>
              <a:rPr lang="es-ES" b="1" dirty="0" smtClean="0"/>
              <a:t>cilindro negro de caucho sobre el cual gira el papel y golpea el tipo al escribir</a:t>
            </a:r>
            <a:r>
              <a:rPr lang="es-ES" dirty="0" smtClean="0"/>
              <a:t>. Perilla del rodillo: una en cada extremo del rodillo. Hacen girar el rodillo hacia delante o hacia atrás, para permitir el desplazamiento del papel.</a:t>
            </a:r>
          </a:p>
          <a:p>
            <a:endParaRPr lang="es-ES" dirty="0"/>
          </a:p>
          <a:p>
            <a:endParaRPr lang="es-ES" dirty="0" smtClean="0"/>
          </a:p>
          <a:p>
            <a:endParaRPr lang="es-ES" dirty="0" smtClean="0"/>
          </a:p>
          <a:p>
            <a:endParaRPr lang="es-ES" dirty="0" smtClean="0"/>
          </a:p>
          <a:p>
            <a:endParaRPr lang="es-GT" dirty="0"/>
          </a:p>
        </p:txBody>
      </p:sp>
      <p:sp>
        <p:nvSpPr>
          <p:cNvPr id="6" name="Marcador de contenido 5"/>
          <p:cNvSpPr>
            <a:spLocks noGrp="1"/>
          </p:cNvSpPr>
          <p:nvPr>
            <p:ph sz="half" idx="2"/>
          </p:nvPr>
        </p:nvSpPr>
        <p:spPr/>
        <p:txBody>
          <a:bodyPr/>
          <a:lstStyle/>
          <a:p>
            <a:endParaRPr lang="es-GT"/>
          </a:p>
        </p:txBody>
      </p:sp>
      <p:pic>
        <p:nvPicPr>
          <p:cNvPr id="5" name="Imagen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654493" y="2056092"/>
            <a:ext cx="5266267" cy="2962275"/>
          </a:xfrm>
          <a:prstGeom prst="rect">
            <a:avLst/>
          </a:prstGeom>
        </p:spPr>
      </p:pic>
    </p:spTree>
    <p:extLst>
      <p:ext uri="{BB962C8B-B14F-4D97-AF65-F5344CB8AC3E}">
        <p14:creationId xmlns:p14="http://schemas.microsoft.com/office/powerpoint/2010/main" val="1299010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maquina de escribir-Carro</a:t>
            </a:r>
            <a:endParaRPr lang="es-GT" dirty="0"/>
          </a:p>
        </p:txBody>
      </p:sp>
      <p:sp>
        <p:nvSpPr>
          <p:cNvPr id="3" name="Marcador de contenido 2"/>
          <p:cNvSpPr>
            <a:spLocks noGrp="1"/>
          </p:cNvSpPr>
          <p:nvPr>
            <p:ph sz="half" idx="1"/>
          </p:nvPr>
        </p:nvSpPr>
        <p:spPr/>
        <p:txBody>
          <a:bodyPr/>
          <a:lstStyle/>
          <a:p>
            <a:r>
              <a:rPr lang="es-ES" b="1" dirty="0" smtClean="0"/>
              <a:t>pieza de la máquina en la que va el rodillo con el papel, que se desplaza de un lado a otro</a:t>
            </a:r>
            <a:r>
              <a:rPr lang="es-ES" dirty="0" smtClean="0"/>
              <a:t>. Rodillo: pieza cilíndrica de metal y giratoria que forma parte de diversos mecanismos de la máquina. Espaciador: tecla que sirve para dejar espacios en blanco.</a:t>
            </a:r>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515100" y="2096294"/>
            <a:ext cx="4572000" cy="3429000"/>
          </a:xfrm>
        </p:spPr>
      </p:pic>
    </p:spTree>
    <p:extLst>
      <p:ext uri="{BB962C8B-B14F-4D97-AF65-F5344CB8AC3E}">
        <p14:creationId xmlns:p14="http://schemas.microsoft.com/office/powerpoint/2010/main" val="362183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1" nodeType="clickEffect">
                                  <p:stCondLst>
                                    <p:cond delay="0"/>
                                  </p:stCondLst>
                                  <p:childTnLst>
                                    <p:animEffect transition="out" filter="barn(inVertical)">
                                      <p:cBhvr>
                                        <p:cTn id="11" dur="500"/>
                                        <p:tgtEl>
                                          <p:spTgt spid="2"/>
                                        </p:tgtEl>
                                      </p:cBhvr>
                                    </p:animEffect>
                                    <p:set>
                                      <p:cBhvr>
                                        <p:cTn id="12" dur="1" fill="hold">
                                          <p:stCondLst>
                                            <p:cond delay="499"/>
                                          </p:stCondLst>
                                        </p:cTn>
                                        <p:tgtEl>
                                          <p:spTgt spid="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5"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anim calcmode="lin" valueType="num">
                                      <p:cBhvr>
                                        <p:cTn id="1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xit" presetSubtype="0" fill="hold" grpId="1" nodeType="clickEffect">
                                  <p:stCondLst>
                                    <p:cond delay="0"/>
                                  </p:stCondLst>
                                  <p:childTnLst>
                                    <p:animEffect transition="out" filter="fade">
                                      <p:cBhvr>
                                        <p:cTn id="23" dur="1000"/>
                                        <p:tgtEl>
                                          <p:spTgt spid="3">
                                            <p:txEl>
                                              <p:pRg st="0" end="0"/>
                                            </p:txEl>
                                          </p:spTgt>
                                        </p:tgtEl>
                                      </p:cBhvr>
                                    </p:animEffect>
                                    <p:anim calcmode="lin" valueType="num">
                                      <p:cBhvr>
                                        <p:cTn id="24" dur="1000"/>
                                        <p:tgtEl>
                                          <p:spTgt spid="3">
                                            <p:txEl>
                                              <p:pRg st="0" end="0"/>
                                            </p:txEl>
                                          </p:spTgt>
                                        </p:tgtEl>
                                        <p:attrNameLst>
                                          <p:attrName>ppt_x</p:attrName>
                                        </p:attrNameLst>
                                      </p:cBhvr>
                                      <p:tavLst>
                                        <p:tav tm="0">
                                          <p:val>
                                            <p:strVal val="ppt_x"/>
                                          </p:val>
                                        </p:tav>
                                        <p:tav tm="100000">
                                          <p:val>
                                            <p:strVal val="ppt_x"/>
                                          </p:val>
                                        </p:tav>
                                      </p:tavLst>
                                    </p:anim>
                                    <p:anim calcmode="lin" valueType="num">
                                      <p:cBhvr>
                                        <p:cTn id="25" dur="1000"/>
                                        <p:tgtEl>
                                          <p:spTgt spid="3">
                                            <p:txEl>
                                              <p:pRg st="0" end="0"/>
                                            </p:txEl>
                                          </p:spTgt>
                                        </p:tgtEl>
                                        <p:attrNameLst>
                                          <p:attrName>ppt_y</p:attrName>
                                        </p:attrNameLst>
                                      </p:cBhvr>
                                      <p:tavLst>
                                        <p:tav tm="0">
                                          <p:val>
                                            <p:strVal val="ppt_y"/>
                                          </p:val>
                                        </p:tav>
                                        <p:tav tm="100000">
                                          <p:val>
                                            <p:strVal val="ppt_y+.1"/>
                                          </p:val>
                                        </p:tav>
                                      </p:tavLst>
                                    </p:anim>
                                    <p:set>
                                      <p:cBhvr>
                                        <p:cTn id="26"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maquina de escribir-Timbre</a:t>
            </a:r>
            <a:endParaRPr lang="es-GT" dirty="0"/>
          </a:p>
        </p:txBody>
      </p:sp>
      <p:sp>
        <p:nvSpPr>
          <p:cNvPr id="3" name="Marcador de contenido 2"/>
          <p:cNvSpPr>
            <a:spLocks noGrp="1"/>
          </p:cNvSpPr>
          <p:nvPr>
            <p:ph sz="half" idx="1"/>
          </p:nvPr>
        </p:nvSpPr>
        <p:spPr/>
        <p:txBody>
          <a:bodyPr>
            <a:normAutofit/>
          </a:bodyPr>
          <a:lstStyle/>
          <a:p>
            <a:r>
              <a:rPr lang="es-ES" dirty="0" smtClean="0"/>
              <a:t>El "timbre" de una máquina de escribir puede referirse al timbre marginal, una campana que suena cuando se llega al borde del margen para avisar que el carro debe ser movido, o a los tipos, las piezas metálicas que golpean la cinta para imprimir los caracteres. También puede interpretarse como la tipografía que simula el aspecto de texto de máquina de escribir, que es monoespaciada (cada carácter ocupa el mismo espacio). </a:t>
            </a:r>
          </a:p>
          <a:p>
            <a:endParaRPr lang="es-GT" dirty="0"/>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253126" y="1591468"/>
            <a:ext cx="4962561" cy="3717131"/>
          </a:xfrm>
        </p:spPr>
      </p:pic>
    </p:spTree>
    <p:extLst>
      <p:ext uri="{BB962C8B-B14F-4D97-AF65-F5344CB8AC3E}">
        <p14:creationId xmlns:p14="http://schemas.microsoft.com/office/powerpoint/2010/main" val="3969202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0" presetClass="emph" presetSubtype="0" fill="hold" grpId="1" nodeType="clickEffect">
                                  <p:stCondLst>
                                    <p:cond delay="0"/>
                                  </p:stCondLst>
                                  <p:childTnLst>
                                    <p:animClr clrSpc="hsl" dir="cw">
                                      <p:cBhvr override="childStyle">
                                        <p:cTn id="13" dur="500" fill="hold"/>
                                        <p:tgtEl>
                                          <p:spTgt spid="2"/>
                                        </p:tgtEl>
                                        <p:attrNameLst>
                                          <p:attrName>style.color</p:attrName>
                                        </p:attrNameLst>
                                      </p:cBhvr>
                                      <p:by>
                                        <p:hsl h="0" s="12549" l="25098"/>
                                      </p:by>
                                    </p:animClr>
                                    <p:animClr clrSpc="hsl" dir="cw">
                                      <p:cBhvr>
                                        <p:cTn id="14" dur="500" fill="hold"/>
                                        <p:tgtEl>
                                          <p:spTgt spid="2"/>
                                        </p:tgtEl>
                                        <p:attrNameLst>
                                          <p:attrName>fillcolor</p:attrName>
                                        </p:attrNameLst>
                                      </p:cBhvr>
                                      <p:by>
                                        <p:hsl h="0" s="12549" l="25098"/>
                                      </p:by>
                                    </p:animClr>
                                    <p:animClr clrSpc="hsl" dir="cw">
                                      <p:cBhvr>
                                        <p:cTn id="15" dur="500" fill="hold"/>
                                        <p:tgtEl>
                                          <p:spTgt spid="2"/>
                                        </p:tgtEl>
                                        <p:attrNameLst>
                                          <p:attrName>stroke.color</p:attrName>
                                        </p:attrNameLst>
                                      </p:cBhvr>
                                      <p:by>
                                        <p:hsl h="0" s="12549" l="25098"/>
                                      </p:by>
                                    </p:animClr>
                                    <p:set>
                                      <p:cBhvr>
                                        <p:cTn id="16" dur="500" fill="hold"/>
                                        <p:tgtEl>
                                          <p:spTgt spid="2"/>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45" presetClass="exit" presetSubtype="0" fill="hold" grpId="2" nodeType="clickEffect">
                                  <p:stCondLst>
                                    <p:cond delay="0"/>
                                  </p:stCondLst>
                                  <p:childTnLst>
                                    <p:animEffect transition="out" filter="fade">
                                      <p:cBhvr>
                                        <p:cTn id="20" dur="2000"/>
                                        <p:tgtEl>
                                          <p:spTgt spid="2"/>
                                        </p:tgtEl>
                                      </p:cBhvr>
                                    </p:animEffect>
                                    <p:anim calcmode="lin" valueType="num">
                                      <p:cBhvr>
                                        <p:cTn id="21" dur="2000"/>
                                        <p:tgtEl>
                                          <p:spTgt spid="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22" dur="2000"/>
                                        <p:tgtEl>
                                          <p:spTgt spid="2"/>
                                        </p:tgtEl>
                                        <p:attrNameLst>
                                          <p:attrName>ppt_h</p:attrName>
                                        </p:attrNameLst>
                                      </p:cBhvr>
                                      <p:tavLst>
                                        <p:tav tm="0">
                                          <p:val>
                                            <p:strVal val="ppt_h"/>
                                          </p:val>
                                        </p:tav>
                                        <p:tav tm="100000">
                                          <p:val>
                                            <p:strVal val="ppt_h"/>
                                          </p:val>
                                        </p:tav>
                                      </p:tavLst>
                                    </p:anim>
                                    <p:set>
                                      <p:cBhvr>
                                        <p:cTn id="23"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maquina de escribir-Barra sujetadora del papel</a:t>
            </a:r>
            <a:endParaRPr lang="es-GT" dirty="0"/>
          </a:p>
        </p:txBody>
      </p:sp>
      <p:sp>
        <p:nvSpPr>
          <p:cNvPr id="3" name="Marcador de contenido 2"/>
          <p:cNvSpPr>
            <a:spLocks noGrp="1"/>
          </p:cNvSpPr>
          <p:nvPr>
            <p:ph sz="half" idx="1"/>
          </p:nvPr>
        </p:nvSpPr>
        <p:spPr/>
        <p:txBody>
          <a:bodyPr>
            <a:normAutofit/>
          </a:bodyPr>
          <a:lstStyle/>
          <a:p>
            <a:r>
              <a:rPr lang="es-ES" dirty="0" smtClean="0"/>
              <a:t>La "barra sujetadora del papel" es una varilla de goma que sujeta firmemente el papel contra el rodillo (cilindro) de una máquina de escribir, ayudando a que los tipos impriman sobre él correctamente. A menudo tiene pequeños rodillos de goma que deslizan sobre una escala para facilitar su función y permite enderezar el papel que se ha insertado torcido. </a:t>
            </a:r>
          </a:p>
          <a:p>
            <a:endParaRPr lang="es-GT" dirty="0"/>
          </a:p>
        </p:txBody>
      </p:sp>
      <p:pic>
        <p:nvPicPr>
          <p:cNvPr id="7" name="Marcador de contenido 6"/>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5654675" y="2509653"/>
            <a:ext cx="4395788" cy="3292844"/>
          </a:xfrm>
        </p:spPr>
      </p:pic>
    </p:spTree>
    <p:extLst>
      <p:ext uri="{BB962C8B-B14F-4D97-AF65-F5344CB8AC3E}">
        <p14:creationId xmlns:p14="http://schemas.microsoft.com/office/powerpoint/2010/main" val="229693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5" presetClass="emph" presetSubtype="0" fill="hold" grpId="1" nodeType="clickEffect">
                                  <p:stCondLst>
                                    <p:cond delay="0"/>
                                  </p:stCondLst>
                                  <p:childTnLst>
                                    <p:animClr clrSpc="hsl" dir="cw">
                                      <p:cBhvr override="childStyle">
                                        <p:cTn id="11" dur="500" fill="hold"/>
                                        <p:tgtEl>
                                          <p:spTgt spid="2"/>
                                        </p:tgtEl>
                                        <p:attrNameLst>
                                          <p:attrName>style.color</p:attrName>
                                        </p:attrNameLst>
                                      </p:cBhvr>
                                      <p:by>
                                        <p:hsl h="0" s="-70588" l="0"/>
                                      </p:by>
                                    </p:animClr>
                                    <p:animClr clrSpc="hsl" dir="cw">
                                      <p:cBhvr>
                                        <p:cTn id="12" dur="500" fill="hold"/>
                                        <p:tgtEl>
                                          <p:spTgt spid="2"/>
                                        </p:tgtEl>
                                        <p:attrNameLst>
                                          <p:attrName>fillcolor</p:attrName>
                                        </p:attrNameLst>
                                      </p:cBhvr>
                                      <p:by>
                                        <p:hsl h="0" s="-70588" l="0"/>
                                      </p:by>
                                    </p:animClr>
                                    <p:animClr clrSpc="hsl" dir="cw">
                                      <p:cBhvr>
                                        <p:cTn id="13" dur="500" fill="hold"/>
                                        <p:tgtEl>
                                          <p:spTgt spid="2"/>
                                        </p:tgtEl>
                                        <p:attrNameLst>
                                          <p:attrName>stroke.color</p:attrName>
                                        </p:attrNameLst>
                                      </p:cBhvr>
                                      <p:by>
                                        <p:hsl h="0" s="-70588" l="0"/>
                                      </p:by>
                                    </p:animClr>
                                    <p:set>
                                      <p:cBhvr>
                                        <p:cTn id="14" dur="500" fill="hold"/>
                                        <p:tgtEl>
                                          <p:spTgt spid="2"/>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1" presetClass="exit" presetSubtype="1" fill="hold" grpId="2" nodeType="clickEffect">
                                  <p:stCondLst>
                                    <p:cond delay="0"/>
                                  </p:stCondLst>
                                  <p:childTnLst>
                                    <p:animEffect transition="out" filter="wheel(1)">
                                      <p:cBhvr>
                                        <p:cTn id="18" dur="2000"/>
                                        <p:tgtEl>
                                          <p:spTgt spid="2"/>
                                        </p:tgtEl>
                                      </p:cBhvr>
                                    </p:animEffect>
                                    <p:set>
                                      <p:cBhvr>
                                        <p:cTn id="19"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maquina de escribir-Perillas del rodillo</a:t>
            </a:r>
            <a:endParaRPr lang="es-GT" dirty="0"/>
          </a:p>
        </p:txBody>
      </p:sp>
      <p:sp>
        <p:nvSpPr>
          <p:cNvPr id="3" name="Marcador de contenido 2"/>
          <p:cNvSpPr>
            <a:spLocks noGrp="1"/>
          </p:cNvSpPr>
          <p:nvPr>
            <p:ph sz="half" idx="1"/>
          </p:nvPr>
        </p:nvSpPr>
        <p:spPr/>
        <p:txBody>
          <a:bodyPr>
            <a:normAutofit/>
          </a:bodyPr>
          <a:lstStyle/>
          <a:p>
            <a:r>
              <a:rPr lang="es-ES" dirty="0" smtClean="0"/>
              <a:t>Las "perillas del rodillo" se refieren a las perillas de ajuste de altura en un andador (rodillo) o a las perillas en los extremos del rodillo de una máquina de escribir. En el contexto de un andador, son perillas de reemplazo para ajustar y asegurar la altura de los brazos. Para una máquina de escribir antigua, son las perillas en cada extremo del rodillo de caucho por donde pasa el papel. </a:t>
            </a:r>
            <a:endParaRPr lang="es-ES"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172200" y="1825624"/>
            <a:ext cx="5181600" cy="3533775"/>
          </a:xfrm>
        </p:spPr>
      </p:pic>
    </p:spTree>
    <p:extLst>
      <p:ext uri="{BB962C8B-B14F-4D97-AF65-F5344CB8AC3E}">
        <p14:creationId xmlns:p14="http://schemas.microsoft.com/office/powerpoint/2010/main" val="2503237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externas de la computadora</a:t>
            </a:r>
            <a:endParaRPr lang="es-GT" dirty="0"/>
          </a:p>
        </p:txBody>
      </p:sp>
      <p:sp>
        <p:nvSpPr>
          <p:cNvPr id="3" name="Marcador de contenido 2"/>
          <p:cNvSpPr>
            <a:spLocks noGrp="1"/>
          </p:cNvSpPr>
          <p:nvPr>
            <p:ph idx="1"/>
          </p:nvPr>
        </p:nvSpPr>
        <p:spPr/>
        <p:txBody>
          <a:bodyPr/>
          <a:lstStyle/>
          <a:p>
            <a:r>
              <a:rPr lang="es-ES" dirty="0" smtClean="0"/>
              <a:t>Teclado</a:t>
            </a:r>
          </a:p>
          <a:p>
            <a:r>
              <a:rPr lang="es-ES" dirty="0" smtClean="0"/>
              <a:t>Ratón</a:t>
            </a:r>
          </a:p>
          <a:p>
            <a:r>
              <a:rPr lang="es-ES" dirty="0" smtClean="0"/>
              <a:t>Scanner </a:t>
            </a:r>
          </a:p>
          <a:p>
            <a:r>
              <a:rPr lang="es-ES" dirty="0" smtClean="0"/>
              <a:t>Cámara web </a:t>
            </a:r>
          </a:p>
          <a:p>
            <a:r>
              <a:rPr lang="es-ES" dirty="0" smtClean="0"/>
              <a:t>Micrófono </a:t>
            </a:r>
          </a:p>
          <a:p>
            <a:endParaRPr lang="es-GT" dirty="0"/>
          </a:p>
        </p:txBody>
      </p:sp>
    </p:spTree>
    <p:extLst>
      <p:ext uri="{BB962C8B-B14F-4D97-AF65-F5344CB8AC3E}">
        <p14:creationId xmlns:p14="http://schemas.microsoft.com/office/powerpoint/2010/main" val="4033677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1" nodeType="clickEffect">
                                  <p:stCondLst>
                                    <p:cond delay="0"/>
                                  </p:stCondLst>
                                  <p:childTnLst>
                                    <p:set>
                                      <p:cBhvr rctx="PPT">
                                        <p:cTn id="11" dur="indefinite"/>
                                        <p:tgtEl>
                                          <p:spTgt spid="2"/>
                                        </p:tgtEl>
                                        <p:attrNameLst>
                                          <p:attrName>style.opacity</p:attrName>
                                        </p:attrNameLst>
                                      </p:cBhvr>
                                      <p:to>
                                        <p:strVal val="0.5"/>
                                      </p:to>
                                    </p:set>
                                    <p:animEffect filter="image" prLst="opacity: 0.5">
                                      <p:cBhvr rctx="IE">
                                        <p:cTn id="12" dur="indefinite"/>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2"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60</TotalTime>
  <Words>801</Words>
  <Application>Microsoft Office PowerPoint</Application>
  <PresentationFormat>Panorámica</PresentationFormat>
  <Paragraphs>41</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Century Gothic</vt:lpstr>
      <vt:lpstr>Wingdings 3</vt:lpstr>
      <vt:lpstr>Ion</vt:lpstr>
      <vt:lpstr>Caroline Dayana López Santos</vt:lpstr>
      <vt:lpstr>Maquina de escribir y la computadora </vt:lpstr>
      <vt:lpstr>Marcas de maquinas de escribir</vt:lpstr>
      <vt:lpstr>Partes de la maquina de escribir - rodillo</vt:lpstr>
      <vt:lpstr>Partes de la maquina de escribir-Carro</vt:lpstr>
      <vt:lpstr>Partes de la maquina de escribir-Timbre</vt:lpstr>
      <vt:lpstr>Partes de la maquina de escribir-Barra sujetadora del papel</vt:lpstr>
      <vt:lpstr>Partes de la maquina de escribir-Perillas del rodillo</vt:lpstr>
      <vt:lpstr>Partes externas de la computadora</vt:lpstr>
      <vt:lpstr>Partes de la computadora-Procesador</vt:lpstr>
      <vt:lpstr>Partes de la computadora-Memoria RAM</vt:lpstr>
      <vt:lpstr>Partes de la computadora-Tarjeta grafica</vt:lpstr>
      <vt:lpstr>Partes de la computadora-Gabinete o torre</vt:lpstr>
      <vt:lpstr>Partes de la computadora-Unidad de almacenamiento</vt:lpstr>
      <vt:lpstr>Gracias por haber visto estas diapositivas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Caroline Dayana López Santos</dc:title>
  <dc:creator>GNet</dc:creator>
  <cp:lastModifiedBy>GNet</cp:lastModifiedBy>
  <cp:revision>8</cp:revision>
  <dcterms:created xsi:type="dcterms:W3CDTF">2025-10-25T17:16:21Z</dcterms:created>
  <dcterms:modified xsi:type="dcterms:W3CDTF">2025-10-25T18:17:20Z</dcterms:modified>
</cp:coreProperties>
</file>