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7651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690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2435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1353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1566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3904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1292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5533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911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6061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207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33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584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850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243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171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64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DBEA22-33AA-448C-9D79-F48BDDC740A5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D8B54-FAF6-4B93-8CA8-DD6AC03A1F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446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s-GT" sz="1800" dirty="0" smtClean="0"/>
              <a:t/>
            </a:r>
            <a:br>
              <a:rPr lang="es-GT" sz="1800" dirty="0" smtClean="0"/>
            </a:br>
            <a:r>
              <a:rPr lang="es-GT" sz="4400" dirty="0" smtClean="0">
                <a:latin typeface="Bahnschrift" panose="020B0502040204020203" pitchFamily="34" charset="0"/>
              </a:rPr>
              <a:t>Las </a:t>
            </a:r>
            <a:r>
              <a:rPr lang="es-GT" sz="4400" dirty="0">
                <a:latin typeface="Bahnschrift" panose="020B0502040204020203" pitchFamily="34" charset="0"/>
              </a:rPr>
              <a:t>funciones de </a:t>
            </a:r>
            <a:r>
              <a:rPr lang="es-GT" sz="4400" dirty="0" smtClean="0">
                <a:latin typeface="Bahnschrift" panose="020B0502040204020203" pitchFamily="34" charset="0"/>
              </a:rPr>
              <a:t>Excel</a:t>
            </a:r>
            <a:br>
              <a:rPr lang="es-GT" sz="4400" dirty="0" smtClean="0">
                <a:latin typeface="Bahnschrift" panose="020B0502040204020203" pitchFamily="34" charset="0"/>
              </a:rPr>
            </a:br>
            <a:r>
              <a:rPr lang="es-GT" sz="4400" b="1" dirty="0" smtClean="0">
                <a:latin typeface="Bahnschrift" panose="020B0502040204020203" pitchFamily="34" charset="0"/>
              </a:rPr>
              <a:t>SORT,</a:t>
            </a:r>
            <a:r>
              <a:rPr lang="es-GT" sz="4400" dirty="0" smtClean="0">
                <a:latin typeface="Bahnschrift" panose="020B0502040204020203" pitchFamily="34" charset="0"/>
              </a:rPr>
              <a:t> </a:t>
            </a:r>
            <a:r>
              <a:rPr lang="es-GT" sz="4400" b="1" dirty="0" smtClean="0">
                <a:latin typeface="Bahnschrift" panose="020B0502040204020203" pitchFamily="34" charset="0"/>
              </a:rPr>
              <a:t>SORTBY,</a:t>
            </a:r>
            <a:r>
              <a:rPr lang="es-GT" sz="4400" dirty="0" smtClean="0">
                <a:latin typeface="Bahnschrift" panose="020B0502040204020203" pitchFamily="34" charset="0"/>
              </a:rPr>
              <a:t> </a:t>
            </a:r>
            <a:r>
              <a:rPr lang="es-GT" sz="4400" b="1" dirty="0" smtClean="0">
                <a:latin typeface="Bahnschrift" panose="020B0502040204020203" pitchFamily="34" charset="0"/>
              </a:rPr>
              <a:t>FILTER,</a:t>
            </a:r>
            <a:r>
              <a:rPr lang="es-GT" sz="4400" dirty="0" smtClean="0">
                <a:latin typeface="Bahnschrift" panose="020B0502040204020203" pitchFamily="34" charset="0"/>
              </a:rPr>
              <a:t> </a:t>
            </a:r>
            <a:r>
              <a:rPr lang="es-GT" sz="4400" b="1" dirty="0" smtClean="0">
                <a:latin typeface="Bahnschrift" panose="020B0502040204020203" pitchFamily="34" charset="0"/>
              </a:rPr>
              <a:t>XLOOKUP</a:t>
            </a:r>
            <a:r>
              <a:rPr lang="es-GT" sz="4400" dirty="0">
                <a:latin typeface="Bahnschrift" panose="020B0502040204020203" pitchFamily="34" charset="0"/>
              </a:rPr>
              <a:t> </a:t>
            </a:r>
            <a:r>
              <a:rPr lang="es-GT" sz="4400" b="1" dirty="0" smtClean="0">
                <a:latin typeface="Bahnschrift" panose="020B0502040204020203" pitchFamily="34" charset="0"/>
              </a:rPr>
              <a:t>XMATCH,</a:t>
            </a:r>
            <a:r>
              <a:rPr lang="es-GT" sz="4400" dirty="0" smtClean="0">
                <a:latin typeface="Bahnschrift" panose="020B0502040204020203" pitchFamily="34" charset="0"/>
              </a:rPr>
              <a:t> </a:t>
            </a:r>
            <a:r>
              <a:rPr lang="es-GT" sz="4400" b="1" dirty="0" smtClean="0">
                <a:latin typeface="Bahnschrift" panose="020B0502040204020203" pitchFamily="34" charset="0"/>
              </a:rPr>
              <a:t>UNIQUE,</a:t>
            </a:r>
            <a:r>
              <a:rPr lang="es-GT" sz="4400" dirty="0" smtClean="0">
                <a:latin typeface="Bahnschrift" panose="020B0502040204020203" pitchFamily="34" charset="0"/>
              </a:rPr>
              <a:t> </a:t>
            </a:r>
            <a:r>
              <a:rPr lang="es-GT" sz="4400" b="1" dirty="0" smtClean="0">
                <a:latin typeface="Bahnschrift" panose="020B0502040204020203" pitchFamily="34" charset="0"/>
              </a:rPr>
              <a:t>SEQUENCE, RANDARRAY.</a:t>
            </a:r>
            <a:endParaRPr lang="es-GT" sz="4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63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SORT (ORDENAR)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GT" dirty="0"/>
              <a:t/>
            </a:r>
            <a:br>
              <a:rPr lang="es-GT" dirty="0"/>
            </a:br>
            <a:r>
              <a:rPr lang="es-GT" dirty="0" smtClean="0"/>
              <a:t> </a:t>
            </a:r>
            <a:r>
              <a:rPr lang="es-GT" dirty="0"/>
              <a:t>Qué hace: Ordena el contenido de un rango o matriz.</a:t>
            </a:r>
            <a:br>
              <a:rPr lang="es-GT" dirty="0"/>
            </a:br>
            <a:r>
              <a:rPr lang="es-GT" dirty="0"/>
              <a:t>    Ejemplo: Si tienes una lista de productos en A1:B4 ("Manzana", 10; "Banana", 5; "Naranja", 15), y quieres ordenarla por la columna de precio, usa =SORT(A2:B4;2;1). El resultado será: "Banana", 5; "Manzana", 10; "Naranja", 15.</a:t>
            </a:r>
            <a:br>
              <a:rPr lang="es-GT" dirty="0"/>
            </a:br>
            <a:r>
              <a:rPr lang="es-GT" dirty="0"/>
              <a:t>        A2:B4: El rango de datos.</a:t>
            </a:r>
            <a:br>
              <a:rPr lang="es-GT" dirty="0"/>
            </a:br>
            <a:r>
              <a:rPr lang="es-GT" dirty="0"/>
              <a:t>        2: El índice de la columna por la que se ordena (la columna de precio).</a:t>
            </a:r>
            <a:br>
              <a:rPr lang="es-GT" dirty="0"/>
            </a:br>
            <a:r>
              <a:rPr lang="es-GT" dirty="0"/>
              <a:t>        1: El orden (1 para ascendente, -1 para descendente). </a:t>
            </a:r>
          </a:p>
        </p:txBody>
      </p:sp>
    </p:spTree>
    <p:extLst>
      <p:ext uri="{BB962C8B-B14F-4D97-AF65-F5344CB8AC3E}">
        <p14:creationId xmlns:p14="http://schemas.microsoft.com/office/powerpoint/2010/main" val="444547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SORTBY</a:t>
            </a:r>
            <a:r>
              <a:rPr lang="es-GT" dirty="0" smtClean="0"/>
              <a:t> (</a:t>
            </a:r>
            <a:r>
              <a:rPr lang="es-GT" b="1" dirty="0" smtClean="0"/>
              <a:t>ORDENARPOR</a:t>
            </a:r>
            <a:r>
              <a:rPr lang="es-GT" dirty="0" smtClean="0"/>
              <a:t>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GT" dirty="0" smtClean="0"/>
              <a:t> </a:t>
            </a:r>
            <a:r>
              <a:rPr lang="es-GT" dirty="0"/>
              <a:t>Qué hace: Ordena una matriz o rango basándose en otra matriz o rango de criterios, lo que te permite ordenar datos por una columna que no aparece en el resultado.</a:t>
            </a:r>
            <a:br>
              <a:rPr lang="es-GT" dirty="0"/>
            </a:br>
            <a:r>
              <a:rPr lang="es-GT" dirty="0"/>
              <a:t>    Ejemplo: Con la misma lista de productos de A1:B4, pero quieres ordenar por la columna de precio (B2:B4), puedes usar =SORTBY(A2:A4;B2:B4;1). El resultado será: "Banana", "Manzana", "Naranja".</a:t>
            </a:r>
            <a:br>
              <a:rPr lang="es-GT" dirty="0"/>
            </a:br>
            <a:r>
              <a:rPr lang="es-GT" dirty="0"/>
              <a:t>        A2:A4: El rango que se quiere ordenar (los nombres de los productos).</a:t>
            </a:r>
            <a:br>
              <a:rPr lang="es-GT" dirty="0"/>
            </a:br>
            <a:r>
              <a:rPr lang="es-GT" dirty="0"/>
              <a:t>        B2:B4: La matriz de criterios con la que se ordenará (los precios).</a:t>
            </a:r>
            <a:br>
              <a:rPr lang="es-GT" dirty="0"/>
            </a:br>
            <a:r>
              <a:rPr lang="es-GT" dirty="0"/>
              <a:t>        1: El orden (ascendente). </a:t>
            </a:r>
            <a:br>
              <a:rPr lang="es-GT" dirty="0"/>
            </a:b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17778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FILTER (FILTRAR)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GT" dirty="0"/>
              <a:t/>
            </a:r>
            <a:br>
              <a:rPr lang="es-GT" dirty="0"/>
            </a:br>
            <a:r>
              <a:rPr lang="es-GT" dirty="0" smtClean="0"/>
              <a:t>Qué </a:t>
            </a:r>
            <a:r>
              <a:rPr lang="es-GT" dirty="0"/>
              <a:t>hace: Filtra un rango y extrae filas o columnas que cumplen las condiciones que especificas.</a:t>
            </a:r>
            <a:br>
              <a:rPr lang="es-GT" dirty="0"/>
            </a:br>
            <a:r>
              <a:rPr lang="es-GT" dirty="0"/>
              <a:t>    Ejemplo: Si tienes datos de ventas (A1:B4: Producto, Ventas), y quieres filtrar solo los productos con ventas mayores a 10, usarías =FILTER(A2:B4; B2:B4 &gt; 10). El resultado mostrará: "Naranja", 15.</a:t>
            </a:r>
            <a:br>
              <a:rPr lang="es-GT" dirty="0"/>
            </a:br>
            <a:r>
              <a:rPr lang="es-GT" dirty="0"/>
              <a:t>        A2:B4: El rango de donde se extraen los datos.</a:t>
            </a:r>
            <a:br>
              <a:rPr lang="es-GT" dirty="0"/>
            </a:br>
            <a:r>
              <a:rPr lang="es-GT" dirty="0"/>
              <a:t>        B2:B4 &gt; 10: La condición (las ventas deben ser mayores a 10). </a:t>
            </a:r>
            <a:br>
              <a:rPr lang="es-GT" dirty="0"/>
            </a:b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6674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XLOOKUP (BUSCARX)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GT" dirty="0"/>
              <a:t/>
            </a:r>
            <a:br>
              <a:rPr lang="es-GT" dirty="0"/>
            </a:br>
            <a:r>
              <a:rPr lang="es-GT" dirty="0"/>
              <a:t>    Qué hace: Busca un valor en una fila o columna y devuelve el valor correspondiente en la misma posición de otra fila o columna. Es una alternativa más potente a BUSCARV y BUSCARH.</a:t>
            </a:r>
            <a:br>
              <a:rPr lang="es-GT" dirty="0"/>
            </a:br>
            <a:r>
              <a:rPr lang="es-GT" dirty="0"/>
              <a:t>    Ejemplo: Si tienes una lista de empleados y sus salarios, y quieres buscar el salario de "María", usarías =XLOOKUP("María"; A2:A5; B2:B5). Si "María" está en A3 y su salario en B3, te devolverá ese salario.</a:t>
            </a:r>
            <a:br>
              <a:rPr lang="es-GT" dirty="0"/>
            </a:br>
            <a:r>
              <a:rPr lang="es-GT" dirty="0"/>
              <a:t>        "María": El valor que buscas</a:t>
            </a:r>
            <a:r>
              <a:rPr lang="es-GT" dirty="0" smtClean="0"/>
              <a:t>.</a:t>
            </a:r>
          </a:p>
          <a:p>
            <a:pPr marL="0" indent="0">
              <a:buNone/>
            </a:pPr>
            <a:r>
              <a:rPr lang="es-GT" dirty="0"/>
              <a:t>A2:A5: La fila o columna donde está el valor.</a:t>
            </a:r>
            <a:br>
              <a:rPr lang="es-GT" dirty="0"/>
            </a:br>
            <a:r>
              <a:rPr lang="es-GT" dirty="0"/>
              <a:t>        B2:B5: La fila o columna de la que quieres el resultado.</a:t>
            </a:r>
            <a:br>
              <a:rPr lang="es-GT" dirty="0"/>
            </a:b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181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XMATCH (BUSCARH)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GT" dirty="0" smtClean="0"/>
              <a:t> </a:t>
            </a:r>
            <a:r>
              <a:rPr lang="es-GT" dirty="0"/>
              <a:t>Qué hace: Busca un elemento especificado en un rango y devuelve su posición relativa dentro de ese rango.</a:t>
            </a:r>
            <a:br>
              <a:rPr lang="es-GT" dirty="0"/>
            </a:br>
            <a:r>
              <a:rPr lang="es-GT" dirty="0"/>
              <a:t>    Ejemplo: Para encontrar la posición de "Naranja" en la lista A2:A4 ("Manzana", "Banana", "Naranja"), usarías =XMATCH("Naranja"; A2:A4). El resultado será 3 porque "Naranja" está en la tercera posición.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0729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UNIQUE (ÚNICOS)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GT" dirty="0" smtClean="0"/>
          </a:p>
          <a:p>
            <a:r>
              <a:rPr lang="es-GT" dirty="0" smtClean="0"/>
              <a:t>    Significado: Devuelve una lista de valores que solo aparecen una vez dentro de un rango dado.</a:t>
            </a:r>
          </a:p>
          <a:p>
            <a:pPr algn="ctr"/>
            <a:r>
              <a:rPr lang="es-GT" dirty="0" smtClean="0"/>
              <a:t>    Ejemplo: Si tienes una columna con nombres de clientes y quieres ver una lista de los clientes que han comprado una sola vez, usarías UNIQUE.</a:t>
            </a:r>
          </a:p>
          <a:p>
            <a:r>
              <a:rPr lang="es-GT" dirty="0" smtClean="0"/>
              <a:t>        Fórmula: =UNIQUE(B2:B10) (si los nombres están en el rango B2:B10)</a:t>
            </a:r>
          </a:p>
          <a:p>
            <a:r>
              <a:rPr lang="es-GT" dirty="0" smtClean="0"/>
              <a:t>        Resultado: Una lista de nombres que solo se encuentran una vez en el rango B2:B10.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3293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SEQUENCE (SECUENCIA)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 Significado: Genera una lista de números secuenciales, como 1, 2, 3, etc., en una matriz.</a:t>
            </a:r>
          </a:p>
          <a:p>
            <a:pPr algn="ctr"/>
            <a:r>
              <a:rPr lang="es-GT" dirty="0" smtClean="0"/>
              <a:t>    Ejemplo: Para crear una matriz de 5 filas y 3 columnas con números que se incrementan en uno:</a:t>
            </a:r>
          </a:p>
          <a:p>
            <a:r>
              <a:rPr lang="es-GT" dirty="0" smtClean="0"/>
              <a:t>        Fórmula: =SEQUENCE(5,3)</a:t>
            </a:r>
          </a:p>
          <a:p>
            <a:r>
              <a:rPr lang="es-GT" dirty="0" smtClean="0"/>
              <a:t>        Resultado: Una matriz de 5 filas por 3 columnas que se vería así: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192" y="4452593"/>
            <a:ext cx="1695687" cy="142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58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smtClean="0"/>
              <a:t>RANDARRAY (MATRIZALEATORIO)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GT" dirty="0" smtClean="0"/>
              <a:t>  Significado: Crea una matriz de números aleatorios, que pueden ser decimales o enteros, dentro de un rango específico.</a:t>
            </a:r>
          </a:p>
          <a:p>
            <a:pPr algn="ctr"/>
            <a:r>
              <a:rPr lang="es-GT" dirty="0" smtClean="0"/>
              <a:t>    Ejemplo: Para generar una matriz de 4 filas por 2 columnas de números enteros aleatorios entre 1 y 100:</a:t>
            </a:r>
          </a:p>
          <a:p>
            <a:r>
              <a:rPr lang="es-GT" dirty="0" smtClean="0"/>
              <a:t>        Fórmula: =RANDARRAY(4, 2, 1, 100, TRUE)</a:t>
            </a:r>
          </a:p>
          <a:p>
            <a:r>
              <a:rPr lang="es-GT" dirty="0" smtClean="0"/>
              <a:t>        Resultado: Una matriz de 4x2 con números enteros aleatorios entre 1 y 100, donde cada vez que la hoja de cálculo se recalcula, los números cambian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748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</TotalTime>
  <Words>324</Words>
  <Application>Microsoft Office PowerPoint</Application>
  <PresentationFormat>Panorámica</PresentationFormat>
  <Paragraphs>28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Bahnschrift</vt:lpstr>
      <vt:lpstr>Century Gothic</vt:lpstr>
      <vt:lpstr>Wingdings 3</vt:lpstr>
      <vt:lpstr>Ion</vt:lpstr>
      <vt:lpstr> Las funciones de Excel SORT, SORTBY, FILTER, XLOOKUP XMATCH, UNIQUE, SEQUENCE, RANDARRAY.</vt:lpstr>
      <vt:lpstr>SORT (ORDENAR)</vt:lpstr>
      <vt:lpstr>SORTBY (ORDENARPOR)</vt:lpstr>
      <vt:lpstr>FILTER (FILTRAR)</vt:lpstr>
      <vt:lpstr>XLOOKUP (BUSCARX)</vt:lpstr>
      <vt:lpstr>XMATCH (BUSCARH)</vt:lpstr>
      <vt:lpstr>UNIQUE (ÚNICOS) </vt:lpstr>
      <vt:lpstr>SEQUENCE (SECUENCIA) </vt:lpstr>
      <vt:lpstr>RANDARRAY (MATRIZALEATORIO)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funciones de Excel SORT SORTBY FILTER XLOOKUP XMATCH UNIQUE SEQUENCE RANDARRAY</dc:title>
  <dc:creator>GNet</dc:creator>
  <cp:lastModifiedBy>GNet</cp:lastModifiedBy>
  <cp:revision>4</cp:revision>
  <dcterms:created xsi:type="dcterms:W3CDTF">2025-08-16T19:55:32Z</dcterms:created>
  <dcterms:modified xsi:type="dcterms:W3CDTF">2025-08-16T20:16:15Z</dcterms:modified>
</cp:coreProperties>
</file>