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7" r:id="rId2"/>
    <p:sldId id="259" r:id="rId3"/>
    <p:sldId id="260" r:id="rId4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[Barrillas Garcia02.xlsx]Hoja2!Tabla dinámica1</c:name>
    <c:fmtId val="36"/>
  </c:pivotSource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title>
    <c:autoTitleDeleted val="0"/>
    <c:pivotFmts>
      <c:pivotFmt>
        <c:idx val="0"/>
        <c:marker>
          <c:symbol val="none"/>
        </c:marker>
      </c:pivotFmt>
      <c:pivotFmt>
        <c:idx val="1"/>
        <c:marker>
          <c:symbol val="none"/>
        </c:marker>
      </c:pivotFmt>
      <c:pivotFmt>
        <c:idx val="2"/>
        <c:marker>
          <c:symbol val="none"/>
        </c:marker>
      </c:pivotFmt>
      <c:pivotFmt>
        <c:idx val="3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Hoja2!$B$3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Hoja2!$A$4:$A$27</c:f>
              <c:strCache>
                <c:ptCount val="23"/>
                <c:pt idx="0">
                  <c:v>1) MAÍZ BLANCO O NO BLANCO</c:v>
                </c:pt>
                <c:pt idx="1">
                  <c:v>10) CHILES JALAPEÑOS</c:v>
                </c:pt>
                <c:pt idx="2">
                  <c:v>11) CAFÉ SOLUBLE</c:v>
                </c:pt>
                <c:pt idx="3">
                  <c:v>12) SAL DE MESA</c:v>
                </c:pt>
                <c:pt idx="4">
                  <c:v>13) AVENA</c:v>
                </c:pt>
                <c:pt idx="5">
                  <c:v>14) PASTA PARA SOPA</c:v>
                </c:pt>
                <c:pt idx="6">
                  <c:v>15) HARINA DE TRIGO</c:v>
                </c:pt>
                <c:pt idx="7">
                  <c:v>16) CHOCOLATE EN POLVO</c:v>
                </c:pt>
                <c:pt idx="8">
                  <c:v>17) GALLETAS MARÍAS</c:v>
                </c:pt>
                <c:pt idx="9">
                  <c:v>18) LENTEJAS</c:v>
                </c:pt>
                <c:pt idx="10">
                  <c:v>19) JABÓN DE LAVANDERÍA</c:v>
                </c:pt>
                <c:pt idx="11">
                  <c:v>2) FRIJOL ENVASADO O A GRANEL</c:v>
                </c:pt>
                <c:pt idx="12">
                  <c:v>20) JABÓN DE TOCADOR</c:v>
                </c:pt>
                <c:pt idx="13">
                  <c:v>21) PAPEL HIGIÉNICO</c:v>
                </c:pt>
                <c:pt idx="14">
                  <c:v>22) DETERGENTE EN POLVO</c:v>
                </c:pt>
                <c:pt idx="15">
                  <c:v>23) CREMA DENTAL</c:v>
                </c:pt>
                <c:pt idx="16">
                  <c:v>3) ARROZ ENVASADO O A GRANEL</c:v>
                </c:pt>
                <c:pt idx="17">
                  <c:v>4) AZÚCAR ESTANDAR</c:v>
                </c:pt>
                <c:pt idx="18">
                  <c:v>5) Arina de Maiz</c:v>
                </c:pt>
                <c:pt idx="19">
                  <c:v>6) ACEITE VEGETAL COMESTIBLE</c:v>
                </c:pt>
                <c:pt idx="20">
                  <c:v>7) ATÚN</c:v>
                </c:pt>
                <c:pt idx="21">
                  <c:v>8) SARDINA</c:v>
                </c:pt>
                <c:pt idx="22">
                  <c:v>9) LECHE EN POLVO</c:v>
                </c:pt>
              </c:strCache>
            </c:strRef>
          </c:cat>
          <c:val>
            <c:numRef>
              <c:f>Hoja2!$B$4:$B$27</c:f>
              <c:numCache>
                <c:formatCode>General</c:formatCode>
                <c:ptCount val="23"/>
                <c:pt idx="0">
                  <c:v>54000</c:v>
                </c:pt>
                <c:pt idx="1">
                  <c:v>108000</c:v>
                </c:pt>
                <c:pt idx="2">
                  <c:v>50400</c:v>
                </c:pt>
                <c:pt idx="3">
                  <c:v>27000</c:v>
                </c:pt>
                <c:pt idx="4">
                  <c:v>2400</c:v>
                </c:pt>
                <c:pt idx="5">
                  <c:v>9000</c:v>
                </c:pt>
                <c:pt idx="6">
                  <c:v>27000</c:v>
                </c:pt>
                <c:pt idx="7">
                  <c:v>30000</c:v>
                </c:pt>
                <c:pt idx="8">
                  <c:v>36000</c:v>
                </c:pt>
                <c:pt idx="9">
                  <c:v>51300</c:v>
                </c:pt>
                <c:pt idx="10">
                  <c:v>61200</c:v>
                </c:pt>
                <c:pt idx="11">
                  <c:v>19200</c:v>
                </c:pt>
                <c:pt idx="12">
                  <c:v>23400</c:v>
                </c:pt>
                <c:pt idx="13">
                  <c:v>21600</c:v>
                </c:pt>
                <c:pt idx="14">
                  <c:v>14700</c:v>
                </c:pt>
                <c:pt idx="15">
                  <c:v>9000</c:v>
                </c:pt>
                <c:pt idx="16">
                  <c:v>21600</c:v>
                </c:pt>
                <c:pt idx="17">
                  <c:v>14400</c:v>
                </c:pt>
                <c:pt idx="18">
                  <c:v>54000</c:v>
                </c:pt>
                <c:pt idx="19">
                  <c:v>58500</c:v>
                </c:pt>
                <c:pt idx="20">
                  <c:v>51300</c:v>
                </c:pt>
                <c:pt idx="21">
                  <c:v>42000</c:v>
                </c:pt>
                <c:pt idx="22">
                  <c:v>22500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7805032"/>
        <c:axId val="587796800"/>
      </c:barChart>
      <c:catAx>
        <c:axId val="587805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87796800"/>
        <c:crosses val="autoZero"/>
        <c:auto val="1"/>
        <c:lblAlgn val="ctr"/>
        <c:lblOffset val="100"/>
        <c:noMultiLvlLbl val="0"/>
      </c:catAx>
      <c:valAx>
        <c:axId val="5877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GT"/>
          </a:p>
        </c:txPr>
        <c:crossAx val="587805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G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GT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6851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5506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3281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8719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16110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8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31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946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363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954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346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432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074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92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24135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711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0795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EE3CAE8-DBF3-4F5A-AEF8-84C93E40FBD8}" type="datetimeFigureOut">
              <a:rPr lang="es-GT" smtClean="0"/>
              <a:t>26/07/2025</a:t>
            </a:fld>
            <a:endParaRPr lang="es-G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G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EEBE69-C6AD-4A52-AF2E-6A6BA99B7DF9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7589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Luis Diego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S" dirty="0" smtClean="0"/>
              <a:t>ID;1516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36674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21228"/>
              </p:ext>
            </p:extLst>
          </p:nvPr>
        </p:nvGraphicFramePr>
        <p:xfrm>
          <a:off x="974259" y="817578"/>
          <a:ext cx="3447134" cy="51641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733"/>
                <a:gridCol w="1271401"/>
              </a:tblGrid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 dirty="0">
                          <a:effectLst/>
                        </a:rPr>
                        <a:t>Etiquetas de fila</a:t>
                      </a:r>
                      <a:endParaRPr lang="es-G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Suma de Ganancias</a:t>
                      </a:r>
                      <a:endParaRPr lang="es-G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341387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u="none" strike="noStrike">
                          <a:effectLst/>
                        </a:rPr>
                        <a:t>1) MAÍZ BLANCO O NO BLANCO</a:t>
                      </a:r>
                      <a:endParaRPr lang="es-ES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 dirty="0">
                          <a:effectLst/>
                        </a:rPr>
                        <a:t>54000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10) CHILES JALAPEÑOS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108000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11) CAFÉ SOLUBLE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50400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12) SAL DE MESA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27000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13) AVENA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2400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14) PASTA PARA SOPA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9000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15) HARINA DE TRIGO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27000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16) CHOCOLATE EN POLVO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30000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 dirty="0">
                          <a:effectLst/>
                        </a:rPr>
                        <a:t>17) GALLETAS MARÍAS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36000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18) LENTEJAS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51300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 dirty="0">
                          <a:effectLst/>
                        </a:rPr>
                        <a:t>19) JABÓN DE LAVANDERÍA</a:t>
                      </a:r>
                      <a:endParaRPr lang="es-GT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61200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34138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2) FRIJOL ENVASADO O A GRANEL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19200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20) JABÓN DE TOCADOR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23400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21) PAPEL HIGIÉNICO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21600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22) DETERGENTE EN POLVO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14700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23) CREMA DENTAL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9000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341387">
                <a:tc>
                  <a:txBody>
                    <a:bodyPr/>
                    <a:lstStyle/>
                    <a:p>
                      <a:pPr algn="l" fontAlgn="b"/>
                      <a:r>
                        <a:rPr lang="pt-BR" sz="800" u="none" strike="noStrike">
                          <a:effectLst/>
                        </a:rPr>
                        <a:t>3) ARROZ ENVASADO O A GRANEL</a:t>
                      </a:r>
                      <a:endParaRPr lang="pt-BR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21600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4) AZÚCAR ESTANDAR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14400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5) HARINA DE MAÍZ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54000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341387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6) ACEITE VEGETAL COMESTIBLE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58500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7) ATÚN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51300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8) SARDINA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42000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9) LECHE EN POLVO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>
                          <a:effectLst/>
                        </a:rPr>
                        <a:t>22500</a:t>
                      </a:r>
                      <a:endParaRPr lang="es-GT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  <a:tr h="180884">
                <a:tc>
                  <a:txBody>
                    <a:bodyPr/>
                    <a:lstStyle/>
                    <a:p>
                      <a:pPr algn="l" fontAlgn="b"/>
                      <a:r>
                        <a:rPr lang="es-GT" sz="800" u="none" strike="noStrike">
                          <a:effectLst/>
                        </a:rPr>
                        <a:t>Total general</a:t>
                      </a:r>
                      <a:endParaRPr lang="es-GT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800" u="none" strike="noStrike" dirty="0">
                          <a:effectLst/>
                        </a:rPr>
                        <a:t>808500</a:t>
                      </a:r>
                      <a:endParaRPr lang="es-GT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636" marR="6636" marT="6636" marB="0" anchor="b"/>
                </a:tc>
              </a:tr>
            </a:tbl>
          </a:graphicData>
        </a:graphic>
      </p:graphicFrame>
      <p:graphicFrame>
        <p:nvGraphicFramePr>
          <p:cNvPr id="7" name="Gráfico 6"/>
          <p:cNvGraphicFramePr/>
          <p:nvPr>
            <p:extLst>
              <p:ext uri="{D42A27DB-BD31-4B8C-83A1-F6EECF244321}">
                <p14:modId xmlns:p14="http://schemas.microsoft.com/office/powerpoint/2010/main" val="1450877354"/>
              </p:ext>
            </p:extLst>
          </p:nvPr>
        </p:nvGraphicFramePr>
        <p:xfrm>
          <a:off x="4582758" y="817581"/>
          <a:ext cx="6734287" cy="516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783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7" grpId="1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Conclusiones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producto mas vendido: Chiles Jalapeños</a:t>
            </a:r>
          </a:p>
          <a:p>
            <a:r>
              <a:rPr lang="es-ES" dirty="0" smtClean="0"/>
              <a:t> El producto mas o menos vendido: Jabón de lavandería </a:t>
            </a:r>
          </a:p>
          <a:p>
            <a:r>
              <a:rPr lang="es-ES" dirty="0" smtClean="0"/>
              <a:t>El producto menos vendido: Avena </a:t>
            </a:r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314829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168</Words>
  <Application>Microsoft Office PowerPoint</Application>
  <PresentationFormat>Panorámica</PresentationFormat>
  <Paragraphs>57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Orgánico</vt:lpstr>
      <vt:lpstr>Luis Diego</vt:lpstr>
      <vt:lpstr>Presentación de PowerPoint</vt:lpstr>
      <vt:lpstr>Conclusiones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Luis Diego</dc:title>
  <dc:creator>GNet</dc:creator>
  <cp:lastModifiedBy>GNet</cp:lastModifiedBy>
  <cp:revision>6</cp:revision>
  <dcterms:created xsi:type="dcterms:W3CDTF">2025-07-26T20:00:18Z</dcterms:created>
  <dcterms:modified xsi:type="dcterms:W3CDTF">2025-07-26T20:46:09Z</dcterms:modified>
</cp:coreProperties>
</file>