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[Dayrin Iveth Salazar mejía.xlsx]Hoja2!Tabla dinámica1</c:name>
    <c:fmtId val="79"/>
  </c:pivotSource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GT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14279452916368607"/>
          <c:y val="0.13021805802990929"/>
          <c:w val="0.76383265725762406"/>
          <c:h val="0.531042393434890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Hoja2!$B$3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Hoja2!$A$4:$A$27</c:f>
              <c:strCache>
                <c:ptCount val="23"/>
                <c:pt idx="0">
                  <c:v>1) MAÍZ BLANCO O NO BLANCO</c:v>
                </c:pt>
                <c:pt idx="1">
                  <c:v>10) CHILES JALAPEÑOS</c:v>
                </c:pt>
                <c:pt idx="2">
                  <c:v>11) CAFÉ SOLUBLE</c:v>
                </c:pt>
                <c:pt idx="3">
                  <c:v>12) SAL DE MESA</c:v>
                </c:pt>
                <c:pt idx="4">
                  <c:v>13) AVENA</c:v>
                </c:pt>
                <c:pt idx="5">
                  <c:v>14) PASTA PARA SOPA</c:v>
                </c:pt>
                <c:pt idx="6">
                  <c:v>15) HARINA DE TRIGO</c:v>
                </c:pt>
                <c:pt idx="7">
                  <c:v>16) CHOCOLATE EN POLVO</c:v>
                </c:pt>
                <c:pt idx="8">
                  <c:v>17) GALLETAS MARÍAS</c:v>
                </c:pt>
                <c:pt idx="9">
                  <c:v>18) LENTEJAS</c:v>
                </c:pt>
                <c:pt idx="10">
                  <c:v>19) JABÓN DE LAVANDERÍA</c:v>
                </c:pt>
                <c:pt idx="11">
                  <c:v>2) FRIJOL ENVASADO O A GRANEL</c:v>
                </c:pt>
                <c:pt idx="12">
                  <c:v>20) JABÓN DE TOCADOR</c:v>
                </c:pt>
                <c:pt idx="13">
                  <c:v>21) PAPEL HIGIÉNICO</c:v>
                </c:pt>
                <c:pt idx="14">
                  <c:v>22) DETERGENTE EN POLVO</c:v>
                </c:pt>
                <c:pt idx="15">
                  <c:v>23) CREMA DENTAL</c:v>
                </c:pt>
                <c:pt idx="16">
                  <c:v>3) ARROZ ENVASADO O A GRANEL</c:v>
                </c:pt>
                <c:pt idx="17">
                  <c:v>4) AZÚCAR ESTANDAR</c:v>
                </c:pt>
                <c:pt idx="18">
                  <c:v>5) HARINA DE MAÍZ</c:v>
                </c:pt>
                <c:pt idx="19">
                  <c:v>6) ACEITE VEGETAL COMESTIBLE</c:v>
                </c:pt>
                <c:pt idx="20">
                  <c:v>7) ATÚN</c:v>
                </c:pt>
                <c:pt idx="21">
                  <c:v>8) SARDINA</c:v>
                </c:pt>
                <c:pt idx="22">
                  <c:v>9) LECHE EN POLVO</c:v>
                </c:pt>
              </c:strCache>
            </c:strRef>
          </c:cat>
          <c:val>
            <c:numRef>
              <c:f>Hoja2!$B$4:$B$27</c:f>
              <c:numCache>
                <c:formatCode>General</c:formatCode>
                <c:ptCount val="23"/>
                <c:pt idx="0">
                  <c:v>54000</c:v>
                </c:pt>
                <c:pt idx="1">
                  <c:v>21600</c:v>
                </c:pt>
                <c:pt idx="2">
                  <c:v>12600</c:v>
                </c:pt>
                <c:pt idx="3">
                  <c:v>10800</c:v>
                </c:pt>
                <c:pt idx="4">
                  <c:v>4800</c:v>
                </c:pt>
                <c:pt idx="5">
                  <c:v>21600</c:v>
                </c:pt>
                <c:pt idx="6">
                  <c:v>18000</c:v>
                </c:pt>
                <c:pt idx="7">
                  <c:v>3300</c:v>
                </c:pt>
                <c:pt idx="8">
                  <c:v>3000</c:v>
                </c:pt>
                <c:pt idx="9">
                  <c:v>15600</c:v>
                </c:pt>
                <c:pt idx="10">
                  <c:v>34200</c:v>
                </c:pt>
                <c:pt idx="11">
                  <c:v>19200</c:v>
                </c:pt>
                <c:pt idx="12">
                  <c:v>10080</c:v>
                </c:pt>
                <c:pt idx="13">
                  <c:v>25920</c:v>
                </c:pt>
                <c:pt idx="14">
                  <c:v>11850</c:v>
                </c:pt>
                <c:pt idx="15">
                  <c:v>7680</c:v>
                </c:pt>
                <c:pt idx="16">
                  <c:v>21600</c:v>
                </c:pt>
                <c:pt idx="17">
                  <c:v>4500</c:v>
                </c:pt>
                <c:pt idx="18">
                  <c:v>6600</c:v>
                </c:pt>
                <c:pt idx="19">
                  <c:v>13500</c:v>
                </c:pt>
                <c:pt idx="20">
                  <c:v>8400</c:v>
                </c:pt>
                <c:pt idx="21">
                  <c:v>9600</c:v>
                </c:pt>
                <c:pt idx="22">
                  <c:v>23400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3631280"/>
        <c:axId val="433637552"/>
      </c:barChart>
      <c:catAx>
        <c:axId val="433631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33637552"/>
        <c:crosses val="autoZero"/>
        <c:auto val="1"/>
        <c:lblAlgn val="ctr"/>
        <c:lblOffset val="100"/>
        <c:noMultiLvlLbl val="0"/>
      </c:catAx>
      <c:valAx>
        <c:axId val="433637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33631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G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G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461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56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069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1864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097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789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500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887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314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551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75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679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65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0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1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871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97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50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Libro1!Hoja2!F3C1:F27C2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Iveth Salazar mejía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id:a1569</a:t>
            </a:r>
          </a:p>
          <a:p>
            <a:r>
              <a:rPr lang="es-ES" dirty="0" smtClean="0"/>
              <a:t>gráficos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957446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1081" y="383517"/>
            <a:ext cx="5798373" cy="1596177"/>
          </a:xfrm>
        </p:spPr>
        <p:txBody>
          <a:bodyPr numCol="2"/>
          <a:lstStyle/>
          <a:p>
            <a:r>
              <a:rPr lang="es-ES" b="1" dirty="0" smtClean="0"/>
              <a:t>gráficos</a:t>
            </a:r>
            <a:endParaRPr lang="es-GT" b="1" dirty="0"/>
          </a:p>
        </p:txBody>
      </p:sp>
      <p:graphicFrame>
        <p:nvGraphicFramePr>
          <p:cNvPr id="12" name="Marcador de contenido 1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14495858"/>
              </p:ext>
            </p:extLst>
          </p:nvPr>
        </p:nvGraphicFramePr>
        <p:xfrm>
          <a:off x="0" y="1102039"/>
          <a:ext cx="8229601" cy="4625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Obje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523698"/>
              </p:ext>
            </p:extLst>
          </p:nvPr>
        </p:nvGraphicFramePr>
        <p:xfrm>
          <a:off x="7977748" y="1108487"/>
          <a:ext cx="3653958" cy="477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Worksheet" r:id="rId4" imgW="3228821" imgH="4771901" progId="Excel.Sheet.12">
                  <p:link updateAutomatic="1"/>
                </p:oleObj>
              </mc:Choice>
              <mc:Fallback>
                <p:oleObj name="Worksheet" r:id="rId4" imgW="3228821" imgH="4771901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77748" y="1108487"/>
                        <a:ext cx="3653958" cy="4772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2112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Graphic spid="12" grpId="0">
        <p:bldAsOne/>
      </p:bldGraphic>
      <p:bldGraphic spid="12" grpId="1">
        <p:bldAsOne/>
      </p:bldGraphic>
      <p:bldGraphic spid="12" grpId="2">
        <p:bldAsOne/>
      </p:bldGraphic>
      <p:bldGraphic spid="12" grpId="3">
        <p:bldAsOne/>
      </p:bldGraphic>
      <p:bldGraphic spid="12" grpId="4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¿Cuál fue el producto más rentable? </a:t>
            </a:r>
            <a:r>
              <a:rPr lang="es-ES" i="1" dirty="0"/>
              <a:t/>
            </a:r>
            <a:br>
              <a:rPr lang="es-ES" i="1" dirty="0"/>
            </a:br>
            <a:r>
              <a:rPr lang="es-ES" dirty="0" smtClean="0"/>
              <a:t>Fue maíz blanco o no blanco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ES" b="1" dirty="0" smtClean="0"/>
              <a:t>¿Por qué?</a:t>
            </a:r>
          </a:p>
          <a:p>
            <a:r>
              <a:rPr lang="es-ES" b="1" dirty="0" smtClean="0"/>
              <a:t>Porque tiene mas ventas y es algo mas necesario.</a:t>
            </a:r>
          </a:p>
          <a:p>
            <a:r>
              <a:rPr lang="es-GT" dirty="0" smtClean="0"/>
              <a:t>Fórmulas usadas</a:t>
            </a:r>
          </a:p>
          <a:p>
            <a:r>
              <a:rPr lang="es-GT" dirty="0"/>
              <a:t>=Ventas * (Costo * 0.3</a:t>
            </a:r>
            <a:r>
              <a:rPr lang="es-GT" dirty="0" smtClean="0"/>
              <a:t>)</a:t>
            </a:r>
          </a:p>
          <a:p>
            <a:r>
              <a:rPr lang="es-GT" dirty="0"/>
              <a:t>=SUMA(E2:F2) </a:t>
            </a:r>
            <a:endParaRPr lang="es-GT" b="1" dirty="0"/>
          </a:p>
        </p:txBody>
      </p:sp>
    </p:spTree>
    <p:extLst>
      <p:ext uri="{BB962C8B-B14F-4D97-AF65-F5344CB8AC3E}">
        <p14:creationId xmlns:p14="http://schemas.microsoft.com/office/powerpoint/2010/main" val="1024217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Gota">
  <a:themeElements>
    <a:clrScheme name="Got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Got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ot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41</TotalTime>
  <Words>42</Words>
  <Application>Microsoft Office PowerPoint</Application>
  <PresentationFormat>Panorámica</PresentationFormat>
  <Paragraphs>11</Paragraphs>
  <Slides>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Vínculos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Tw Cen MT</vt:lpstr>
      <vt:lpstr>Gota</vt:lpstr>
      <vt:lpstr>Libro1!Hoja2!F3C1:F27C2</vt:lpstr>
      <vt:lpstr>Iveth Salazar mejía</vt:lpstr>
      <vt:lpstr>gráficos</vt:lpstr>
      <vt:lpstr>¿Cuál fue el producto más rentable?  Fue maíz blanco o no blanco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Dayrin Iveth Salazar mejía</dc:title>
  <dc:creator>GNet</dc:creator>
  <cp:lastModifiedBy>GNet</cp:lastModifiedBy>
  <cp:revision>5</cp:revision>
  <dcterms:created xsi:type="dcterms:W3CDTF">2025-07-26T20:04:32Z</dcterms:created>
  <dcterms:modified xsi:type="dcterms:W3CDTF">2025-07-26T20:46:29Z</dcterms:modified>
</cp:coreProperties>
</file>