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5618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59295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06538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76310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054693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03659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78932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798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08653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G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01793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G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3003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9804ED0-585A-4A08-9383-F3C62BC66D6B}" type="datetimeFigureOut">
              <a:rPr lang="es-GT" smtClean="0"/>
              <a:t>23/08/2025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9330080-CD76-4432-A562-68765799E131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34349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1368">
          <p15:clr>
            <a:srgbClr val="F26B43"/>
          </p15:clr>
        </p15:guide>
        <p15:guide id="2" orient="horz" pos="1440">
          <p15:clr>
            <a:srgbClr val="F26B43"/>
          </p15:clr>
        </p15:guide>
        <p15:guide id="3" orient="horz" pos="3696">
          <p15:clr>
            <a:srgbClr val="F26B43"/>
          </p15:clr>
        </p15:guide>
        <p15:guide id="4" orient="horz" pos="432">
          <p15:clr>
            <a:srgbClr val="F26B43"/>
          </p15:clr>
        </p15:guide>
        <p15:guide id="5" orient="horz" pos="1512">
          <p15:clr>
            <a:srgbClr val="F26B43"/>
          </p15:clr>
        </p15:guide>
        <p15:guide id="6" pos="6912">
          <p15:clr>
            <a:srgbClr val="F26B43"/>
          </p15:clr>
        </p15:guide>
        <p15:guide id="7" pos="936">
          <p15:clr>
            <a:srgbClr val="F26B43"/>
          </p15:clr>
        </p15:guide>
        <p15:guide id="8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latin typeface="Cambria" panose="02040503050406030204" pitchFamily="18" charset="0"/>
                <a:ea typeface="Cambria" panose="02040503050406030204" pitchFamily="18" charset="0"/>
              </a:rPr>
              <a:t>WENDY MUÑOZ</a:t>
            </a:r>
            <a:endParaRPr lang="es-GT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>
                <a:latin typeface="Impact" panose="020B0806030902050204" pitchFamily="34" charset="0"/>
              </a:rPr>
              <a:t>ID. A1589</a:t>
            </a:r>
          </a:p>
          <a:p>
            <a:r>
              <a:rPr lang="es-ES" u="sng" dirty="0" smtClean="0">
                <a:latin typeface="Impact" panose="020B0806030902050204" pitchFamily="34" charset="0"/>
              </a:rPr>
              <a:t>INVESTIGACION 01</a:t>
            </a:r>
            <a:endParaRPr lang="es-GT" u="sng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2659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91609" y="2159598"/>
            <a:ext cx="9601200" cy="981635"/>
          </a:xfrm>
        </p:spPr>
        <p:txBody>
          <a:bodyPr/>
          <a:lstStyle/>
          <a:p>
            <a:r>
              <a:rPr lang="es-ES" dirty="0" smtClean="0">
                <a:latin typeface="Arial Black" panose="020B0A04020102020204" pitchFamily="34" charset="0"/>
              </a:rPr>
              <a:t>SORT(ORDENAR)</a:t>
            </a:r>
            <a:endParaRPr lang="es-GT" dirty="0">
              <a:latin typeface="Arial Black" panose="020B0A04020102020204" pitchFamily="34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232212" y="3015163"/>
            <a:ext cx="10719995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Función: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Ordena el contenido de una matriz o rango.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Sintaxis: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SORT(matriz, [orden por], [orden], [por columna])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endParaRPr kumimoji="0" lang="es-GT" altLang="es-GT" sz="40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Ejemplo: Si tienes una lista de nombres y edades en el rango A1:B5,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000" b="1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=</a:t>
            </a: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SORT(A1:B5, 2, 1)</a:t>
            </a: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</a:rPr>
              <a:t> ordenará la lista por edad (columna 2) en orden ascendente (1).</a:t>
            </a:r>
            <a:r>
              <a:rPr kumimoji="0" lang="es-GT" altLang="es-GT" sz="32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800" b="0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72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6154" y="1729292"/>
            <a:ext cx="9601200" cy="1485900"/>
          </a:xfrm>
        </p:spPr>
        <p:txBody>
          <a:bodyPr/>
          <a:lstStyle/>
          <a:p>
            <a:r>
              <a:rPr lang="es-GT" dirty="0" smtClean="0">
                <a:latin typeface="Arial Black" panose="020B0A04020102020204" pitchFamily="34" charset="0"/>
              </a:rPr>
              <a:t>SORTBY(ORDENAR</a:t>
            </a:r>
            <a:r>
              <a:rPr lang="es-GT" dirty="0" smtClean="0"/>
              <a:t> </a:t>
            </a:r>
            <a:r>
              <a:rPr lang="es-GT" dirty="0" smtClean="0">
                <a:latin typeface="Arial Black" panose="020B0A04020102020204" pitchFamily="34" charset="0"/>
              </a:rPr>
              <a:t>POR</a:t>
            </a:r>
            <a:r>
              <a:rPr lang="es-GT" dirty="0" smtClean="0"/>
              <a:t>)</a:t>
            </a:r>
            <a:endParaRPr lang="es-GT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165254" y="2989166"/>
            <a:ext cx="9342622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2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Función</a:t>
            </a:r>
            <a:r>
              <a:rPr kumimoji="0" lang="es-GT" altLang="es-GT" sz="280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: </a:t>
            </a:r>
            <a:r>
              <a:rPr kumimoji="0" lang="es-GT" altLang="es-GT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Ordena una matriz según los valores de otra matriz. </a:t>
            </a:r>
            <a:endParaRPr kumimoji="0" lang="es-GT" altLang="es-GT" sz="28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2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Sintaxis: </a:t>
            </a:r>
            <a:r>
              <a:rPr kumimoji="0" lang="es-GT" altLang="es-GT" b="1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SORTBY(matriz, por_matriz1, [orden1], [por_matriz2], [orden2], ...)</a:t>
            </a:r>
            <a:r>
              <a:rPr kumimoji="0" lang="es-GT" altLang="es-GT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endParaRPr kumimoji="0" lang="es-GT" altLang="es-GT" sz="44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s-GT" altLang="es-GT" sz="2400" b="1" dirty="0" smtClean="0">
                <a:latin typeface="Arial" panose="020B0604020202020204" pitchFamily="34" charset="0"/>
              </a:rPr>
              <a:t>Ejemplo:</a:t>
            </a:r>
            <a:r>
              <a:rPr kumimoji="0" lang="es-GT" altLang="es-GT" sz="24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200" b="1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=</a:t>
            </a:r>
            <a:r>
              <a:rPr kumimoji="0" lang="es-GT" altLang="es-GT" sz="1600" b="1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SORTBY(A1:A5, B1:B5, 1)</a:t>
            </a:r>
            <a:r>
              <a:rPr kumimoji="0" lang="es-GT" altLang="es-GT" sz="1600" b="1" i="0" u="none" strike="noStrike" cap="none" normalizeH="0" baseline="0" dirty="0" smtClean="0">
                <a:ln>
                  <a:noFill/>
                </a:ln>
                <a:effectLst/>
              </a:rPr>
              <a:t> ordenará los nombres (A1:A5)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GT" altLang="es-GT" sz="1600" b="1" i="0" u="none" strike="noStrike" cap="none" normalizeH="0" baseline="0" dirty="0" smtClean="0">
                <a:ln>
                  <a:noFill/>
                </a:ln>
                <a:effectLst/>
              </a:rPr>
              <a:t> según las edades (B1:B5) en orden ascendente.</a:t>
            </a:r>
            <a:endParaRPr kumimoji="0" lang="es-GT" altLang="es-GT" sz="24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15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307976" y="1374030"/>
            <a:ext cx="9601200" cy="1003151"/>
          </a:xfrm>
        </p:spPr>
        <p:txBody>
          <a:bodyPr/>
          <a:lstStyle/>
          <a:p>
            <a:r>
              <a:rPr lang="es-GT" dirty="0" smtClean="0">
                <a:latin typeface="Arial Black" panose="020B0A04020102020204" pitchFamily="34" charset="0"/>
              </a:rPr>
              <a:t>FILTER(FILTRAR</a:t>
            </a:r>
            <a:r>
              <a:rPr lang="es-GT" dirty="0" smtClean="0"/>
              <a:t>)</a:t>
            </a:r>
            <a:endParaRPr lang="es-GT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979407" y="2581577"/>
            <a:ext cx="9993096" cy="20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Función: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Filtra una matriz según un criterio específico.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Sintaxis: 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FILTER(matriz, incluir, [</a:t>
            </a:r>
            <a:r>
              <a:rPr kumimoji="0" lang="es-GT" altLang="es-GT" sz="1800" b="1" i="0" u="none" strike="noStrike" cap="none" normalizeH="0" baseline="0" dirty="0" err="1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si_vacio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])</a:t>
            </a: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endParaRPr kumimoji="0" lang="es-GT" altLang="es-GT" sz="4000" b="1" i="0" u="none" strike="noStrike" cap="none" normalizeH="0" baseline="0" dirty="0" smtClean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Ejemplo: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200" b="0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=</a:t>
            </a:r>
            <a:r>
              <a:rPr kumimoji="0" lang="es-GT" altLang="es-GT" sz="1200" b="1" i="0" u="none" strike="noStrike" cap="none" normalizeH="0" baseline="0" dirty="0" smtClean="0">
                <a:ln>
                  <a:noFill/>
                </a:ln>
                <a:effectLst/>
                <a:latin typeface="Arial Unicode MS" panose="020B0604020202020204" pitchFamily="34" charset="-128"/>
              </a:rPr>
              <a:t>FILTER(A1:A10, B1:B10&gt;18, "No hay mayores de 18")</a:t>
            </a:r>
            <a:r>
              <a:rPr kumimoji="0" lang="es-GT" altLang="es-GT" sz="1200" b="1" i="0" u="none" strike="noStrike" cap="none" normalizeH="0" baseline="0" dirty="0" smtClean="0">
                <a:ln>
                  <a:noFill/>
                </a:ln>
                <a:effectLst/>
              </a:rPr>
              <a:t> filtrará los nombres en A1:A10,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s-GT" altLang="es-GT" sz="1400" b="1" i="0" u="none" strike="noStrike" cap="none" normalizeH="0" baseline="0" dirty="0" smtClean="0">
                <a:ln>
                  <a:noFill/>
                </a:ln>
                <a:effectLst/>
              </a:rPr>
              <a:t>mostrando solo aquellos con edades mayores a 18 en B1:B10, y mostrando "No hay </a:t>
            </a:r>
            <a:r>
              <a:rPr kumimoji="0" lang="es-GT" altLang="es-GT" sz="1400" b="0" i="0" u="none" strike="noStrike" cap="none" normalizeH="0" baseline="0" dirty="0" smtClean="0">
                <a:ln>
                  <a:noFill/>
                </a:ln>
                <a:effectLst/>
              </a:rPr>
              <a:t>mayores de 18" si no hay coincidencias.</a:t>
            </a:r>
            <a:r>
              <a:rPr kumimoji="0" lang="es-GT" altLang="es-GT" sz="3200" b="0" i="0" u="none" strike="noStrike" cap="none" normalizeH="0" baseline="0" dirty="0" smtClean="0">
                <a:ln>
                  <a:noFill/>
                </a:ln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2771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31863" y="1664746"/>
            <a:ext cx="9601200" cy="1485900"/>
          </a:xfrm>
        </p:spPr>
        <p:txBody>
          <a:bodyPr/>
          <a:lstStyle/>
          <a:p>
            <a:r>
              <a:rPr lang="es-GT" dirty="0" smtClean="0">
                <a:latin typeface="Arial Black" panose="020B0A04020102020204" pitchFamily="34" charset="0"/>
              </a:rPr>
              <a:t>XLOOKUP(BUSCAR</a:t>
            </a:r>
            <a:r>
              <a:rPr lang="es-GT" dirty="0" smtClean="0"/>
              <a:t> </a:t>
            </a:r>
            <a:r>
              <a:rPr lang="es-GT" dirty="0" smtClean="0">
                <a:latin typeface="Arial Black" panose="020B0A04020102020204" pitchFamily="34" charset="0"/>
              </a:rPr>
              <a:t>X</a:t>
            </a:r>
            <a:r>
              <a:rPr lang="es-GT" dirty="0" smtClean="0"/>
              <a:t>)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17059" y="2608729"/>
            <a:ext cx="9601200" cy="3581400"/>
          </a:xfrm>
        </p:spPr>
        <p:txBody>
          <a:bodyPr/>
          <a:lstStyle/>
          <a:p>
            <a:r>
              <a:rPr lang="es-ES" b="1" dirty="0"/>
              <a:t>Función:</a:t>
            </a:r>
            <a:r>
              <a:rPr lang="es-ES" dirty="0"/>
              <a:t> </a:t>
            </a:r>
            <a:r>
              <a:rPr lang="es-ES" dirty="0" smtClean="0"/>
              <a:t>Busca </a:t>
            </a:r>
            <a:r>
              <a:rPr lang="es-ES" dirty="0"/>
              <a:t>un valor en un rango y devuelve un valor correspondiente de otro rango</a:t>
            </a:r>
            <a:r>
              <a:rPr lang="es-ES" dirty="0" smtClean="0"/>
              <a:t>.</a:t>
            </a:r>
          </a:p>
          <a:p>
            <a:r>
              <a:rPr lang="es-ES" b="1" dirty="0" smtClean="0"/>
              <a:t>Ejemplo</a:t>
            </a:r>
            <a:r>
              <a:rPr lang="es-ES" dirty="0" smtClean="0"/>
              <a:t>: Devolverá el valor correspondiente en el rango seleccionado</a:t>
            </a:r>
            <a:endParaRPr lang="es-ES" dirty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19584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37821" y="1428078"/>
            <a:ext cx="9601200" cy="1485900"/>
          </a:xfrm>
        </p:spPr>
        <p:txBody>
          <a:bodyPr/>
          <a:lstStyle/>
          <a:p>
            <a:r>
              <a:rPr lang="es-GT" dirty="0" smtClean="0">
                <a:latin typeface="Arial Black" panose="020B0A04020102020204" pitchFamily="34" charset="0"/>
              </a:rPr>
              <a:t>XMATCH(COINCIDIR X)</a:t>
            </a:r>
            <a:endParaRPr lang="es-GT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41524" y="2458123"/>
            <a:ext cx="10897497" cy="3581400"/>
          </a:xfrm>
        </p:spPr>
        <p:txBody>
          <a:bodyPr/>
          <a:lstStyle/>
          <a:p>
            <a:r>
              <a:rPr lang="es-ES" b="1" dirty="0"/>
              <a:t>Función:</a:t>
            </a:r>
            <a:r>
              <a:rPr lang="es-ES" dirty="0"/>
              <a:t> Devuelve la posición relativa de un elemento en una matriz</a:t>
            </a:r>
            <a:r>
              <a:rPr lang="es-ES" dirty="0" smtClean="0"/>
              <a:t>.</a:t>
            </a:r>
          </a:p>
          <a:p>
            <a:r>
              <a:rPr lang="es-ES" altLang="es-GT" b="1" dirty="0" smtClean="0"/>
              <a:t>Ejemplo</a:t>
            </a:r>
            <a:r>
              <a:rPr lang="es-GT" altLang="es-GT" dirty="0" smtClean="0">
                <a:latin typeface="Arial Unicode MS" panose="020B0604020202020204" pitchFamily="34" charset="-128"/>
              </a:rPr>
              <a:t>=XMATCH</a:t>
            </a:r>
            <a:r>
              <a:rPr lang="es-GT" altLang="es-GT" dirty="0">
                <a:latin typeface="Arial Unicode MS" panose="020B0604020202020204" pitchFamily="34" charset="-128"/>
              </a:rPr>
              <a:t>("Manzana", A1:A5)</a:t>
            </a:r>
            <a:r>
              <a:rPr lang="es-GT" altLang="es-GT" dirty="0"/>
              <a:t> devolverá la posición de "Manzana" en el rango A1:A5.</a:t>
            </a:r>
            <a:r>
              <a:rPr lang="es-GT" altLang="es-GT" sz="4400" dirty="0">
                <a:latin typeface="Arial" panose="020B0604020202020204" pitchFamily="34" charset="0"/>
              </a:rPr>
              <a:t>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s-GT" altLang="es-GT" sz="4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s-ES" dirty="0">
              <a:solidFill>
                <a:schemeClr val="tx1"/>
              </a:solidFill>
              <a:latin typeface="Arial Unicode MS" panose="020B0604020202020204" pitchFamily="34" charset="-128"/>
            </a:endParaRPr>
          </a:p>
          <a:p>
            <a:endParaRPr lang="es-GT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-323165"/>
            <a:ext cx="29527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GT" altLang="es-G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1809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30707" y="1761565"/>
            <a:ext cx="9601200" cy="1485900"/>
          </a:xfrm>
        </p:spPr>
        <p:txBody>
          <a:bodyPr/>
          <a:lstStyle/>
          <a:p>
            <a:r>
              <a:rPr lang="es-GT" dirty="0" smtClean="0">
                <a:latin typeface="Arial Black" panose="020B0A04020102020204" pitchFamily="34" charset="0"/>
              </a:rPr>
              <a:t>UNIQUE(UNICO)</a:t>
            </a:r>
            <a:endParaRPr lang="es-GT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99939" y="2608729"/>
            <a:ext cx="9601200" cy="3581400"/>
          </a:xfrm>
        </p:spPr>
        <p:txBody>
          <a:bodyPr/>
          <a:lstStyle/>
          <a:p>
            <a:r>
              <a:rPr lang="es-GT" b="1" dirty="0"/>
              <a:t>Función:</a:t>
            </a:r>
            <a:r>
              <a:rPr lang="es-GT" dirty="0"/>
              <a:t> Extrae valores únicos de una matriz o rango</a:t>
            </a:r>
            <a:r>
              <a:rPr lang="es-GT" dirty="0" smtClean="0"/>
              <a:t>.</a:t>
            </a:r>
          </a:p>
          <a:p>
            <a:r>
              <a:rPr lang="es-GT" altLang="es-GT" b="1" dirty="0" smtClean="0">
                <a:latin typeface="Arial" panose="020B0604020202020204" pitchFamily="34" charset="0"/>
              </a:rPr>
              <a:t>Ejemplo</a:t>
            </a:r>
            <a:r>
              <a:rPr lang="es-GT" altLang="es-GT" sz="2400" b="1" dirty="0">
                <a:latin typeface="Arial" panose="020B0604020202020204" pitchFamily="34" charset="0"/>
              </a:rPr>
              <a:t>:</a:t>
            </a:r>
            <a:r>
              <a:rPr lang="es-GT" altLang="es-GT" sz="4400" dirty="0">
                <a:latin typeface="Arial" panose="020B0604020202020204" pitchFamily="34" charset="0"/>
              </a:rPr>
              <a:t> </a:t>
            </a:r>
            <a:r>
              <a:rPr lang="es-GT" altLang="es-GT" dirty="0">
                <a:latin typeface="Arial Unicode MS" panose="020B0604020202020204" pitchFamily="34" charset="-128"/>
              </a:rPr>
              <a:t>=UNIQUE(A1:A10)</a:t>
            </a:r>
            <a:r>
              <a:rPr lang="es-GT" altLang="es-GT" dirty="0"/>
              <a:t> devolverá una lista de valores únicos del rango A1:A10.</a:t>
            </a:r>
            <a:r>
              <a:rPr lang="es-GT" altLang="es-GT" sz="4400" dirty="0">
                <a:latin typeface="Arial" panose="020B0604020202020204" pitchFamily="34" charset="0"/>
              </a:rPr>
              <a:t> 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es-GT" altLang="es-GT" sz="4400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endParaRPr lang="es-GT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GT" altLang="es-GT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Ejemplo: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s-GT" altLang="es-G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 panose="020B0604020202020204" pitchFamily="34" charset="-128"/>
              </a:rPr>
              <a:t>=UNIQUE(A1:A10)</a:t>
            </a:r>
            <a:r>
              <a:rPr kumimoji="0" lang="es-GT" altLang="es-GT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devolverá una lista de valores únicos del rango A1:A10.</a:t>
            </a:r>
            <a:r>
              <a:rPr kumimoji="0" lang="es-GT" altLang="es-GT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GT" altLang="es-G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534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96758" y="1449593"/>
            <a:ext cx="9601200" cy="1485900"/>
          </a:xfrm>
        </p:spPr>
        <p:txBody>
          <a:bodyPr/>
          <a:lstStyle/>
          <a:p>
            <a:r>
              <a:rPr lang="es-GT" dirty="0" smtClean="0">
                <a:latin typeface="Arial Black" panose="020B0A04020102020204" pitchFamily="34" charset="0"/>
              </a:rPr>
              <a:t>SEQUENCE(SECUENCIA)</a:t>
            </a:r>
            <a:endParaRPr lang="es-GT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52513" y="2372061"/>
            <a:ext cx="9601200" cy="3581400"/>
          </a:xfrm>
        </p:spPr>
        <p:txBody>
          <a:bodyPr/>
          <a:lstStyle/>
          <a:p>
            <a:r>
              <a:rPr lang="es-ES" b="1" dirty="0"/>
              <a:t>Función:</a:t>
            </a:r>
            <a:r>
              <a:rPr lang="es-ES" dirty="0"/>
              <a:t> Genera una secuencia de números en un rango de filas y/o columnas. </a:t>
            </a:r>
          </a:p>
          <a:p>
            <a:r>
              <a:rPr lang="es-ES" b="1" dirty="0" smtClean="0"/>
              <a:t>Ejemplo</a:t>
            </a:r>
            <a:r>
              <a:rPr lang="es-ES" dirty="0" smtClean="0"/>
              <a:t>: SEQUENCE(5)CREA UNA SECUENCIA DE 5 MINUTOS,COMENZANDO DESDE 1.SEQUENCE(3,2)Crea una matriz de tres filas y dos columnas con números secuenciales 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60733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6527" y="1159136"/>
            <a:ext cx="10026127" cy="1485900"/>
          </a:xfrm>
        </p:spPr>
        <p:txBody>
          <a:bodyPr/>
          <a:lstStyle/>
          <a:p>
            <a:r>
              <a:rPr lang="es-GT" dirty="0" smtClean="0">
                <a:latin typeface="Arial Black" panose="020B0A04020102020204" pitchFamily="34" charset="0"/>
              </a:rPr>
              <a:t>RANDARRAY</a:t>
            </a:r>
            <a:br>
              <a:rPr lang="es-GT" dirty="0" smtClean="0">
                <a:latin typeface="Arial Black" panose="020B0A04020102020204" pitchFamily="34" charset="0"/>
              </a:rPr>
            </a:br>
            <a:r>
              <a:rPr lang="es-GT" dirty="0" smtClean="0">
                <a:latin typeface="Arial Black" panose="020B0A04020102020204" pitchFamily="34" charset="0"/>
              </a:rPr>
              <a:t>(MATRIZ. ALEATORIA)</a:t>
            </a:r>
            <a:endParaRPr lang="es-GT" dirty="0"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796527" y="3017520"/>
            <a:ext cx="9601200" cy="3581400"/>
          </a:xfrm>
        </p:spPr>
        <p:txBody>
          <a:bodyPr/>
          <a:lstStyle/>
          <a:p>
            <a:r>
              <a:rPr lang="es-ES" b="1" dirty="0" smtClean="0"/>
              <a:t>Función</a:t>
            </a:r>
            <a:r>
              <a:rPr lang="es-ES" dirty="0" smtClean="0"/>
              <a:t>: Genera una matriz de números aleatorios.</a:t>
            </a:r>
          </a:p>
          <a:p>
            <a:r>
              <a:rPr lang="es-ES" b="1" dirty="0" smtClean="0"/>
              <a:t>Ejemplo</a:t>
            </a:r>
            <a:r>
              <a:rPr lang="es-ES" dirty="0" smtClean="0"/>
              <a:t>: </a:t>
            </a:r>
            <a:r>
              <a:rPr lang="es-GT" dirty="0" smtClean="0"/>
              <a:t>RANDARRAY(3,2)crea una matriz de 3 filas y dos columnas con números aleatorios entre 0 y 1.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207400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37</TotalTime>
  <Words>350</Words>
  <Application>Microsoft Office PowerPoint</Application>
  <PresentationFormat>Panorámica</PresentationFormat>
  <Paragraphs>36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6" baseType="lpstr">
      <vt:lpstr>Arial Unicode MS</vt:lpstr>
      <vt:lpstr>Arial</vt:lpstr>
      <vt:lpstr>Arial Black</vt:lpstr>
      <vt:lpstr>Cambria</vt:lpstr>
      <vt:lpstr>Franklin Gothic Book</vt:lpstr>
      <vt:lpstr>Impact</vt:lpstr>
      <vt:lpstr>Crop</vt:lpstr>
      <vt:lpstr>WENDY MUÑOZ</vt:lpstr>
      <vt:lpstr>SORT(ORDENAR)</vt:lpstr>
      <vt:lpstr>SORTBY(ORDENAR POR)</vt:lpstr>
      <vt:lpstr>FILTER(FILTRAR)</vt:lpstr>
      <vt:lpstr>XLOOKUP(BUSCAR X)</vt:lpstr>
      <vt:lpstr>XMATCH(COINCIDIR X)</vt:lpstr>
      <vt:lpstr>UNIQUE(UNICO)</vt:lpstr>
      <vt:lpstr>SEQUENCE(SECUENCIA)</vt:lpstr>
      <vt:lpstr>RANDARRAY (MATRIZ. ALEATORIA)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WENDY MUÑOZ</dc:title>
  <dc:creator>GNet</dc:creator>
  <cp:lastModifiedBy>GNet</cp:lastModifiedBy>
  <cp:revision>6</cp:revision>
  <dcterms:created xsi:type="dcterms:W3CDTF">2025-08-16T19:37:09Z</dcterms:created>
  <dcterms:modified xsi:type="dcterms:W3CDTF">2025-08-23T21:07:39Z</dcterms:modified>
</cp:coreProperties>
</file>