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60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169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359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258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7649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800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272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951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386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s-G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726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420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8B66018-672D-47F2-A6E4-A7DEA67309D3}" type="datetimeFigureOut">
              <a:rPr lang="es-GT" smtClean="0"/>
              <a:t>16/08/2025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DD61DB6-E002-4408-BA73-86981C165B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553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Barbara</a:t>
            </a:r>
            <a:r>
              <a:rPr lang="es-ES" dirty="0" smtClean="0"/>
              <a:t> </a:t>
            </a:r>
            <a:r>
              <a:rPr lang="es-ES" dirty="0" err="1" smtClean="0"/>
              <a:t>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ID:A1689</a:t>
            </a:r>
          </a:p>
          <a:p>
            <a:r>
              <a:rPr lang="es-ES" dirty="0" err="1" smtClean="0"/>
              <a:t>Grado:tercero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2086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675" y="405925"/>
            <a:ext cx="10058400" cy="1371600"/>
          </a:xfrm>
        </p:spPr>
        <p:txBody>
          <a:bodyPr/>
          <a:lstStyle/>
          <a:p>
            <a:r>
              <a:rPr lang="es-ES" dirty="0" smtClean="0"/>
              <a:t>SORT= Ordenar</a:t>
            </a: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39675" y="2696367"/>
            <a:ext cx="108957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Ordena un rango o matriz de datos.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Ejemplo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lang="es-GT" altLang="es-GT" dirty="0">
                <a:latin typeface="Arial Unicode MS" panose="020B0604020202020204" pitchFamily="34" charset="-128"/>
              </a:rPr>
              <a:t> </a:t>
            </a:r>
            <a:r>
              <a:rPr lang="es-GT" altLang="es-GT" sz="1200" dirty="0">
                <a:latin typeface="Arial Unicode MS" panose="020B0604020202020204" pitchFamily="34" charset="-128"/>
              </a:rPr>
              <a:t>SORT(A2:B5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dirty="0" smtClean="0"/>
              <a:t>podría </a:t>
            </a:r>
            <a:r>
              <a:rPr lang="es-ES" dirty="0"/>
              <a:t>ordenar los datos de las celdas A2 a B5, devolviendo una nueva matriz con los datos ordenados.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2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SORTBY=</a:t>
            </a:r>
            <a:r>
              <a:rPr lang="es-ES" dirty="0" err="1" smtClean="0"/>
              <a:t>Ordenarpor</a:t>
            </a:r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28311" y="2451430"/>
            <a:ext cx="954024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Ordena un rango o matriz basándose en los valores de otra columna o rango correspondiente.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s-GT" altLang="es-GT" dirty="0" smtClean="0">
                <a:latin typeface="Arial Unicode MS" panose="020B0604020202020204" pitchFamily="34" charset="-128"/>
              </a:rPr>
              <a:t>)</a:t>
            </a:r>
            <a:r>
              <a:rPr lang="es-GT" altLang="es-GT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s-GT" altLang="es-GT" sz="1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Ejemplo</a:t>
            </a:r>
            <a:r>
              <a:rPr lang="es-GT" altLang="es-GT" sz="1200" dirty="0" err="1">
                <a:latin typeface="Arial" panose="020B0604020202020204" pitchFamily="34" charset="0"/>
              </a:rPr>
              <a:t>:</a:t>
            </a:r>
            <a:r>
              <a:rPr lang="es-GT" altLang="es-GT" sz="1200" dirty="0" err="1">
                <a:latin typeface="Arial Unicode MS" panose="020B0604020202020204" pitchFamily="34" charset="-128"/>
              </a:rPr>
              <a:t>SORTBY</a:t>
            </a:r>
            <a:r>
              <a:rPr lang="es-GT" altLang="es-GT" sz="1200" dirty="0">
                <a:latin typeface="Arial Unicode MS" panose="020B0604020202020204" pitchFamily="34" charset="-128"/>
              </a:rPr>
              <a:t>(B2:B5, C2:C5</a:t>
            </a:r>
            <a:r>
              <a:rPr lang="es-GT" altLang="es-GT" sz="1200" dirty="0" smtClean="0"/>
              <a:t> </a:t>
            </a:r>
            <a:endParaRPr lang="es-GT" altLang="es-GT" sz="1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dirty="0"/>
              <a:t>ordenaría la columna B (nombres) según los valores de la columna C (edad), devolviendo la lista de nombres ya ordenados por edad.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84666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4800" y="120134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57200" y="272534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238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Filter</a:t>
            </a:r>
            <a:r>
              <a:rPr lang="es-ES" dirty="0" smtClean="0"/>
              <a:t>=Filtrar</a:t>
            </a: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50433" y="2891581"/>
            <a:ext cx="987372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Funcion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Filtra un rango de datos según los criterios que especifiques.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Ejemplo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s-GT" altLang="es-GT" dirty="0">
                <a:latin typeface="Arial Unicode MS" panose="020B0604020202020204" pitchFamily="34" charset="-128"/>
              </a:rPr>
              <a:t>=FILTER(A2:C5, B2:B5="Ventas")</a:t>
            </a:r>
            <a:r>
              <a:rPr lang="es-GT" altLang="es-GT" dirty="0"/>
              <a:t> mostraría solo las filas del rango A2:C5 donde el valor en la columna B sea "Ventas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43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Unique</a:t>
            </a:r>
            <a:r>
              <a:rPr lang="es-ES" dirty="0" smtClean="0"/>
              <a:t>=</a:t>
            </a:r>
            <a:r>
              <a:rPr lang="es-ES" dirty="0" err="1" smtClean="0"/>
              <a:t>unico</a:t>
            </a: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48266" y="2708404"/>
            <a:ext cx="10576934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Funcion</a:t>
            </a:r>
            <a:r>
              <a:rPr kumimoji="0" lang="es-GT" altLang="es-GT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:Devuelve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una lista de valores únicos de un rango.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encuentran</a:t>
            </a:r>
            <a:r>
              <a:rPr lang="es-GT" altLang="es-GT" sz="1600" dirty="0" smtClean="0">
                <a:latin typeface="Arial Unicode MS" panose="020B0604020202020204" pitchFamily="34" charset="-128"/>
              </a:rPr>
              <a:t>=ÚNICO(A2:A10</a:t>
            </a:r>
            <a:r>
              <a:rPr lang="es-GT" altLang="es-GT" sz="1600" dirty="0">
                <a:latin typeface="Arial Unicode MS" panose="020B0604020202020204" pitchFamily="34" charset="-128"/>
              </a:rPr>
              <a:t>)</a:t>
            </a:r>
            <a:r>
              <a:rPr lang="es-GT" altLang="es-GT" sz="1600" dirty="0"/>
              <a:t> devuelve todos los valores diferentes que se </a:t>
            </a:r>
            <a:r>
              <a:rPr kumimoji="0" lang="es-GT" altLang="es-G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en el rango A2:A10.</a:t>
            </a:r>
            <a:endParaRPr kumimoji="0" lang="es-GT" altLang="es-G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9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Sequence</a:t>
            </a:r>
            <a:r>
              <a:rPr lang="es-ES" dirty="0" smtClean="0"/>
              <a:t>=Secuencia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dirty="0" err="1" smtClean="0">
                <a:solidFill>
                  <a:srgbClr val="FF0000"/>
                </a:solidFill>
              </a:rPr>
              <a:t>Funcion</a:t>
            </a:r>
            <a:r>
              <a:rPr lang="es-ES" dirty="0" smtClean="0"/>
              <a:t>:</a:t>
            </a:r>
            <a:r>
              <a:rPr lang="es-GT" altLang="es-GT" dirty="0">
                <a:latin typeface="Arial" panose="020B0604020202020204" pitchFamily="34" charset="0"/>
              </a:rPr>
              <a:t>Genera una lista de números secuenciales en una matriz</a:t>
            </a:r>
            <a:r>
              <a:rPr lang="es-GT" altLang="es-GT" dirty="0" smtClean="0">
                <a:latin typeface="Arial" panose="020B0604020202020204" pitchFamily="34" charset="0"/>
              </a:rPr>
              <a:t>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s-GT" altLang="es-GT" dirty="0">
              <a:latin typeface="Arial" panose="020B0604020202020204" pitchFamily="34" charset="0"/>
            </a:endParaRPr>
          </a:p>
          <a:p>
            <a:pPr marL="548640" lvl="2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s-GT" altLang="es-GT" sz="1800" b="1" dirty="0">
                <a:solidFill>
                  <a:srgbClr val="FF0000"/>
                </a:solidFill>
                <a:latin typeface="Arial" panose="020B0604020202020204" pitchFamily="34" charset="0"/>
              </a:rPr>
              <a:t>Ejemplo</a:t>
            </a:r>
            <a:r>
              <a:rPr lang="es-GT" altLang="es-GT" sz="1800" b="1" dirty="0">
                <a:latin typeface="Arial" panose="020B0604020202020204" pitchFamily="34" charset="0"/>
              </a:rPr>
              <a:t>:</a:t>
            </a:r>
            <a:r>
              <a:rPr lang="es-GT" altLang="es-GT" sz="1800" dirty="0">
                <a:latin typeface="Arial" panose="020B0604020202020204" pitchFamily="34" charset="0"/>
              </a:rPr>
              <a:t> </a:t>
            </a:r>
            <a:r>
              <a:rPr lang="es-GT" altLang="es-GT" sz="1800" dirty="0">
                <a:latin typeface="Arial Unicode MS" panose="020B0604020202020204" pitchFamily="34" charset="-128"/>
              </a:rPr>
              <a:t>=SECUENCIA(5)</a:t>
            </a:r>
            <a:r>
              <a:rPr lang="es-GT" altLang="es-GT" sz="1800" dirty="0"/>
              <a:t> genera una lista de 5 números: 1, 2, 3, 4, 5.</a:t>
            </a:r>
            <a:endParaRPr lang="es-GT" altLang="es-GT" sz="1800" dirty="0">
              <a:latin typeface="Arial" panose="020B0604020202020204" pitchFamily="34" charset="0"/>
            </a:endParaRP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5945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Randarray</a:t>
            </a:r>
            <a:r>
              <a:rPr lang="es-ES" dirty="0" smtClean="0"/>
              <a:t>=</a:t>
            </a:r>
            <a:r>
              <a:rPr lang="es-GT" sz="3200" dirty="0"/>
              <a:t>Matriz aleatoria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06649" y="2928333"/>
            <a:ext cx="98555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Genera una matriz de números aleatorios.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Ejemplo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=RANDARRAY(3, 2)</a:t>
            </a:r>
            <a:r>
              <a:rPr kumimoji="0" lang="es-GT" altLang="es-G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creará una matriz de 3 filas y 2 columnas con números aleatorios.</a:t>
            </a:r>
            <a:r>
              <a:rPr kumimoji="0" lang="es-GT" altLang="es-G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353795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sz="3200" dirty="0"/>
              <a:t>XLOOKUP </a:t>
            </a:r>
            <a:r>
              <a:rPr lang="es-GT" sz="3200" dirty="0" smtClean="0"/>
              <a:t>=(</a:t>
            </a:r>
            <a:r>
              <a:rPr lang="es-GT" sz="3200" dirty="0"/>
              <a:t>Búsqueda X)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66800" y="3745914"/>
            <a:ext cx="106282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Busca un valor en un rango y devuelve el valor correspondiente en otra columna.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Ejemplo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=XLOOKUP("Manzana", A1:A5, B1:B5)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buscará "Manzana" en A1:A5 y devolverá el valor asociado en B1:B5.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404076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GT" sz="3600" dirty="0" smtClean="0"/>
              <a:t>XMATCH= </a:t>
            </a:r>
            <a:r>
              <a:rPr lang="es-GT" sz="3600" dirty="0"/>
              <a:t>(Coincidencia X)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66800" y="3111212"/>
            <a:ext cx="92063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Devuelve la posición relativa de un elemento en un rango.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Ejemplo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=XMATCH("Manzana", A1:A5)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devolverá la posición de "Manzana" dentro del rango A1:A5.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273479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38</TotalTime>
  <Words>314</Words>
  <Application>Microsoft Office PowerPoint</Application>
  <PresentationFormat>Panorámica</PresentationFormat>
  <Paragraphs>32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Century Gothic</vt:lpstr>
      <vt:lpstr>Garamond</vt:lpstr>
      <vt:lpstr>Savon</vt:lpstr>
      <vt:lpstr>Barbara Hernandez</vt:lpstr>
      <vt:lpstr>SORT= Ordenar</vt:lpstr>
      <vt:lpstr>SORTBY=Ordenarpor </vt:lpstr>
      <vt:lpstr>Filter=Filtrar</vt:lpstr>
      <vt:lpstr>Unique=unico</vt:lpstr>
      <vt:lpstr>Sequence=Secuencia</vt:lpstr>
      <vt:lpstr>Randarray=Matriz aleatoria</vt:lpstr>
      <vt:lpstr>XLOOKUP =(Búsqueda X)</vt:lpstr>
      <vt:lpstr>XMATCH= (Coincidencia X)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Barbara Hernandez</dc:title>
  <dc:creator>GNet</dc:creator>
  <cp:lastModifiedBy>GNet</cp:lastModifiedBy>
  <cp:revision>4</cp:revision>
  <dcterms:created xsi:type="dcterms:W3CDTF">2025-08-16T19:37:52Z</dcterms:created>
  <dcterms:modified xsi:type="dcterms:W3CDTF">2025-08-16T20:16:52Z</dcterms:modified>
</cp:coreProperties>
</file>