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s-G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15" autoAdjust="0"/>
    <p:restoredTop sz="94660"/>
  </p:normalViewPr>
  <p:slideViewPr>
    <p:cSldViewPr snapToGrid="0">
      <p:cViewPr varScale="1">
        <p:scale>
          <a:sx n="89" d="100"/>
          <a:sy n="89" d="100"/>
        </p:scale>
        <p:origin x="12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GNet\Desktop\Barbara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pivotSource>
    <c:name>[Barbara.xlsx]Hoja2!Tabla dinámica1</c:name>
    <c:fmtId val="60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GT"/>
              <a:t>Total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4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5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</c:pivotFmts>
    <c:plotArea>
      <c:layout>
        <c:manualLayout>
          <c:layoutTarget val="inner"/>
          <c:xMode val="edge"/>
          <c:yMode val="edge"/>
          <c:x val="0.21427790182943551"/>
          <c:y val="6.1678353236413089E-2"/>
          <c:w val="0.69482806440239742"/>
          <c:h val="0.406558138200545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Hoja2!$B$3</c:f>
              <c:strCache>
                <c:ptCount val="1"/>
                <c:pt idx="0">
                  <c:v>Total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Hoja2!$A$4:$A$27</c:f>
              <c:strCache>
                <c:ptCount val="23"/>
                <c:pt idx="0">
                  <c:v>1) MAÍZ BLANCO O NO BLANCO</c:v>
                </c:pt>
                <c:pt idx="1">
                  <c:v>10) CHILES JALAPEÑOS, </c:v>
                </c:pt>
                <c:pt idx="2">
                  <c:v>11) CAFÉ SOLUBLE</c:v>
                </c:pt>
                <c:pt idx="3">
                  <c:v>12) SAL DE MESA</c:v>
                </c:pt>
                <c:pt idx="4">
                  <c:v>13) AVENA</c:v>
                </c:pt>
                <c:pt idx="5">
                  <c:v>14) PASTA PARA SOPA</c:v>
                </c:pt>
                <c:pt idx="6">
                  <c:v>15) HARINA DE TRIGO</c:v>
                </c:pt>
                <c:pt idx="7">
                  <c:v>16) CHOCOLATE EN POLVO</c:v>
                </c:pt>
                <c:pt idx="8">
                  <c:v>17) GALLETAS MARÍAS, DE ANIMALITOS O SALADAS</c:v>
                </c:pt>
                <c:pt idx="9">
                  <c:v>18) LENTEJAS</c:v>
                </c:pt>
                <c:pt idx="10">
                  <c:v>19) JABÓN DE LAVANDERÍA</c:v>
                </c:pt>
                <c:pt idx="11">
                  <c:v>2) FRIJOL ENVASADO O A GRANEL</c:v>
                </c:pt>
                <c:pt idx="12">
                  <c:v>20) JABÓN DE TOCADOR</c:v>
                </c:pt>
                <c:pt idx="13">
                  <c:v>21) PAPEL HIGIÉNICO</c:v>
                </c:pt>
                <c:pt idx="14">
                  <c:v>22) DETERGENTE EN POLVO</c:v>
                </c:pt>
                <c:pt idx="15">
                  <c:v>23) CREMA DENTAL</c:v>
                </c:pt>
                <c:pt idx="16">
                  <c:v>3) ARROZ ENVASADO O A GRANEL</c:v>
                </c:pt>
                <c:pt idx="17">
                  <c:v>4) AZÚCAR ESTANDAR</c:v>
                </c:pt>
                <c:pt idx="18">
                  <c:v>5) HARINA DE MAÍZ</c:v>
                </c:pt>
                <c:pt idx="19">
                  <c:v>6) ACEITE VEGETAL COMESTIBLE</c:v>
                </c:pt>
                <c:pt idx="20">
                  <c:v>7) ATÚN</c:v>
                </c:pt>
                <c:pt idx="21">
                  <c:v>8) SARDINA</c:v>
                </c:pt>
                <c:pt idx="22">
                  <c:v>9) LECHE EN POLVO</c:v>
                </c:pt>
              </c:strCache>
            </c:strRef>
          </c:cat>
          <c:val>
            <c:numRef>
              <c:f>Hoja2!$B$4:$B$27</c:f>
              <c:numCache>
                <c:formatCode>General</c:formatCode>
                <c:ptCount val="23"/>
                <c:pt idx="0">
                  <c:v>5400</c:v>
                </c:pt>
                <c:pt idx="1">
                  <c:v>30600</c:v>
                </c:pt>
                <c:pt idx="2">
                  <c:v>12240</c:v>
                </c:pt>
                <c:pt idx="3">
                  <c:v>79180.2</c:v>
                </c:pt>
                <c:pt idx="4">
                  <c:v>27000</c:v>
                </c:pt>
                <c:pt idx="5">
                  <c:v>101304</c:v>
                </c:pt>
                <c:pt idx="6">
                  <c:v>158400</c:v>
                </c:pt>
                <c:pt idx="7">
                  <c:v>73260</c:v>
                </c:pt>
                <c:pt idx="8">
                  <c:v>85800</c:v>
                </c:pt>
                <c:pt idx="9">
                  <c:v>77400</c:v>
                </c:pt>
                <c:pt idx="10">
                  <c:v>35100</c:v>
                </c:pt>
                <c:pt idx="11">
                  <c:v>19200</c:v>
                </c:pt>
                <c:pt idx="12">
                  <c:v>19776</c:v>
                </c:pt>
                <c:pt idx="13">
                  <c:v>19950</c:v>
                </c:pt>
                <c:pt idx="14">
                  <c:v>75600</c:v>
                </c:pt>
                <c:pt idx="15">
                  <c:v>63000</c:v>
                </c:pt>
                <c:pt idx="16">
                  <c:v>21600</c:v>
                </c:pt>
                <c:pt idx="17">
                  <c:v>11340</c:v>
                </c:pt>
                <c:pt idx="18">
                  <c:v>16200</c:v>
                </c:pt>
                <c:pt idx="19">
                  <c:v>102600</c:v>
                </c:pt>
                <c:pt idx="20">
                  <c:v>52500</c:v>
                </c:pt>
                <c:pt idx="21">
                  <c:v>12480</c:v>
                </c:pt>
                <c:pt idx="22">
                  <c:v>23940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445277656"/>
        <c:axId val="445278048"/>
      </c:barChart>
      <c:catAx>
        <c:axId val="445277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45278048"/>
        <c:crosses val="autoZero"/>
        <c:auto val="1"/>
        <c:lblAlgn val="ctr"/>
        <c:lblOffset val="100"/>
        <c:noMultiLvlLbl val="0"/>
      </c:catAx>
      <c:valAx>
        <c:axId val="44527804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s-GT"/>
          </a:p>
        </c:txPr>
        <c:crossAx val="4452776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r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GT"/>
        </a:p>
      </c:txPr>
    </c:legend>
    <c:plotVisOnly val="1"/>
    <c:dispBlanksAs val="zero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GT"/>
    </a:p>
  </c:txPr>
  <c:externalData r:id="rId4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eries val="1"/>
        <c14:dropZonesVisible val="1"/>
      </c14:pivotOptions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s-GT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0636330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agen panorámic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3059859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56288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55269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218784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5456822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lumna de imagen 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65250028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57218837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396296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918700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7672419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245954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609377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2682148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24077871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445778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GT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34877607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F5BCA819-6857-4816-8CF7-8C3351FE133E}" type="datetimeFigureOut">
              <a:rPr lang="es-GT" smtClean="0"/>
              <a:t>26/07/2025</a:t>
            </a:fld>
            <a:endParaRPr lang="es-G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es-GT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691052F6-1F71-463F-A142-052259489DA5}" type="slidenum">
              <a:rPr lang="es-GT" smtClean="0"/>
              <a:t>‹Nº›</a:t>
            </a:fld>
            <a:endParaRPr lang="es-GT"/>
          </a:p>
        </p:txBody>
      </p:sp>
    </p:spTree>
    <p:extLst>
      <p:ext uri="{BB962C8B-B14F-4D97-AF65-F5344CB8AC3E}">
        <p14:creationId xmlns:p14="http://schemas.microsoft.com/office/powerpoint/2010/main" val="16146283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  <p:sldLayoutId id="2147483709" r:id="rId13"/>
    <p:sldLayoutId id="2147483710" r:id="rId14"/>
    <p:sldLayoutId id="2147483711" r:id="rId15"/>
    <p:sldLayoutId id="2147483712" r:id="rId16"/>
    <p:sldLayoutId id="2147483713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s-ES" dirty="0" err="1" smtClean="0"/>
              <a:t>Barbara</a:t>
            </a:r>
            <a:r>
              <a:rPr lang="es-ES" dirty="0" smtClean="0"/>
              <a:t> Nicol </a:t>
            </a:r>
            <a:r>
              <a:rPr lang="es-ES" dirty="0" err="1" smtClean="0"/>
              <a:t>Hernandez</a:t>
            </a:r>
            <a:r>
              <a:rPr lang="es-ES" dirty="0" smtClean="0"/>
              <a:t> </a:t>
            </a:r>
            <a:r>
              <a:rPr lang="es-ES" dirty="0" err="1" smtClean="0"/>
              <a:t>Martinez</a:t>
            </a:r>
            <a:r>
              <a:rPr lang="es-ES" dirty="0" smtClean="0"/>
              <a:t>  </a:t>
            </a:r>
            <a:endParaRPr lang="es-GT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s-ES" dirty="0" smtClean="0"/>
              <a:t>Id:A1689</a:t>
            </a:r>
          </a:p>
          <a:p>
            <a:r>
              <a:rPr lang="es-ES" dirty="0" smtClean="0"/>
              <a:t>“</a:t>
            </a:r>
            <a:r>
              <a:rPr lang="es-ES" dirty="0" err="1" smtClean="0"/>
              <a:t>Graficos</a:t>
            </a:r>
            <a:r>
              <a:rPr lang="es-ES" dirty="0" smtClean="0"/>
              <a:t>”</a:t>
            </a:r>
          </a:p>
          <a:p>
            <a:endParaRPr lang="es-ES" dirty="0" smtClean="0"/>
          </a:p>
          <a:p>
            <a:endParaRPr lang="es-ES" dirty="0" smtClean="0"/>
          </a:p>
          <a:p>
            <a:endParaRPr lang="es-ES" dirty="0" smtClean="0"/>
          </a:p>
          <a:p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3865735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err="1" smtClean="0"/>
              <a:t>Graficos</a:t>
            </a:r>
            <a:endParaRPr lang="es-GT" dirty="0"/>
          </a:p>
        </p:txBody>
      </p:sp>
      <p:graphicFrame>
        <p:nvGraphicFramePr>
          <p:cNvPr id="15" name="Marcador de contenido 1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73542723"/>
              </p:ext>
            </p:extLst>
          </p:nvPr>
        </p:nvGraphicFramePr>
        <p:xfrm>
          <a:off x="942359" y="2442135"/>
          <a:ext cx="3033674" cy="364434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205274"/>
                <a:gridCol w="828400"/>
              </a:tblGrid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Etiquetas de fila</a:t>
                      </a:r>
                      <a:endParaRPr lang="es-GT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Suma de Ganancia</a:t>
                      </a:r>
                      <a:endParaRPr lang="es-GT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ES" sz="800" u="none" strike="noStrike">
                          <a:effectLst/>
                        </a:rPr>
                        <a:t>1) MAÍZ BLANCO O NO BLANCO</a:t>
                      </a:r>
                      <a:endParaRPr lang="es-ES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5400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10) CHILES JALAPEÑOS, 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30600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11) CAFÉ SOLUBLE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12240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12) SAL DE MESA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79180.2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13) AVENA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27000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14) PASTA PARA SOPA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101304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15) HARINA DE TRIGO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158400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16) CHOCOLATE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73260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17) GALLETAS MARÍAS, DE ANIMALITOS O SALADAS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85800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18) LENTEJAS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77400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19) JABÓN DE LAVANDERÍA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35100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u="none" strike="noStrike">
                          <a:effectLst/>
                        </a:rPr>
                        <a:t>2) FRIJOL ENVASADO O A GRANEL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19200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20) JABÓN DE TOCADOR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19776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21) PAPEL HIGIÉNICO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19950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22) DETERGENTE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75600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23) CREMA DENTAL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63000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pt-BR" sz="800" u="none" strike="noStrike">
                          <a:effectLst/>
                        </a:rPr>
                        <a:t>3) ARROZ ENVASADO O A GRANEL</a:t>
                      </a:r>
                      <a:endParaRPr lang="pt-BR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21600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4) AZÚCAR ESTANDAR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11340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5) HARINA DE MAÍZ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16200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6) ACEITE VEGETAL COMESTIBLE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102600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7) ATÚN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52500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8) SARDINA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12480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9) LECHE EN POLVO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>
                          <a:effectLst/>
                        </a:rPr>
                        <a:t>23940</a:t>
                      </a:r>
                      <a:endParaRPr lang="es-GT" sz="8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  <a:tr h="136652">
                <a:tc>
                  <a:txBody>
                    <a:bodyPr/>
                    <a:lstStyle/>
                    <a:p>
                      <a:pPr algn="l" fontAlgn="b"/>
                      <a:r>
                        <a:rPr lang="es-GT" sz="800" u="none" strike="noStrike">
                          <a:effectLst/>
                        </a:rPr>
                        <a:t>Total general</a:t>
                      </a:r>
                      <a:endParaRPr lang="es-GT" sz="800" b="1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GT" sz="800" u="none" strike="noStrike" dirty="0">
                          <a:effectLst/>
                        </a:rPr>
                        <a:t>1123870.2</a:t>
                      </a:r>
                      <a:endParaRPr lang="es-GT" sz="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6833" marR="6833" marT="6833" marB="0" anchor="b"/>
                </a:tc>
              </a:tr>
            </a:tbl>
          </a:graphicData>
        </a:graphic>
      </p:graphicFrame>
      <p:graphicFrame>
        <p:nvGraphicFramePr>
          <p:cNvPr id="16" name="Grá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7813150"/>
              </p:ext>
            </p:extLst>
          </p:nvPr>
        </p:nvGraphicFramePr>
        <p:xfrm>
          <a:off x="3836277" y="2305497"/>
          <a:ext cx="6391276" cy="491490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292684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4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16" grpId="0">
        <p:bldAsOne/>
      </p:bldGraphic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Conclusiones</a:t>
            </a:r>
            <a:endParaRPr lang="es-GT" dirty="0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i="1" dirty="0" smtClean="0"/>
              <a:t>¿</a:t>
            </a:r>
            <a:r>
              <a:rPr lang="es-ES" i="1" dirty="0"/>
              <a:t>Cuál fue el producto más rentable? </a:t>
            </a:r>
            <a:r>
              <a:rPr lang="es-ES" i="1" dirty="0" smtClean="0"/>
              <a:t>Harina de Trigo ¿</a:t>
            </a:r>
            <a:r>
              <a:rPr lang="es-ES" i="1" dirty="0"/>
              <a:t>Por qué</a:t>
            </a:r>
            <a:r>
              <a:rPr lang="es-ES" i="1" dirty="0" smtClean="0"/>
              <a:t>? Porque tiene un a mejor venta y es uno de los mas necesarios</a:t>
            </a:r>
          </a:p>
          <a:p>
            <a:r>
              <a:rPr lang="es-ES" dirty="0"/>
              <a:t>Fórmula usada: </a:t>
            </a:r>
            <a:r>
              <a:rPr lang="es-ES" dirty="0" smtClean="0"/>
              <a:t>=D2 </a:t>
            </a:r>
            <a:r>
              <a:rPr lang="es-ES" dirty="0"/>
              <a:t>* </a:t>
            </a:r>
            <a:r>
              <a:rPr lang="es-ES" dirty="0" smtClean="0"/>
              <a:t>(E2 </a:t>
            </a:r>
            <a:r>
              <a:rPr lang="es-ES" dirty="0"/>
              <a:t>* </a:t>
            </a:r>
            <a:r>
              <a:rPr lang="es-ES" dirty="0" smtClean="0"/>
              <a:t>0.3)</a:t>
            </a:r>
          </a:p>
          <a:p>
            <a:r>
              <a:rPr lang="es-ES" dirty="0" smtClean="0"/>
              <a:t>=Suma(E2:F2)</a:t>
            </a:r>
            <a:endParaRPr lang="es-GT" dirty="0"/>
          </a:p>
        </p:txBody>
      </p:sp>
    </p:spTree>
    <p:extLst>
      <p:ext uri="{BB962C8B-B14F-4D97-AF65-F5344CB8AC3E}">
        <p14:creationId xmlns:p14="http://schemas.microsoft.com/office/powerpoint/2010/main" val="24014373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la de reuniones Ion">
  <a:themeElements>
    <a:clrScheme name="Sala de reuniones Ion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Sala de reuniones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Sala de reuniones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</a:majorFont>
    <a:minorFont>
      <a:latin typeface="Calibri" panose="020F0502020204030204"/>
      <a:ea typeface=""/>
      <a:cs typeface=""/>
      <a:font script="Jpan" typeface="ＭＳ Ｐゴシック"/>
      <a:font script="Hang" typeface="맑은 고딕"/>
      <a:font script="Hans" typeface="宋体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41</TotalTime>
  <Words>198</Words>
  <Application>Microsoft Office PowerPoint</Application>
  <PresentationFormat>Panorámica</PresentationFormat>
  <Paragraphs>61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Century Gothic</vt:lpstr>
      <vt:lpstr>Wingdings 3</vt:lpstr>
      <vt:lpstr>Sala de reuniones Ion</vt:lpstr>
      <vt:lpstr>Barbara Nicol Hernandez Martinez  </vt:lpstr>
      <vt:lpstr>Graficos</vt:lpstr>
      <vt:lpstr>Conclusiones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Barbara Nicol Hernandez Martinez</dc:title>
  <dc:creator>GNet</dc:creator>
  <cp:lastModifiedBy>GNet</cp:lastModifiedBy>
  <cp:revision>5</cp:revision>
  <dcterms:created xsi:type="dcterms:W3CDTF">2025-07-26T20:04:16Z</dcterms:created>
  <dcterms:modified xsi:type="dcterms:W3CDTF">2025-07-26T20:46:06Z</dcterms:modified>
</cp:coreProperties>
</file>