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[GARCIA REVOLORIO 23.xlsx]Hoja2!Tabla dinámica1</c:name>
    <c:fmtId val="31"/>
  </c:pivotSource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7695361802402437"/>
          <c:y val="0.15530685869640287"/>
          <c:w val="0.73617257696802496"/>
          <c:h val="0.5639057193800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Hoja2!$A$4:$A$27</c:f>
              <c:strCache>
                <c:ptCount val="23"/>
                <c:pt idx="0">
                  <c:v>1) MAÍZ BLANCO O NO BLANCO</c:v>
                </c:pt>
                <c:pt idx="1">
                  <c:v>10) CHILES JALAPEÑOS,</c:v>
                </c:pt>
                <c:pt idx="2">
                  <c:v>11) CAFÉ SOLUBLE</c:v>
                </c:pt>
                <c:pt idx="3">
                  <c:v>12) SAL DE MESA</c:v>
                </c:pt>
                <c:pt idx="4">
                  <c:v>13) AVENA</c:v>
                </c:pt>
                <c:pt idx="5">
                  <c:v>14) PASTA PARA SOPA</c:v>
                </c:pt>
                <c:pt idx="6">
                  <c:v>15) HARINA DE TRIGO</c:v>
                </c:pt>
                <c:pt idx="7">
                  <c:v>16) CHOCOLATE EN POLVO</c:v>
                </c:pt>
                <c:pt idx="8">
                  <c:v>17) GALLETAS MARÍAS, DE</c:v>
                </c:pt>
                <c:pt idx="9">
                  <c:v>18) LENTEJAS</c:v>
                </c:pt>
                <c:pt idx="10">
                  <c:v>19) JABÓN DE LAVANDERÍA</c:v>
                </c:pt>
                <c:pt idx="11">
                  <c:v>2) FRIJOL ENVASADO O A GRANEL</c:v>
                </c:pt>
                <c:pt idx="12">
                  <c:v>20) JABÓN DE TOCADOR</c:v>
                </c:pt>
                <c:pt idx="13">
                  <c:v>21) PAPEL HIGIÉNICO</c:v>
                </c:pt>
                <c:pt idx="14">
                  <c:v>22) DETERJENTE EN POLVO</c:v>
                </c:pt>
                <c:pt idx="15">
                  <c:v>23)CREMA DENTAL</c:v>
                </c:pt>
                <c:pt idx="16">
                  <c:v>3) ARROZ ENVASADO O A GRANEL</c:v>
                </c:pt>
                <c:pt idx="17">
                  <c:v>4) AZÚCAR ESTANDAR</c:v>
                </c:pt>
                <c:pt idx="18">
                  <c:v>5) HARINA DE MAÍZ</c:v>
                </c:pt>
                <c:pt idx="19">
                  <c:v>6) ACEITE VEGETAL COMESTIBLE</c:v>
                </c:pt>
                <c:pt idx="20">
                  <c:v>7) ATÚN</c:v>
                </c:pt>
                <c:pt idx="21">
                  <c:v>8) SARDINA</c:v>
                </c:pt>
                <c:pt idx="22">
                  <c:v>9) LECHE EN POLVO</c:v>
                </c:pt>
              </c:strCache>
            </c:strRef>
          </c:cat>
          <c:val>
            <c:numRef>
              <c:f>Hoja2!$B$4:$B$27</c:f>
              <c:numCache>
                <c:formatCode>General</c:formatCode>
                <c:ptCount val="23"/>
                <c:pt idx="0">
                  <c:v>54000</c:v>
                </c:pt>
                <c:pt idx="1">
                  <c:v>129600</c:v>
                </c:pt>
                <c:pt idx="2">
                  <c:v>193050</c:v>
                </c:pt>
                <c:pt idx="3">
                  <c:v>180540</c:v>
                </c:pt>
                <c:pt idx="4">
                  <c:v>35235</c:v>
                </c:pt>
                <c:pt idx="5">
                  <c:v>13446</c:v>
                </c:pt>
                <c:pt idx="6">
                  <c:v>78733.2</c:v>
                </c:pt>
                <c:pt idx="7">
                  <c:v>3688.4999999999995</c:v>
                </c:pt>
                <c:pt idx="8">
                  <c:v>85958.399999999994</c:v>
                </c:pt>
                <c:pt idx="9">
                  <c:v>102573</c:v>
                </c:pt>
                <c:pt idx="10">
                  <c:v>75741.3</c:v>
                </c:pt>
                <c:pt idx="11">
                  <c:v>9000</c:v>
                </c:pt>
                <c:pt idx="12">
                  <c:v>57517.2</c:v>
                </c:pt>
                <c:pt idx="13">
                  <c:v>14337.599999999999</c:v>
                </c:pt>
                <c:pt idx="14">
                  <c:v>103435.49999999999</c:v>
                </c:pt>
                <c:pt idx="15">
                  <c:v>34304.699999999997</c:v>
                </c:pt>
                <c:pt idx="16">
                  <c:v>21600</c:v>
                </c:pt>
                <c:pt idx="17">
                  <c:v>20400</c:v>
                </c:pt>
                <c:pt idx="18">
                  <c:v>94500</c:v>
                </c:pt>
                <c:pt idx="19">
                  <c:v>42000</c:v>
                </c:pt>
                <c:pt idx="20">
                  <c:v>48016.800000000003</c:v>
                </c:pt>
                <c:pt idx="21">
                  <c:v>22500</c:v>
                </c:pt>
                <c:pt idx="22">
                  <c:v>5594.4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5318840"/>
        <c:axId val="485315704"/>
      </c:barChart>
      <c:catAx>
        <c:axId val="485318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85315704"/>
        <c:crosses val="autoZero"/>
        <c:auto val="1"/>
        <c:lblAlgn val="ctr"/>
        <c:lblOffset val="100"/>
        <c:noMultiLvlLbl val="0"/>
      </c:catAx>
      <c:valAx>
        <c:axId val="485315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85318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399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2668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4342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920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656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7087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642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546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61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485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2212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9762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353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763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776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190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645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401D90F-E942-44B1-ADC3-C7AD1CC8CBF1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73905-83ED-4B74-8107-03ADD042F85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61402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EDUAR ENIEL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ID;1867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283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95327"/>
              </p:ext>
            </p:extLst>
          </p:nvPr>
        </p:nvGraphicFramePr>
        <p:xfrm>
          <a:off x="4415062" y="811110"/>
          <a:ext cx="6524625" cy="53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591206"/>
              </p:ext>
            </p:extLst>
          </p:nvPr>
        </p:nvGraphicFramePr>
        <p:xfrm>
          <a:off x="665630" y="811110"/>
          <a:ext cx="3749432" cy="5309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6839"/>
                <a:gridCol w="1462593"/>
              </a:tblGrid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 dirty="0">
                          <a:effectLst/>
                        </a:rPr>
                        <a:t>Etiquetas de fila</a:t>
                      </a:r>
                      <a:endParaRPr lang="es-G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Suma de GANAMCIA </a:t>
                      </a:r>
                      <a:endParaRPr lang="es-GT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351030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u="none" strike="noStrike">
                          <a:effectLst/>
                        </a:rPr>
                        <a:t>1) MAÍZ BLANCO O NO BLANCO</a:t>
                      </a: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54000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10) CHILES JALAPEÑOS,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129600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11) CAFÉ SOLUBLE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193050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12) SAL DE MESA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180540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13) AVENA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35235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14) PASTA PARA SOPA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13446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15) HARINA DE TRIGO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78733.2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16) CHOCOLATE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3688.5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17) GALLETAS MARÍAS, DE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85958.4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18) LENTEJAS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102573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19) JABÓN DE LAVANDERÍA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75741.3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351030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u="none" strike="noStrike">
                          <a:effectLst/>
                        </a:rPr>
                        <a:t>2) FRIJOL ENVASADO O A GRANEL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9000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20) JABÓN DE TOCADOR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57517.2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21) PAPEL HIGIÉNICO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14337.6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22) DETERJENTE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103435.5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23)CREMA DENTAL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34304.7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351030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u="none" strike="noStrike">
                          <a:effectLst/>
                        </a:rPr>
                        <a:t>3) ARROZ ENVASADO O A GRANEL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21600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4) AZÚCAR ESTANDAR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20400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5) HARINA DE MAÍZ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94500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351030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6) ACEITE VEGETAL COMESTIBLE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42000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7) ATÚN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48016.8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8) SARDINA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22500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9) LECHE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5594.4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  <a:tr h="185994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Total general</a:t>
                      </a:r>
                      <a:endParaRPr lang="es-GT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 dirty="0">
                          <a:effectLst/>
                        </a:rPr>
                        <a:t>1425771.6</a:t>
                      </a:r>
                      <a:endParaRPr lang="es-G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6" marR="6636" marT="663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65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COCLUCIONES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PRODUCTO MAS VENDIDO : CAFÉ SOLUBLE</a:t>
            </a:r>
          </a:p>
          <a:p>
            <a:r>
              <a:rPr lang="es-ES" dirty="0" smtClean="0"/>
              <a:t>EL PRODUCTO MAS O MENOS VENDIDO: SAL DE MESA</a:t>
            </a:r>
          </a:p>
          <a:p>
            <a:r>
              <a:rPr lang="es-ES" dirty="0" smtClean="0"/>
              <a:t>EL PRODUCTO MENOS VENDIDO : ARINA DE TRIGO</a:t>
            </a:r>
          </a:p>
        </p:txBody>
      </p:sp>
    </p:spTree>
    <p:extLst>
      <p:ext uri="{BB962C8B-B14F-4D97-AF65-F5344CB8AC3E}">
        <p14:creationId xmlns:p14="http://schemas.microsoft.com/office/powerpoint/2010/main" val="315783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45</TotalTime>
  <Words>170</Words>
  <Application>Microsoft Office PowerPoint</Application>
  <PresentationFormat>Panorámica</PresentationFormat>
  <Paragraphs>57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Ion</vt:lpstr>
      <vt:lpstr>EDUAR ENIEL</vt:lpstr>
      <vt:lpstr>Presentación de PowerPoint</vt:lpstr>
      <vt:lpstr>COCLUCIONES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EDUAR ENIEL</dc:title>
  <dc:creator>GNet</dc:creator>
  <cp:lastModifiedBy>GNet</cp:lastModifiedBy>
  <cp:revision>7</cp:revision>
  <dcterms:created xsi:type="dcterms:W3CDTF">2025-07-26T20:00:35Z</dcterms:created>
  <dcterms:modified xsi:type="dcterms:W3CDTF">2025-07-26T20:46:02Z</dcterms:modified>
</cp:coreProperties>
</file>