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>
        <p:scale>
          <a:sx n="75" d="100"/>
          <a:sy n="75" d="100"/>
        </p:scale>
        <p:origin x="642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Net\Escritorio\Nataly%20Paola%20Yum&#225;n%20Aguilar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[Nataly Paola Yumán Aguilar.xlsx]Hoja2!Tabla dinámica4</c:name>
    <c:fmtId val="55"/>
  </c:pivotSource>
  <c:chart>
    <c:autoTitleDeleted val="0"/>
    <c:pivotFmts>
      <c:pivotFmt>
        <c:idx val="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GT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GT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GT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  <c:pivotFmt>
        <c:idx val="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0.41803799781943246"/>
          <c:y val="0.20914019328850181"/>
          <c:w val="0.53195133627164526"/>
          <c:h val="0.53568367649137083"/>
        </c:manualLayout>
      </c:layout>
      <c:lineChart>
        <c:grouping val="standard"/>
        <c:varyColors val="0"/>
        <c:ser>
          <c:idx val="0"/>
          <c:order val="0"/>
          <c:tx>
            <c:strRef>
              <c:f>Hoja2!$B$3</c:f>
              <c:strCache>
                <c:ptCount val="1"/>
                <c:pt idx="0">
                  <c:v>Cuenta de PRODUCTO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Hoja2!$A$4:$A$16</c:f>
              <c:strCache>
                <c:ptCount val="12"/>
                <c:pt idx="0">
                  <c:v>enero</c:v>
                </c:pt>
                <c:pt idx="1">
                  <c:v>marzo</c:v>
                </c:pt>
                <c:pt idx="2">
                  <c:v>abril</c:v>
                </c:pt>
                <c:pt idx="3">
                  <c:v>mayo</c:v>
                </c:pt>
                <c:pt idx="4">
                  <c:v>julio</c:v>
                </c:pt>
                <c:pt idx="5">
                  <c:v>agosto</c:v>
                </c:pt>
                <c:pt idx="6">
                  <c:v>septiembre</c:v>
                </c:pt>
                <c:pt idx="7">
                  <c:v>octubre</c:v>
                </c:pt>
                <c:pt idx="8">
                  <c:v>noviembre</c:v>
                </c:pt>
                <c:pt idx="9">
                  <c:v>disiembre</c:v>
                </c:pt>
                <c:pt idx="10">
                  <c:v>febrro</c:v>
                </c:pt>
                <c:pt idx="11">
                  <c:v>jinio</c:v>
                </c:pt>
              </c:strCache>
            </c:strRef>
          </c:cat>
          <c:val>
            <c:numRef>
              <c:f>Hoja2!$B$4:$B$16</c:f>
              <c:numCache>
                <c:formatCode>General</c:formatCode>
                <c:ptCount val="12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2</c:v>
                </c:pt>
                <c:pt idx="7">
                  <c:v>3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Hoja2!$C$3</c:f>
              <c:strCache>
                <c:ptCount val="1"/>
                <c:pt idx="0">
                  <c:v>Suma de Costo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Hoja2!$A$4:$A$16</c:f>
              <c:strCache>
                <c:ptCount val="12"/>
                <c:pt idx="0">
                  <c:v>enero</c:v>
                </c:pt>
                <c:pt idx="1">
                  <c:v>marzo</c:v>
                </c:pt>
                <c:pt idx="2">
                  <c:v>abril</c:v>
                </c:pt>
                <c:pt idx="3">
                  <c:v>mayo</c:v>
                </c:pt>
                <c:pt idx="4">
                  <c:v>julio</c:v>
                </c:pt>
                <c:pt idx="5">
                  <c:v>agosto</c:v>
                </c:pt>
                <c:pt idx="6">
                  <c:v>septiembre</c:v>
                </c:pt>
                <c:pt idx="7">
                  <c:v>octubre</c:v>
                </c:pt>
                <c:pt idx="8">
                  <c:v>noviembre</c:v>
                </c:pt>
                <c:pt idx="9">
                  <c:v>disiembre</c:v>
                </c:pt>
                <c:pt idx="10">
                  <c:v>febrro</c:v>
                </c:pt>
                <c:pt idx="11">
                  <c:v>jinio</c:v>
                </c:pt>
              </c:strCache>
            </c:strRef>
          </c:cat>
          <c:val>
            <c:numRef>
              <c:f>Hoja2!$C$4:$C$16</c:f>
              <c:numCache>
                <c:formatCode>General</c:formatCode>
                <c:ptCount val="12"/>
                <c:pt idx="0">
                  <c:v>11500</c:v>
                </c:pt>
                <c:pt idx="1">
                  <c:v>7300</c:v>
                </c:pt>
                <c:pt idx="2">
                  <c:v>5000</c:v>
                </c:pt>
                <c:pt idx="3">
                  <c:v>3500</c:v>
                </c:pt>
                <c:pt idx="4">
                  <c:v>1500</c:v>
                </c:pt>
                <c:pt idx="5">
                  <c:v>1200</c:v>
                </c:pt>
                <c:pt idx="6">
                  <c:v>7100</c:v>
                </c:pt>
                <c:pt idx="7">
                  <c:v>15250</c:v>
                </c:pt>
                <c:pt idx="8">
                  <c:v>6000</c:v>
                </c:pt>
                <c:pt idx="9">
                  <c:v>1200</c:v>
                </c:pt>
                <c:pt idx="10">
                  <c:v>1850</c:v>
                </c:pt>
                <c:pt idx="11">
                  <c:v>1350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Hoja2!$D$3</c:f>
              <c:strCache>
                <c:ptCount val="1"/>
                <c:pt idx="0">
                  <c:v>Suma de  ventas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Hoja2!$A$4:$A$16</c:f>
              <c:strCache>
                <c:ptCount val="12"/>
                <c:pt idx="0">
                  <c:v>enero</c:v>
                </c:pt>
                <c:pt idx="1">
                  <c:v>marzo</c:v>
                </c:pt>
                <c:pt idx="2">
                  <c:v>abril</c:v>
                </c:pt>
                <c:pt idx="3">
                  <c:v>mayo</c:v>
                </c:pt>
                <c:pt idx="4">
                  <c:v>julio</c:v>
                </c:pt>
                <c:pt idx="5">
                  <c:v>agosto</c:v>
                </c:pt>
                <c:pt idx="6">
                  <c:v>septiembre</c:v>
                </c:pt>
                <c:pt idx="7">
                  <c:v>octubre</c:v>
                </c:pt>
                <c:pt idx="8">
                  <c:v>noviembre</c:v>
                </c:pt>
                <c:pt idx="9">
                  <c:v>disiembre</c:v>
                </c:pt>
                <c:pt idx="10">
                  <c:v>febrro</c:v>
                </c:pt>
                <c:pt idx="11">
                  <c:v>jinio</c:v>
                </c:pt>
              </c:strCache>
            </c:strRef>
          </c:cat>
          <c:val>
            <c:numRef>
              <c:f>Hoja2!$D$4:$D$16</c:f>
              <c:numCache>
                <c:formatCode>General</c:formatCode>
                <c:ptCount val="12"/>
                <c:pt idx="0">
                  <c:v>32</c:v>
                </c:pt>
                <c:pt idx="1">
                  <c:v>60</c:v>
                </c:pt>
                <c:pt idx="2">
                  <c:v>76</c:v>
                </c:pt>
                <c:pt idx="3">
                  <c:v>65</c:v>
                </c:pt>
                <c:pt idx="4">
                  <c:v>45</c:v>
                </c:pt>
                <c:pt idx="5">
                  <c:v>8</c:v>
                </c:pt>
                <c:pt idx="6">
                  <c:v>38</c:v>
                </c:pt>
                <c:pt idx="7">
                  <c:v>63</c:v>
                </c:pt>
                <c:pt idx="8">
                  <c:v>16</c:v>
                </c:pt>
                <c:pt idx="9">
                  <c:v>71</c:v>
                </c:pt>
                <c:pt idx="10">
                  <c:v>48</c:v>
                </c:pt>
                <c:pt idx="11">
                  <c:v>12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15116568"/>
        <c:axId val="415126760"/>
      </c:lineChart>
      <c:catAx>
        <c:axId val="415116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GT"/>
          </a:p>
        </c:txPr>
        <c:crossAx val="415126760"/>
        <c:crosses val="autoZero"/>
        <c:auto val="1"/>
        <c:lblAlgn val="ctr"/>
        <c:lblOffset val="100"/>
        <c:noMultiLvlLbl val="0"/>
      </c:catAx>
      <c:valAx>
        <c:axId val="4151267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GT"/>
          </a:p>
        </c:txPr>
        <c:crossAx val="41511656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GT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[Nataly Paola Yumán Aguilar.xlsx]Hoja2!Tabla dinámica4</c:name>
    <c:fmtId val="63"/>
  </c:pivotSource>
  <c:chart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GT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GT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GT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0.16814985022083412"/>
          <c:y val="6.3806000844824892E-2"/>
          <c:w val="0.53195133627164526"/>
          <c:h val="0.53568367649137083"/>
        </c:manualLayout>
      </c:layout>
      <c:areaChart>
        <c:grouping val="standard"/>
        <c:varyColors val="0"/>
        <c:ser>
          <c:idx val="0"/>
          <c:order val="0"/>
          <c:tx>
            <c:strRef>
              <c:f>Hoja2!$B$3</c:f>
              <c:strCache>
                <c:ptCount val="1"/>
                <c:pt idx="0">
                  <c:v>Cuenta de PRODUCTO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Hoja2!$A$4:$A$22</c:f>
              <c:strCache>
                <c:ptCount val="18"/>
                <c:pt idx="0">
                  <c:v>café</c:v>
                </c:pt>
                <c:pt idx="1">
                  <c:v>camisa</c:v>
                </c:pt>
                <c:pt idx="2">
                  <c:v>computador</c:v>
                </c:pt>
                <c:pt idx="3">
                  <c:v>frijol</c:v>
                </c:pt>
                <c:pt idx="4">
                  <c:v>jabon</c:v>
                </c:pt>
                <c:pt idx="5">
                  <c:v>laptop</c:v>
                </c:pt>
                <c:pt idx="6">
                  <c:v>mais</c:v>
                </c:pt>
                <c:pt idx="7">
                  <c:v>mesa</c:v>
                </c:pt>
                <c:pt idx="8">
                  <c:v>pantalon</c:v>
                </c:pt>
                <c:pt idx="9">
                  <c:v>papel higienica</c:v>
                </c:pt>
                <c:pt idx="10">
                  <c:v>pasta</c:v>
                </c:pt>
                <c:pt idx="11">
                  <c:v>shampoo</c:v>
                </c:pt>
                <c:pt idx="12">
                  <c:v>silla</c:v>
                </c:pt>
                <c:pt idx="13">
                  <c:v>sobre</c:v>
                </c:pt>
                <c:pt idx="14">
                  <c:v>sofa</c:v>
                </c:pt>
                <c:pt idx="15">
                  <c:v>sueter</c:v>
                </c:pt>
                <c:pt idx="16">
                  <c:v>tabket</c:v>
                </c:pt>
                <c:pt idx="17">
                  <c:v>telefono</c:v>
                </c:pt>
              </c:strCache>
            </c:strRef>
          </c:cat>
          <c:val>
            <c:numRef>
              <c:f>Hoja2!$B$4:$B$22</c:f>
              <c:numCache>
                <c:formatCode>General</c:formatCode>
                <c:ptCount val="1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</c:numCache>
            </c:numRef>
          </c:val>
        </c:ser>
        <c:ser>
          <c:idx val="1"/>
          <c:order val="1"/>
          <c:tx>
            <c:strRef>
              <c:f>Hoja2!$C$3</c:f>
              <c:strCache>
                <c:ptCount val="1"/>
                <c:pt idx="0">
                  <c:v>Suma de Costo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Hoja2!$A$4:$A$22</c:f>
              <c:strCache>
                <c:ptCount val="18"/>
                <c:pt idx="0">
                  <c:v>café</c:v>
                </c:pt>
                <c:pt idx="1">
                  <c:v>camisa</c:v>
                </c:pt>
                <c:pt idx="2">
                  <c:v>computador</c:v>
                </c:pt>
                <c:pt idx="3">
                  <c:v>frijol</c:v>
                </c:pt>
                <c:pt idx="4">
                  <c:v>jabon</c:v>
                </c:pt>
                <c:pt idx="5">
                  <c:v>laptop</c:v>
                </c:pt>
                <c:pt idx="6">
                  <c:v>mais</c:v>
                </c:pt>
                <c:pt idx="7">
                  <c:v>mesa</c:v>
                </c:pt>
                <c:pt idx="8">
                  <c:v>pantalon</c:v>
                </c:pt>
                <c:pt idx="9">
                  <c:v>papel higienica</c:v>
                </c:pt>
                <c:pt idx="10">
                  <c:v>pasta</c:v>
                </c:pt>
                <c:pt idx="11">
                  <c:v>shampoo</c:v>
                </c:pt>
                <c:pt idx="12">
                  <c:v>silla</c:v>
                </c:pt>
                <c:pt idx="13">
                  <c:v>sobre</c:v>
                </c:pt>
                <c:pt idx="14">
                  <c:v>sofa</c:v>
                </c:pt>
                <c:pt idx="15">
                  <c:v>sueter</c:v>
                </c:pt>
                <c:pt idx="16">
                  <c:v>tabket</c:v>
                </c:pt>
                <c:pt idx="17">
                  <c:v>telefono</c:v>
                </c:pt>
              </c:strCache>
            </c:strRef>
          </c:cat>
          <c:val>
            <c:numRef>
              <c:f>Hoja2!$C$4:$C$22</c:f>
              <c:numCache>
                <c:formatCode>General</c:formatCode>
                <c:ptCount val="18"/>
                <c:pt idx="0">
                  <c:v>4500</c:v>
                </c:pt>
                <c:pt idx="1">
                  <c:v>1500</c:v>
                </c:pt>
                <c:pt idx="2">
                  <c:v>2800</c:v>
                </c:pt>
                <c:pt idx="3">
                  <c:v>3500</c:v>
                </c:pt>
                <c:pt idx="4">
                  <c:v>10500</c:v>
                </c:pt>
                <c:pt idx="5">
                  <c:v>1000</c:v>
                </c:pt>
                <c:pt idx="6">
                  <c:v>4500</c:v>
                </c:pt>
                <c:pt idx="7">
                  <c:v>1200</c:v>
                </c:pt>
                <c:pt idx="8">
                  <c:v>6000</c:v>
                </c:pt>
                <c:pt idx="9">
                  <c:v>2600</c:v>
                </c:pt>
                <c:pt idx="10">
                  <c:v>8500</c:v>
                </c:pt>
                <c:pt idx="11">
                  <c:v>3800</c:v>
                </c:pt>
                <c:pt idx="12">
                  <c:v>1850</c:v>
                </c:pt>
                <c:pt idx="13">
                  <c:v>1350</c:v>
                </c:pt>
                <c:pt idx="14">
                  <c:v>3500</c:v>
                </c:pt>
                <c:pt idx="15">
                  <c:v>2950</c:v>
                </c:pt>
                <c:pt idx="16">
                  <c:v>1500</c:v>
                </c:pt>
                <c:pt idx="17">
                  <c:v>1200</c:v>
                </c:pt>
              </c:numCache>
            </c:numRef>
          </c:val>
        </c:ser>
        <c:ser>
          <c:idx val="2"/>
          <c:order val="2"/>
          <c:tx>
            <c:strRef>
              <c:f>Hoja2!$D$3</c:f>
              <c:strCache>
                <c:ptCount val="1"/>
                <c:pt idx="0">
                  <c:v>Suma de  ventas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Hoja2!$A$4:$A$22</c:f>
              <c:strCache>
                <c:ptCount val="18"/>
                <c:pt idx="0">
                  <c:v>café</c:v>
                </c:pt>
                <c:pt idx="1">
                  <c:v>camisa</c:v>
                </c:pt>
                <c:pt idx="2">
                  <c:v>computador</c:v>
                </c:pt>
                <c:pt idx="3">
                  <c:v>frijol</c:v>
                </c:pt>
                <c:pt idx="4">
                  <c:v>jabon</c:v>
                </c:pt>
                <c:pt idx="5">
                  <c:v>laptop</c:v>
                </c:pt>
                <c:pt idx="6">
                  <c:v>mais</c:v>
                </c:pt>
                <c:pt idx="7">
                  <c:v>mesa</c:v>
                </c:pt>
                <c:pt idx="8">
                  <c:v>pantalon</c:v>
                </c:pt>
                <c:pt idx="9">
                  <c:v>papel higienica</c:v>
                </c:pt>
                <c:pt idx="10">
                  <c:v>pasta</c:v>
                </c:pt>
                <c:pt idx="11">
                  <c:v>shampoo</c:v>
                </c:pt>
                <c:pt idx="12">
                  <c:v>silla</c:v>
                </c:pt>
                <c:pt idx="13">
                  <c:v>sobre</c:v>
                </c:pt>
                <c:pt idx="14">
                  <c:v>sofa</c:v>
                </c:pt>
                <c:pt idx="15">
                  <c:v>sueter</c:v>
                </c:pt>
                <c:pt idx="16">
                  <c:v>tabket</c:v>
                </c:pt>
                <c:pt idx="17">
                  <c:v>telefono</c:v>
                </c:pt>
              </c:strCache>
            </c:strRef>
          </c:cat>
          <c:val>
            <c:numRef>
              <c:f>Hoja2!$D$4:$D$22</c:f>
              <c:numCache>
                <c:formatCode>General</c:formatCode>
                <c:ptCount val="18"/>
                <c:pt idx="0">
                  <c:v>25</c:v>
                </c:pt>
                <c:pt idx="1">
                  <c:v>41</c:v>
                </c:pt>
                <c:pt idx="2">
                  <c:v>35</c:v>
                </c:pt>
                <c:pt idx="3">
                  <c:v>35</c:v>
                </c:pt>
                <c:pt idx="4">
                  <c:v>17</c:v>
                </c:pt>
                <c:pt idx="5">
                  <c:v>15</c:v>
                </c:pt>
                <c:pt idx="6">
                  <c:v>20</c:v>
                </c:pt>
                <c:pt idx="7">
                  <c:v>71</c:v>
                </c:pt>
                <c:pt idx="8">
                  <c:v>16</c:v>
                </c:pt>
                <c:pt idx="9">
                  <c:v>18</c:v>
                </c:pt>
                <c:pt idx="10">
                  <c:v>26</c:v>
                </c:pt>
                <c:pt idx="11">
                  <c:v>22</c:v>
                </c:pt>
                <c:pt idx="12">
                  <c:v>48</c:v>
                </c:pt>
                <c:pt idx="13">
                  <c:v>12</c:v>
                </c:pt>
                <c:pt idx="14">
                  <c:v>65</c:v>
                </c:pt>
                <c:pt idx="15">
                  <c:v>15</c:v>
                </c:pt>
                <c:pt idx="16">
                  <c:v>45</c:v>
                </c:pt>
                <c:pt idx="17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5602768"/>
        <c:axId val="425606688"/>
      </c:areaChart>
      <c:catAx>
        <c:axId val="425602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GT"/>
          </a:p>
        </c:txPr>
        <c:crossAx val="425606688"/>
        <c:crosses val="autoZero"/>
        <c:auto val="1"/>
        <c:lblAlgn val="ctr"/>
        <c:lblOffset val="100"/>
        <c:noMultiLvlLbl val="0"/>
      </c:catAx>
      <c:valAx>
        <c:axId val="425606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GT"/>
          </a:p>
        </c:txPr>
        <c:crossAx val="42560276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G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GT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D276D-494E-4B52-BB4F-66F6062E303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9FAD5-CEDE-4514-85AA-4B6F7500EA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17815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D276D-494E-4B52-BB4F-66F6062E303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9FAD5-CEDE-4514-85AA-4B6F7500EA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89256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D276D-494E-4B52-BB4F-66F6062E303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9FAD5-CEDE-4514-85AA-4B6F7500EA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6586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D276D-494E-4B52-BB4F-66F6062E303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9FAD5-CEDE-4514-85AA-4B6F7500EAFA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04504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D276D-494E-4B52-BB4F-66F6062E303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9FAD5-CEDE-4514-85AA-4B6F7500EA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7525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D276D-494E-4B52-BB4F-66F6062E303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9FAD5-CEDE-4514-85AA-4B6F7500EA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80656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D276D-494E-4B52-BB4F-66F6062E303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9FAD5-CEDE-4514-85AA-4B6F7500EA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569139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D276D-494E-4B52-BB4F-66F6062E303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9FAD5-CEDE-4514-85AA-4B6F7500EA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441493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D276D-494E-4B52-BB4F-66F6062E303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9FAD5-CEDE-4514-85AA-4B6F7500EA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7593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D276D-494E-4B52-BB4F-66F6062E303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9FAD5-CEDE-4514-85AA-4B6F7500EA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9620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D276D-494E-4B52-BB4F-66F6062E303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9FAD5-CEDE-4514-85AA-4B6F7500EA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2620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D276D-494E-4B52-BB4F-66F6062E303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9FAD5-CEDE-4514-85AA-4B6F7500EA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58287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D276D-494E-4B52-BB4F-66F6062E303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9FAD5-CEDE-4514-85AA-4B6F7500EA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0018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D276D-494E-4B52-BB4F-66F6062E303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9FAD5-CEDE-4514-85AA-4B6F7500EA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1066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D276D-494E-4B52-BB4F-66F6062E303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9FAD5-CEDE-4514-85AA-4B6F7500EA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1729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D276D-494E-4B52-BB4F-66F6062E303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9FAD5-CEDE-4514-85AA-4B6F7500EA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14520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D276D-494E-4B52-BB4F-66F6062E303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9FAD5-CEDE-4514-85AA-4B6F7500EA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3302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57D276D-494E-4B52-BB4F-66F6062E303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9FAD5-CEDE-4514-85AA-4B6F7500EA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14230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emf"/><Relationship Id="rId5" Type="http://schemas.openxmlformats.org/officeDocument/2006/relationships/package" Target="../embeddings/Microsoft_Excel_Worksheet1.xlsx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Natally</a:t>
            </a:r>
            <a:r>
              <a:rPr lang="es-GT" dirty="0" smtClean="0"/>
              <a:t> </a:t>
            </a:r>
            <a:r>
              <a:rPr lang="es-GT" dirty="0" err="1" smtClean="0"/>
              <a:t>Yumán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ID: 2137</a:t>
            </a:r>
          </a:p>
          <a:p>
            <a:r>
              <a:rPr lang="es-GT" dirty="0" smtClean="0"/>
              <a:t>Materia: </a:t>
            </a:r>
            <a:r>
              <a:rPr lang="es-GT" dirty="0" err="1" smtClean="0"/>
              <a:t>campuracion</a:t>
            </a:r>
            <a:r>
              <a:rPr lang="es-GT" dirty="0" smtClean="0"/>
              <a:t> 2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74209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GT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Grafica de ventas</a:t>
            </a:r>
            <a:endParaRPr lang="es-GT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7812654"/>
              </p:ext>
            </p:extLst>
          </p:nvPr>
        </p:nvGraphicFramePr>
        <p:xfrm flipV="1">
          <a:off x="11951746" y="6337300"/>
          <a:ext cx="49754" cy="139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Marcador de contenido 1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1446267"/>
              </p:ext>
            </p:extLst>
          </p:nvPr>
        </p:nvGraphicFramePr>
        <p:xfrm>
          <a:off x="5348472" y="1709738"/>
          <a:ext cx="6603274" cy="49958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8" name="Objeto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9836290"/>
              </p:ext>
            </p:extLst>
          </p:nvPr>
        </p:nvGraphicFramePr>
        <p:xfrm>
          <a:off x="843147" y="1853248"/>
          <a:ext cx="4505325" cy="362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Worksheet" r:id="rId5" imgW="4505150" imgH="3629149" progId="Excel.Sheet.12">
                  <p:embed/>
                </p:oleObj>
              </mc:Choice>
              <mc:Fallback>
                <p:oleObj name="Worksheet" r:id="rId5" imgW="4505150" imgH="362914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43147" y="1853248"/>
                        <a:ext cx="4505325" cy="3629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9344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GT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concluciones</a:t>
            </a:r>
            <a:endParaRPr lang="es-G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¿Cuál </a:t>
            </a:r>
            <a:r>
              <a:rPr lang="es-GT" dirty="0" err="1" smtClean="0"/>
              <a:t>feu</a:t>
            </a:r>
            <a:r>
              <a:rPr lang="es-GT" dirty="0" smtClean="0"/>
              <a:t> el producto mas rentable?</a:t>
            </a:r>
          </a:p>
          <a:p>
            <a:r>
              <a:rPr lang="es-GT" dirty="0" smtClean="0"/>
              <a:t>El </a:t>
            </a:r>
            <a:r>
              <a:rPr lang="es-GT" dirty="0" err="1" smtClean="0"/>
              <a:t>jabon</a:t>
            </a:r>
            <a:r>
              <a:rPr lang="es-GT" dirty="0" smtClean="0"/>
              <a:t> es el mas rentable porque la gente es </a:t>
            </a:r>
            <a:r>
              <a:rPr lang="es-GT" smtClean="0"/>
              <a:t>higienica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042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42</TotalTime>
  <Words>32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Wingdings 3</vt:lpstr>
      <vt:lpstr>Ion</vt:lpstr>
      <vt:lpstr>Microsoft Excel Worksheet</vt:lpstr>
      <vt:lpstr>Natally Yumán</vt:lpstr>
      <vt:lpstr>Grafica de ventas</vt:lpstr>
      <vt:lpstr>concluciones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Natally Yumán</dc:title>
  <dc:creator>GNet</dc:creator>
  <cp:lastModifiedBy>GNet</cp:lastModifiedBy>
  <cp:revision>5</cp:revision>
  <dcterms:created xsi:type="dcterms:W3CDTF">2025-07-26T20:07:17Z</dcterms:created>
  <dcterms:modified xsi:type="dcterms:W3CDTF">2025-07-26T20:49:51Z</dcterms:modified>
</cp:coreProperties>
</file>